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Default Extension="jpg" ContentType="image/jpg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</p:sldIdLst>
  <p:sldSz cx="12192000" cy="6858000"/>
  <p:notesSz cx="12192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60552" y="1663700"/>
            <a:ext cx="2758440" cy="18865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1">
                <a:solidFill>
                  <a:srgbClr val="747993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1" i="1">
                <a:solidFill>
                  <a:srgbClr val="747993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51559" y="128143"/>
            <a:ext cx="9088881" cy="1489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90269" y="1836013"/>
            <a:ext cx="9890125" cy="4582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1">
                <a:solidFill>
                  <a:srgbClr val="747993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Relationship Id="rId3" Type="http://schemas.openxmlformats.org/officeDocument/2006/relationships/image" Target="../media/image21.jp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5" Type="http://schemas.openxmlformats.org/officeDocument/2006/relationships/image" Target="../media/image25.jp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5" Type="http://schemas.openxmlformats.org/officeDocument/2006/relationships/image" Target="../media/image29.jp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Relationship Id="rId4" Type="http://schemas.openxmlformats.org/officeDocument/2006/relationships/image" Target="../media/image32.jp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Relationship Id="rId3" Type="http://schemas.openxmlformats.org/officeDocument/2006/relationships/image" Target="../media/image34.jp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Relationship Id="rId3" Type="http://schemas.openxmlformats.org/officeDocument/2006/relationships/image" Target="../media/image36.jpg"/><Relationship Id="rId4" Type="http://schemas.openxmlformats.org/officeDocument/2006/relationships/image" Target="../media/image37.jp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jpg"/><Relationship Id="rId3" Type="http://schemas.openxmlformats.org/officeDocument/2006/relationships/image" Target="../media/image59.jpg"/><Relationship Id="rId4" Type="http://schemas.openxmlformats.org/officeDocument/2006/relationships/image" Target="../media/image60.jpg"/><Relationship Id="rId5" Type="http://schemas.openxmlformats.org/officeDocument/2006/relationships/image" Target="../media/image61.jp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2.jpg"/><Relationship Id="rId3" Type="http://schemas.openxmlformats.org/officeDocument/2006/relationships/image" Target="../media/image63.jpg"/><Relationship Id="rId4" Type="http://schemas.openxmlformats.org/officeDocument/2006/relationships/image" Target="../media/image64.jp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g"/><Relationship Id="rId3" Type="http://schemas.openxmlformats.org/officeDocument/2006/relationships/image" Target="../media/image66.jp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7.jpg"/><Relationship Id="rId3" Type="http://schemas.openxmlformats.org/officeDocument/2006/relationships/image" Target="../media/image68.jpg"/><Relationship Id="rId4" Type="http://schemas.openxmlformats.org/officeDocument/2006/relationships/image" Target="../media/image69.jp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0.jpg"/><Relationship Id="rId3" Type="http://schemas.openxmlformats.org/officeDocument/2006/relationships/image" Target="../media/image71.jpg"/><Relationship Id="rId4" Type="http://schemas.openxmlformats.org/officeDocument/2006/relationships/image" Target="../media/image72.jpg"/><Relationship Id="rId5" Type="http://schemas.openxmlformats.org/officeDocument/2006/relationships/image" Target="../media/image73.jp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4.png"/><Relationship Id="rId3" Type="http://schemas.openxmlformats.org/officeDocument/2006/relationships/image" Target="../media/image75.jpg"/><Relationship Id="rId4" Type="http://schemas.openxmlformats.org/officeDocument/2006/relationships/image" Target="../media/image76.jpg"/><Relationship Id="rId5" Type="http://schemas.openxmlformats.org/officeDocument/2006/relationships/image" Target="../media/image77.jpg"/><Relationship Id="rId6" Type="http://schemas.openxmlformats.org/officeDocument/2006/relationships/image" Target="../media/image78.jpg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9.jpg"/><Relationship Id="rId3" Type="http://schemas.openxmlformats.org/officeDocument/2006/relationships/image" Target="../media/image80.jpg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1.jpg"/><Relationship Id="rId3" Type="http://schemas.openxmlformats.org/officeDocument/2006/relationships/image" Target="../media/image82.jpg"/><Relationship Id="rId4" Type="http://schemas.openxmlformats.org/officeDocument/2006/relationships/image" Target="../media/image83.jpg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4.jpg"/><Relationship Id="rId3" Type="http://schemas.openxmlformats.org/officeDocument/2006/relationships/image" Target="../media/image85.jpg"/><Relationship Id="rId4" Type="http://schemas.openxmlformats.org/officeDocument/2006/relationships/image" Target="../media/image86.jpg"/><Relationship Id="rId5" Type="http://schemas.openxmlformats.org/officeDocument/2006/relationships/image" Target="../media/image87.jp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g"/></Relationships>
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8.jpg"/><Relationship Id="rId3" Type="http://schemas.openxmlformats.org/officeDocument/2006/relationships/image" Target="../media/image89.jpg"/><Relationship Id="rId4" Type="http://schemas.openxmlformats.org/officeDocument/2006/relationships/image" Target="../media/image90.jpg"/><Relationship Id="rId5" Type="http://schemas.openxmlformats.org/officeDocument/2006/relationships/image" Target="../media/image91.jpg"/></Relationships>
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jpg"/><Relationship Id="rId3" Type="http://schemas.openxmlformats.org/officeDocument/2006/relationships/image" Target="../media/image93.jpg"/><Relationship Id="rId4" Type="http://schemas.openxmlformats.org/officeDocument/2006/relationships/image" Target="../media/image94.jpg"/><Relationship Id="rId5" Type="http://schemas.openxmlformats.org/officeDocument/2006/relationships/image" Target="../media/image95.jpg"/></Relationships>
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jpg"/><Relationship Id="rId3" Type="http://schemas.openxmlformats.org/officeDocument/2006/relationships/image" Target="../media/image97.jpg"/><Relationship Id="rId4" Type="http://schemas.openxmlformats.org/officeDocument/2006/relationships/image" Target="../media/image98.jpg"/><Relationship Id="rId5" Type="http://schemas.openxmlformats.org/officeDocument/2006/relationships/image" Target="../media/image99.jpg"/></Relationships>
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0.png"/><Relationship Id="rId3" Type="http://schemas.openxmlformats.org/officeDocument/2006/relationships/image" Target="../media/image101.png"/></Relationships>
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2.jpg"/><Relationship Id="rId3" Type="http://schemas.openxmlformats.org/officeDocument/2006/relationships/image" Target="../media/image103.jpg"/><Relationship Id="rId4" Type="http://schemas.openxmlformats.org/officeDocument/2006/relationships/image" Target="../media/image104.jpg"/></Relationships>
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5.png"/><Relationship Id="rId3" Type="http://schemas.openxmlformats.org/officeDocument/2006/relationships/image" Target="../media/image106.png"/><Relationship Id="rId4" Type="http://schemas.openxmlformats.org/officeDocument/2006/relationships/image" Target="../media/image107.png"/></Relationships>
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8.jpg"/><Relationship Id="rId3" Type="http://schemas.openxmlformats.org/officeDocument/2006/relationships/image" Target="../media/image109.jpg"/><Relationship Id="rId4" Type="http://schemas.openxmlformats.org/officeDocument/2006/relationships/image" Target="../media/image110.jpg"/><Relationship Id="rId5" Type="http://schemas.openxmlformats.org/officeDocument/2006/relationships/image" Target="../media/image111.jpg"/><Relationship Id="rId6" Type="http://schemas.openxmlformats.org/officeDocument/2006/relationships/image" Target="../media/image112.jpg"/></Relationships>
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jpg"/><Relationship Id="rId3" Type="http://schemas.openxmlformats.org/officeDocument/2006/relationships/image" Target="../media/image114.jpg"/><Relationship Id="rId4" Type="http://schemas.openxmlformats.org/officeDocument/2006/relationships/image" Target="../media/image115.jpg"/></Relationships>

</file>

<file path=ppt/slides/_rels/slide3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6.png"/><Relationship Id="rId3" Type="http://schemas.openxmlformats.org/officeDocument/2006/relationships/image" Target="../media/image117.jpg"/><Relationship Id="rId4" Type="http://schemas.openxmlformats.org/officeDocument/2006/relationships/image" Target="../media/image118.jpg"/><Relationship Id="rId5" Type="http://schemas.openxmlformats.org/officeDocument/2006/relationships/image" Target="../media/image119.jpg"/><Relationship Id="rId6" Type="http://schemas.openxmlformats.org/officeDocument/2006/relationships/image" Target="../media/image120.jpg"/></Relationships>

</file>

<file path=ppt/slides/_rels/slide3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jpg"/><Relationship Id="rId3" Type="http://schemas.openxmlformats.org/officeDocument/2006/relationships/image" Target="../media/image122.png"/><Relationship Id="rId4" Type="http://schemas.openxmlformats.org/officeDocument/2006/relationships/image" Target="../media/image123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3.png"/><Relationship Id="rId3" Type="http://schemas.openxmlformats.org/officeDocument/2006/relationships/image" Target="../media/image124.jpg"/><Relationship Id="rId4" Type="http://schemas.openxmlformats.org/officeDocument/2006/relationships/image" Target="../media/image125.jpg"/></Relationships>

</file>

<file path=ppt/slides/_rels/slide4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png"/><Relationship Id="rId3" Type="http://schemas.openxmlformats.org/officeDocument/2006/relationships/image" Target="../media/image127.png"/><Relationship Id="rId4" Type="http://schemas.openxmlformats.org/officeDocument/2006/relationships/image" Target="../media/image128.png"/><Relationship Id="rId5" Type="http://schemas.openxmlformats.org/officeDocument/2006/relationships/image" Target="../media/image129.png"/><Relationship Id="rId6" Type="http://schemas.openxmlformats.org/officeDocument/2006/relationships/image" Target="../media/image130.png"/></Relationships>

</file>

<file path=ppt/slides/_rels/slide4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jpg"/><Relationship Id="rId3" Type="http://schemas.openxmlformats.org/officeDocument/2006/relationships/image" Target="../media/image132.jpg"/><Relationship Id="rId4" Type="http://schemas.openxmlformats.org/officeDocument/2006/relationships/image" Target="../media/image133.jpg"/><Relationship Id="rId5" Type="http://schemas.openxmlformats.org/officeDocument/2006/relationships/image" Target="../media/image134.jpg"/></Relationships>

</file>

<file path=ppt/slides/_rels/slide4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5.png"/><Relationship Id="rId3" Type="http://schemas.openxmlformats.org/officeDocument/2006/relationships/image" Target="../media/image136.png"/></Relationships>

</file>

<file path=ppt/slides/_rels/slide4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7.jpg"/><Relationship Id="rId3" Type="http://schemas.openxmlformats.org/officeDocument/2006/relationships/image" Target="../media/image138.jpg"/></Relationships>

</file>

<file path=ppt/slides/_rels/slide4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9.png"/><Relationship Id="rId3" Type="http://schemas.openxmlformats.org/officeDocument/2006/relationships/image" Target="../media/image140.jpg"/><Relationship Id="rId4" Type="http://schemas.openxmlformats.org/officeDocument/2006/relationships/image" Target="../media/image141.jpg"/><Relationship Id="rId5" Type="http://schemas.openxmlformats.org/officeDocument/2006/relationships/image" Target="../media/image142.jpg"/></Relationships>

</file>

<file path=ppt/slides/_rels/slide4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3.png"/></Relationships>

</file>

<file path=ppt/slides/_rels/slide4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png"/><Relationship Id="rId3" Type="http://schemas.openxmlformats.org/officeDocument/2006/relationships/image" Target="../media/image145.jpg"/><Relationship Id="rId4" Type="http://schemas.openxmlformats.org/officeDocument/2006/relationships/image" Target="../media/image146.jpg"/><Relationship Id="rId5" Type="http://schemas.openxmlformats.org/officeDocument/2006/relationships/image" Target="../media/image147.jpg"/><Relationship Id="rId6" Type="http://schemas.openxmlformats.org/officeDocument/2006/relationships/image" Target="../media/image148.jpg"/></Relationships>

</file>

<file path=ppt/slides/_rels/slide4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9.png"/><Relationship Id="rId3" Type="http://schemas.openxmlformats.org/officeDocument/2006/relationships/image" Target="../media/image149.jpg"/><Relationship Id="rId4" Type="http://schemas.openxmlformats.org/officeDocument/2006/relationships/image" Target="../media/image150.jpg"/><Relationship Id="rId5" Type="http://schemas.openxmlformats.org/officeDocument/2006/relationships/image" Target="../media/image151.jpg"/></Relationships>

</file>

<file path=ppt/slides/_rels/slide4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2.jpg"/><Relationship Id="rId3" Type="http://schemas.openxmlformats.org/officeDocument/2006/relationships/image" Target="../media/image153.jpg"/><Relationship Id="rId4" Type="http://schemas.openxmlformats.org/officeDocument/2006/relationships/image" Target="../media/image154.jp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9.jpg"/></Relationships>

</file>

<file path=ppt/slides/_rels/slide5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5.jpg"/><Relationship Id="rId3" Type="http://schemas.openxmlformats.org/officeDocument/2006/relationships/image" Target="../media/image156.jpg"/><Relationship Id="rId4" Type="http://schemas.openxmlformats.org/officeDocument/2006/relationships/image" Target="../media/image157.jpg"/><Relationship Id="rId5" Type="http://schemas.openxmlformats.org/officeDocument/2006/relationships/image" Target="../media/image158.jpg"/></Relationships>

</file>

<file path=ppt/slides/_rels/slide5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9.png"/><Relationship Id="rId3" Type="http://schemas.openxmlformats.org/officeDocument/2006/relationships/image" Target="../media/image160.jpg"/><Relationship Id="rId4" Type="http://schemas.openxmlformats.org/officeDocument/2006/relationships/image" Target="../media/image161.jpg"/><Relationship Id="rId5" Type="http://schemas.openxmlformats.org/officeDocument/2006/relationships/image" Target="../media/image162.jpg"/></Relationships>

</file>

<file path=ppt/slides/_rels/slide5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3.png"/><Relationship Id="rId3" Type="http://schemas.openxmlformats.org/officeDocument/2006/relationships/image" Target="../media/image164.jpg"/></Relationships>

</file>

<file path=ppt/slides/_rels/slide5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5.jpg"/><Relationship Id="rId3" Type="http://schemas.openxmlformats.org/officeDocument/2006/relationships/image" Target="../media/image166.png"/><Relationship Id="rId4" Type="http://schemas.openxmlformats.org/officeDocument/2006/relationships/image" Target="../media/image167.png"/></Relationships>

</file>

<file path=ppt/slides/_rels/slide5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8.jpg"/><Relationship Id="rId3" Type="http://schemas.openxmlformats.org/officeDocument/2006/relationships/image" Target="../media/image169.jpg"/></Relationships>

</file>

<file path=ppt/slides/_rels/slide5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0.jpg"/><Relationship Id="rId3" Type="http://schemas.openxmlformats.org/officeDocument/2006/relationships/image" Target="../media/image171.png"/><Relationship Id="rId4" Type="http://schemas.openxmlformats.org/officeDocument/2006/relationships/image" Target="../media/image123.png"/></Relationships>

</file>

<file path=ppt/slides/_rels/slide5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2.jpg"/><Relationship Id="rId3" Type="http://schemas.openxmlformats.org/officeDocument/2006/relationships/image" Target="../media/image173.jpg"/></Relationships>

</file>

<file path=ppt/slides/_rels/slide5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4.jpg"/><Relationship Id="rId3" Type="http://schemas.openxmlformats.org/officeDocument/2006/relationships/image" Target="../media/image175.png"/></Relationships>

</file>

<file path=ppt/slides/_rels/slide5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6.png"/></Relationships>

</file>

<file path=ppt/slides/_rels/slide5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7.png"/><Relationship Id="rId3" Type="http://schemas.openxmlformats.org/officeDocument/2006/relationships/image" Target="../media/image178.jp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
</file>

<file path=ppt/slides/_rels/slide6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9.png"/></Relationships>

</file>

<file path=ppt/slides/_rels/slide6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9.png"/></Relationships>

</file>

<file path=ppt/slides/_rels/slide6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9.png"/></Relationships>

</file>

<file path=ppt/slides/_rels/slide6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9.png"/></Relationships>

</file>

<file path=ppt/slides/_rels/slide6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/Relationships>

</file>

<file path=ppt/slides/_rels/slide7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jp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589" y="1143"/>
            <a:ext cx="5368925" cy="6856095"/>
          </a:xfrm>
          <a:custGeom>
            <a:avLst/>
            <a:gdLst/>
            <a:ahLst/>
            <a:cxnLst/>
            <a:rect l="l" t="t" r="r" b="b"/>
            <a:pathLst>
              <a:path w="5368925" h="6856095">
                <a:moveTo>
                  <a:pt x="5368732" y="0"/>
                </a:moveTo>
                <a:lnTo>
                  <a:pt x="435976" y="0"/>
                </a:lnTo>
                <a:lnTo>
                  <a:pt x="0" y="0"/>
                </a:lnTo>
                <a:lnTo>
                  <a:pt x="0" y="6855653"/>
                </a:lnTo>
                <a:lnTo>
                  <a:pt x="1772600" y="6855653"/>
                </a:lnTo>
                <a:lnTo>
                  <a:pt x="1773026" y="6804049"/>
                </a:lnTo>
                <a:lnTo>
                  <a:pt x="1773788" y="6752489"/>
                </a:lnTo>
                <a:lnTo>
                  <a:pt x="1774901" y="6700977"/>
                </a:lnTo>
                <a:lnTo>
                  <a:pt x="1776375" y="6649519"/>
                </a:lnTo>
                <a:lnTo>
                  <a:pt x="1778226" y="6598118"/>
                </a:lnTo>
                <a:lnTo>
                  <a:pt x="1780465" y="6546780"/>
                </a:lnTo>
                <a:lnTo>
                  <a:pt x="1783105" y="6495507"/>
                </a:lnTo>
                <a:lnTo>
                  <a:pt x="1786159" y="6444306"/>
                </a:lnTo>
                <a:lnTo>
                  <a:pt x="1789641" y="6393179"/>
                </a:lnTo>
                <a:lnTo>
                  <a:pt x="1793562" y="6342133"/>
                </a:lnTo>
                <a:lnTo>
                  <a:pt x="1797936" y="6291170"/>
                </a:lnTo>
                <a:lnTo>
                  <a:pt x="1802775" y="6240296"/>
                </a:lnTo>
                <a:lnTo>
                  <a:pt x="1808093" y="6189516"/>
                </a:lnTo>
                <a:lnTo>
                  <a:pt x="1813903" y="6138833"/>
                </a:lnTo>
                <a:lnTo>
                  <a:pt x="1820217" y="6088251"/>
                </a:lnTo>
                <a:lnTo>
                  <a:pt x="1827047" y="6037777"/>
                </a:lnTo>
                <a:lnTo>
                  <a:pt x="1834408" y="5987413"/>
                </a:lnTo>
                <a:lnTo>
                  <a:pt x="1842312" y="5937164"/>
                </a:lnTo>
                <a:lnTo>
                  <a:pt x="1850771" y="5887035"/>
                </a:lnTo>
                <a:lnTo>
                  <a:pt x="1859799" y="5837031"/>
                </a:lnTo>
                <a:lnTo>
                  <a:pt x="1869408" y="5787155"/>
                </a:lnTo>
                <a:lnTo>
                  <a:pt x="1879612" y="5737412"/>
                </a:lnTo>
                <a:lnTo>
                  <a:pt x="1890422" y="5687806"/>
                </a:lnTo>
                <a:lnTo>
                  <a:pt x="1901853" y="5638343"/>
                </a:lnTo>
                <a:lnTo>
                  <a:pt x="1913917" y="5589026"/>
                </a:lnTo>
                <a:lnTo>
                  <a:pt x="1926626" y="5539860"/>
                </a:lnTo>
                <a:lnTo>
                  <a:pt x="1939994" y="5490850"/>
                </a:lnTo>
                <a:lnTo>
                  <a:pt x="1954034" y="5441999"/>
                </a:lnTo>
                <a:lnTo>
                  <a:pt x="1968758" y="5393312"/>
                </a:lnTo>
                <a:lnTo>
                  <a:pt x="1984179" y="5344795"/>
                </a:lnTo>
                <a:lnTo>
                  <a:pt x="2000310" y="5296450"/>
                </a:lnTo>
                <a:lnTo>
                  <a:pt x="2017164" y="5248283"/>
                </a:lnTo>
                <a:lnTo>
                  <a:pt x="2034754" y="5200298"/>
                </a:lnTo>
                <a:lnTo>
                  <a:pt x="2053093" y="5152499"/>
                </a:lnTo>
                <a:lnTo>
                  <a:pt x="2072193" y="5104892"/>
                </a:lnTo>
                <a:lnTo>
                  <a:pt x="2091473" y="5058925"/>
                </a:lnTo>
                <a:lnTo>
                  <a:pt x="2111417" y="5013291"/>
                </a:lnTo>
                <a:lnTo>
                  <a:pt x="2132012" y="4967984"/>
                </a:lnTo>
                <a:lnTo>
                  <a:pt x="2153240" y="4923000"/>
                </a:lnTo>
                <a:lnTo>
                  <a:pt x="2175088" y="4878334"/>
                </a:lnTo>
                <a:lnTo>
                  <a:pt x="2197538" y="4833982"/>
                </a:lnTo>
                <a:lnTo>
                  <a:pt x="2220575" y="4789939"/>
                </a:lnTo>
                <a:lnTo>
                  <a:pt x="2244184" y="4746200"/>
                </a:lnTo>
                <a:lnTo>
                  <a:pt x="2268349" y="4702761"/>
                </a:lnTo>
                <a:lnTo>
                  <a:pt x="2293055" y="4659617"/>
                </a:lnTo>
                <a:lnTo>
                  <a:pt x="2318285" y="4616764"/>
                </a:lnTo>
                <a:lnTo>
                  <a:pt x="2344025" y="4574197"/>
                </a:lnTo>
                <a:lnTo>
                  <a:pt x="2370257" y="4531911"/>
                </a:lnTo>
                <a:lnTo>
                  <a:pt x="2396968" y="4489903"/>
                </a:lnTo>
                <a:lnTo>
                  <a:pt x="2424141" y="4448166"/>
                </a:lnTo>
                <a:lnTo>
                  <a:pt x="2451760" y="4406698"/>
                </a:lnTo>
                <a:lnTo>
                  <a:pt x="2479810" y="4365492"/>
                </a:lnTo>
                <a:lnTo>
                  <a:pt x="2508276" y="4324546"/>
                </a:lnTo>
                <a:lnTo>
                  <a:pt x="2537141" y="4283853"/>
                </a:lnTo>
                <a:lnTo>
                  <a:pt x="2566390" y="4243409"/>
                </a:lnTo>
                <a:lnTo>
                  <a:pt x="2596008" y="4203211"/>
                </a:lnTo>
                <a:lnTo>
                  <a:pt x="2625978" y="4163252"/>
                </a:lnTo>
                <a:lnTo>
                  <a:pt x="2656285" y="4123530"/>
                </a:lnTo>
                <a:lnTo>
                  <a:pt x="2686913" y="4084038"/>
                </a:lnTo>
                <a:lnTo>
                  <a:pt x="2717848" y="4044773"/>
                </a:lnTo>
                <a:lnTo>
                  <a:pt x="2749072" y="4005730"/>
                </a:lnTo>
                <a:lnTo>
                  <a:pt x="2780571" y="3966904"/>
                </a:lnTo>
                <a:lnTo>
                  <a:pt x="2812329" y="3928290"/>
                </a:lnTo>
                <a:lnTo>
                  <a:pt x="2844330" y="3889885"/>
                </a:lnTo>
                <a:lnTo>
                  <a:pt x="2876559" y="3851684"/>
                </a:lnTo>
                <a:lnTo>
                  <a:pt x="2908999" y="3813681"/>
                </a:lnTo>
                <a:lnTo>
                  <a:pt x="2941636" y="3775873"/>
                </a:lnTo>
                <a:lnTo>
                  <a:pt x="3007437" y="3700821"/>
                </a:lnTo>
                <a:lnTo>
                  <a:pt x="3040568" y="3663568"/>
                </a:lnTo>
                <a:lnTo>
                  <a:pt x="3108949" y="3587976"/>
                </a:lnTo>
                <a:lnTo>
                  <a:pt x="3177922" y="3512929"/>
                </a:lnTo>
                <a:lnTo>
                  <a:pt x="3247450" y="3438394"/>
                </a:lnTo>
                <a:lnTo>
                  <a:pt x="3317496" y="3364336"/>
                </a:lnTo>
                <a:lnTo>
                  <a:pt x="3388023" y="3290724"/>
                </a:lnTo>
                <a:lnTo>
                  <a:pt x="3458993" y="3217522"/>
                </a:lnTo>
                <a:lnTo>
                  <a:pt x="3530368" y="3144696"/>
                </a:lnTo>
                <a:lnTo>
                  <a:pt x="3638111" y="3036091"/>
                </a:lnTo>
                <a:lnTo>
                  <a:pt x="3746556" y="2928144"/>
                </a:lnTo>
                <a:lnTo>
                  <a:pt x="3892027" y="2785041"/>
                </a:lnTo>
                <a:lnTo>
                  <a:pt x="4293127" y="2395816"/>
                </a:lnTo>
                <a:lnTo>
                  <a:pt x="4364378" y="2325908"/>
                </a:lnTo>
                <a:lnTo>
                  <a:pt x="4399723" y="2290656"/>
                </a:lnTo>
                <a:lnTo>
                  <a:pt x="4434799" y="2255154"/>
                </a:lnTo>
                <a:lnTo>
                  <a:pt x="4469544" y="2219360"/>
                </a:lnTo>
                <a:lnTo>
                  <a:pt x="4503896" y="2183237"/>
                </a:lnTo>
                <a:lnTo>
                  <a:pt x="4537793" y="2146743"/>
                </a:lnTo>
                <a:lnTo>
                  <a:pt x="4571173" y="2109839"/>
                </a:lnTo>
                <a:lnTo>
                  <a:pt x="4603974" y="2072487"/>
                </a:lnTo>
                <a:lnTo>
                  <a:pt x="4636135" y="2034645"/>
                </a:lnTo>
                <a:lnTo>
                  <a:pt x="4667593" y="1996274"/>
                </a:lnTo>
                <a:lnTo>
                  <a:pt x="4698287" y="1957335"/>
                </a:lnTo>
                <a:lnTo>
                  <a:pt x="4728155" y="1917788"/>
                </a:lnTo>
                <a:lnTo>
                  <a:pt x="4757135" y="1877593"/>
                </a:lnTo>
                <a:lnTo>
                  <a:pt x="4785164" y="1836711"/>
                </a:lnTo>
                <a:lnTo>
                  <a:pt x="4812182" y="1795102"/>
                </a:lnTo>
                <a:lnTo>
                  <a:pt x="4838126" y="1752727"/>
                </a:lnTo>
                <a:lnTo>
                  <a:pt x="4862574" y="1709892"/>
                </a:lnTo>
                <a:lnTo>
                  <a:pt x="4885852" y="1666491"/>
                </a:lnTo>
                <a:lnTo>
                  <a:pt x="4908033" y="1622562"/>
                </a:lnTo>
                <a:lnTo>
                  <a:pt x="4929189" y="1578145"/>
                </a:lnTo>
                <a:lnTo>
                  <a:pt x="4949394" y="1533279"/>
                </a:lnTo>
                <a:lnTo>
                  <a:pt x="4968718" y="1488004"/>
                </a:lnTo>
                <a:lnTo>
                  <a:pt x="4987236" y="1442358"/>
                </a:lnTo>
                <a:lnTo>
                  <a:pt x="5005018" y="1396382"/>
                </a:lnTo>
                <a:lnTo>
                  <a:pt x="5022138" y="1350115"/>
                </a:lnTo>
                <a:lnTo>
                  <a:pt x="5038668" y="1303595"/>
                </a:lnTo>
                <a:lnTo>
                  <a:pt x="5054681" y="1256863"/>
                </a:lnTo>
                <a:lnTo>
                  <a:pt x="5070248" y="1209959"/>
                </a:lnTo>
                <a:lnTo>
                  <a:pt x="5085442" y="1162920"/>
                </a:lnTo>
                <a:lnTo>
                  <a:pt x="5115003" y="1068599"/>
                </a:lnTo>
                <a:lnTo>
                  <a:pt x="5143942" y="974216"/>
                </a:lnTo>
                <a:lnTo>
                  <a:pt x="5187231" y="830297"/>
                </a:lnTo>
                <a:lnTo>
                  <a:pt x="5215499" y="733895"/>
                </a:lnTo>
                <a:lnTo>
                  <a:pt x="5229302" y="685560"/>
                </a:lnTo>
                <a:lnTo>
                  <a:pt x="5242815" y="637137"/>
                </a:lnTo>
                <a:lnTo>
                  <a:pt x="5255987" y="588626"/>
                </a:lnTo>
                <a:lnTo>
                  <a:pt x="5268767" y="540029"/>
                </a:lnTo>
                <a:lnTo>
                  <a:pt x="5281102" y="491347"/>
                </a:lnTo>
                <a:lnTo>
                  <a:pt x="5292943" y="442579"/>
                </a:lnTo>
                <a:lnTo>
                  <a:pt x="5304237" y="393728"/>
                </a:lnTo>
                <a:lnTo>
                  <a:pt x="5314932" y="344794"/>
                </a:lnTo>
                <a:lnTo>
                  <a:pt x="5324978" y="295777"/>
                </a:lnTo>
                <a:lnTo>
                  <a:pt x="5334323" y="246679"/>
                </a:lnTo>
                <a:lnTo>
                  <a:pt x="5342916" y="197501"/>
                </a:lnTo>
                <a:lnTo>
                  <a:pt x="5350705" y="148243"/>
                </a:lnTo>
                <a:lnTo>
                  <a:pt x="5357638" y="98906"/>
                </a:lnTo>
                <a:lnTo>
                  <a:pt x="5363664" y="49491"/>
                </a:lnTo>
                <a:lnTo>
                  <a:pt x="5368732" y="0"/>
                </a:lnTo>
                <a:close/>
              </a:path>
            </a:pathLst>
          </a:custGeom>
          <a:solidFill>
            <a:srgbClr val="A8DAD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6589188" y="2135251"/>
            <a:ext cx="1003300" cy="1036955"/>
          </a:xfrm>
          <a:custGeom>
            <a:avLst/>
            <a:gdLst/>
            <a:ahLst/>
            <a:cxnLst/>
            <a:rect l="l" t="t" r="r" b="b"/>
            <a:pathLst>
              <a:path w="1003300" h="1036955">
                <a:moveTo>
                  <a:pt x="501856" y="0"/>
                </a:moveTo>
                <a:lnTo>
                  <a:pt x="459231" y="33035"/>
                </a:lnTo>
                <a:lnTo>
                  <a:pt x="438473" y="49595"/>
                </a:lnTo>
                <a:lnTo>
                  <a:pt x="418417" y="66548"/>
                </a:lnTo>
                <a:lnTo>
                  <a:pt x="409154" y="72854"/>
                </a:lnTo>
                <a:lnTo>
                  <a:pt x="399843" y="76041"/>
                </a:lnTo>
                <a:lnTo>
                  <a:pt x="390199" y="76513"/>
                </a:lnTo>
                <a:lnTo>
                  <a:pt x="379936" y="74675"/>
                </a:lnTo>
                <a:lnTo>
                  <a:pt x="354210" y="68484"/>
                </a:lnTo>
                <a:lnTo>
                  <a:pt x="276558" y="51053"/>
                </a:lnTo>
                <a:lnTo>
                  <a:pt x="241428" y="124098"/>
                </a:lnTo>
                <a:lnTo>
                  <a:pt x="230457" y="148209"/>
                </a:lnTo>
                <a:lnTo>
                  <a:pt x="225823" y="156604"/>
                </a:lnTo>
                <a:lnTo>
                  <a:pt x="219964" y="163179"/>
                </a:lnTo>
                <a:lnTo>
                  <a:pt x="212365" y="168015"/>
                </a:lnTo>
                <a:lnTo>
                  <a:pt x="202517" y="171196"/>
                </a:lnTo>
                <a:lnTo>
                  <a:pt x="175956" y="176647"/>
                </a:lnTo>
                <a:lnTo>
                  <a:pt x="149478" y="182610"/>
                </a:lnTo>
                <a:lnTo>
                  <a:pt x="95964" y="195452"/>
                </a:lnTo>
                <a:lnTo>
                  <a:pt x="95964" y="275820"/>
                </a:lnTo>
                <a:lnTo>
                  <a:pt x="96599" y="301878"/>
                </a:lnTo>
                <a:lnTo>
                  <a:pt x="95918" y="312227"/>
                </a:lnTo>
                <a:lnTo>
                  <a:pt x="93440" y="321040"/>
                </a:lnTo>
                <a:lnTo>
                  <a:pt x="88509" y="328685"/>
                </a:lnTo>
                <a:lnTo>
                  <a:pt x="80470" y="335534"/>
                </a:lnTo>
                <a:lnTo>
                  <a:pt x="63345" y="348880"/>
                </a:lnTo>
                <a:lnTo>
                  <a:pt x="29428" y="376289"/>
                </a:lnTo>
                <a:lnTo>
                  <a:pt x="12017" y="389636"/>
                </a:lnTo>
                <a:lnTo>
                  <a:pt x="4452" y="396107"/>
                </a:lnTo>
                <a:lnTo>
                  <a:pt x="555" y="402923"/>
                </a:lnTo>
                <a:lnTo>
                  <a:pt x="515" y="410906"/>
                </a:lnTo>
                <a:lnTo>
                  <a:pt x="4524" y="420877"/>
                </a:lnTo>
                <a:lnTo>
                  <a:pt x="15120" y="441021"/>
                </a:lnTo>
                <a:lnTo>
                  <a:pt x="25288" y="461438"/>
                </a:lnTo>
                <a:lnTo>
                  <a:pt x="34885" y="482117"/>
                </a:lnTo>
                <a:lnTo>
                  <a:pt x="43767" y="503047"/>
                </a:lnTo>
                <a:lnTo>
                  <a:pt x="45839" y="510220"/>
                </a:lnTo>
                <a:lnTo>
                  <a:pt x="46529" y="518239"/>
                </a:lnTo>
                <a:lnTo>
                  <a:pt x="45839" y="526282"/>
                </a:lnTo>
                <a:lnTo>
                  <a:pt x="24463" y="576532"/>
                </a:lnTo>
                <a:lnTo>
                  <a:pt x="3254" y="618109"/>
                </a:lnTo>
                <a:lnTo>
                  <a:pt x="287" y="626179"/>
                </a:lnTo>
                <a:lnTo>
                  <a:pt x="0" y="632856"/>
                </a:lnTo>
                <a:lnTo>
                  <a:pt x="2736" y="638700"/>
                </a:lnTo>
                <a:lnTo>
                  <a:pt x="8842" y="644271"/>
                </a:lnTo>
                <a:lnTo>
                  <a:pt x="46894" y="673465"/>
                </a:lnTo>
                <a:lnTo>
                  <a:pt x="65474" y="688508"/>
                </a:lnTo>
                <a:lnTo>
                  <a:pt x="94448" y="721643"/>
                </a:lnTo>
                <a:lnTo>
                  <a:pt x="96361" y="775970"/>
                </a:lnTo>
                <a:lnTo>
                  <a:pt x="96311" y="799782"/>
                </a:lnTo>
                <a:lnTo>
                  <a:pt x="95964" y="823595"/>
                </a:lnTo>
                <a:lnTo>
                  <a:pt x="96307" y="832169"/>
                </a:lnTo>
                <a:lnTo>
                  <a:pt x="98710" y="838469"/>
                </a:lnTo>
                <a:lnTo>
                  <a:pt x="103804" y="842793"/>
                </a:lnTo>
                <a:lnTo>
                  <a:pt x="112220" y="845438"/>
                </a:lnTo>
                <a:lnTo>
                  <a:pt x="135635" y="850215"/>
                </a:lnTo>
                <a:lnTo>
                  <a:pt x="159051" y="855265"/>
                </a:lnTo>
                <a:lnTo>
                  <a:pt x="204930" y="866521"/>
                </a:lnTo>
                <a:lnTo>
                  <a:pt x="238605" y="905853"/>
                </a:lnTo>
                <a:lnTo>
                  <a:pt x="258869" y="947608"/>
                </a:lnTo>
                <a:lnTo>
                  <a:pt x="268430" y="968628"/>
                </a:lnTo>
                <a:lnTo>
                  <a:pt x="272758" y="976530"/>
                </a:lnTo>
                <a:lnTo>
                  <a:pt x="277907" y="981456"/>
                </a:lnTo>
                <a:lnTo>
                  <a:pt x="284700" y="983237"/>
                </a:lnTo>
                <a:lnTo>
                  <a:pt x="293957" y="981710"/>
                </a:lnTo>
                <a:lnTo>
                  <a:pt x="315993" y="976199"/>
                </a:lnTo>
                <a:lnTo>
                  <a:pt x="360590" y="966368"/>
                </a:lnTo>
                <a:lnTo>
                  <a:pt x="382984" y="960501"/>
                </a:lnTo>
                <a:lnTo>
                  <a:pt x="392896" y="959084"/>
                </a:lnTo>
                <a:lnTo>
                  <a:pt x="401510" y="960215"/>
                </a:lnTo>
                <a:lnTo>
                  <a:pt x="409434" y="963679"/>
                </a:lnTo>
                <a:lnTo>
                  <a:pt x="417274" y="969263"/>
                </a:lnTo>
                <a:lnTo>
                  <a:pt x="437892" y="985958"/>
                </a:lnTo>
                <a:lnTo>
                  <a:pt x="501221" y="1036447"/>
                </a:lnTo>
                <a:lnTo>
                  <a:pt x="568390" y="983422"/>
                </a:lnTo>
                <a:lnTo>
                  <a:pt x="602853" y="961564"/>
                </a:lnTo>
                <a:lnTo>
                  <a:pt x="609857" y="960383"/>
                </a:lnTo>
                <a:lnTo>
                  <a:pt x="616410" y="960501"/>
                </a:lnTo>
                <a:lnTo>
                  <a:pt x="640589" y="965396"/>
                </a:lnTo>
                <a:lnTo>
                  <a:pt x="664590" y="970708"/>
                </a:lnTo>
                <a:lnTo>
                  <a:pt x="688472" y="976377"/>
                </a:lnTo>
                <a:lnTo>
                  <a:pt x="712295" y="982345"/>
                </a:lnTo>
                <a:lnTo>
                  <a:pt x="719341" y="983474"/>
                </a:lnTo>
                <a:lnTo>
                  <a:pt x="724947" y="982233"/>
                </a:lnTo>
                <a:lnTo>
                  <a:pt x="729529" y="978540"/>
                </a:lnTo>
                <a:lnTo>
                  <a:pt x="733504" y="972312"/>
                </a:lnTo>
                <a:lnTo>
                  <a:pt x="742759" y="952009"/>
                </a:lnTo>
                <a:lnTo>
                  <a:pt x="762222" y="911786"/>
                </a:lnTo>
                <a:lnTo>
                  <a:pt x="784288" y="873156"/>
                </a:lnTo>
                <a:lnTo>
                  <a:pt x="825103" y="860494"/>
                </a:lnTo>
                <a:lnTo>
                  <a:pt x="865298" y="851060"/>
                </a:lnTo>
                <a:lnTo>
                  <a:pt x="902779" y="839168"/>
                </a:lnTo>
                <a:lnTo>
                  <a:pt x="907113" y="820420"/>
                </a:lnTo>
                <a:lnTo>
                  <a:pt x="906343" y="799345"/>
                </a:lnTo>
                <a:lnTo>
                  <a:pt x="906327" y="756912"/>
                </a:lnTo>
                <a:lnTo>
                  <a:pt x="909383" y="715724"/>
                </a:lnTo>
                <a:lnTo>
                  <a:pt x="940899" y="686821"/>
                </a:lnTo>
                <a:lnTo>
                  <a:pt x="975848" y="658719"/>
                </a:lnTo>
                <a:lnTo>
                  <a:pt x="993727" y="644906"/>
                </a:lnTo>
                <a:lnTo>
                  <a:pt x="1000190" y="638772"/>
                </a:lnTo>
                <a:lnTo>
                  <a:pt x="1003046" y="632317"/>
                </a:lnTo>
                <a:lnTo>
                  <a:pt x="1002639" y="625171"/>
                </a:lnTo>
                <a:lnTo>
                  <a:pt x="999315" y="616965"/>
                </a:lnTo>
                <a:lnTo>
                  <a:pt x="978026" y="573897"/>
                </a:lnTo>
                <a:lnTo>
                  <a:pt x="967829" y="552225"/>
                </a:lnTo>
                <a:lnTo>
                  <a:pt x="958167" y="530351"/>
                </a:lnTo>
                <a:lnTo>
                  <a:pt x="956452" y="524623"/>
                </a:lnTo>
                <a:lnTo>
                  <a:pt x="955881" y="518144"/>
                </a:lnTo>
                <a:lnTo>
                  <a:pt x="956452" y="511546"/>
                </a:lnTo>
                <a:lnTo>
                  <a:pt x="958167" y="505460"/>
                </a:lnTo>
                <a:lnTo>
                  <a:pt x="967720" y="484125"/>
                </a:lnTo>
                <a:lnTo>
                  <a:pt x="977630" y="462994"/>
                </a:lnTo>
                <a:lnTo>
                  <a:pt x="998045" y="421386"/>
                </a:lnTo>
                <a:lnTo>
                  <a:pt x="1002063" y="412013"/>
                </a:lnTo>
                <a:lnTo>
                  <a:pt x="1002569" y="403939"/>
                </a:lnTo>
                <a:lnTo>
                  <a:pt x="999099" y="396650"/>
                </a:lnTo>
                <a:lnTo>
                  <a:pt x="991187" y="389636"/>
                </a:lnTo>
                <a:lnTo>
                  <a:pt x="974536" y="377033"/>
                </a:lnTo>
                <a:lnTo>
                  <a:pt x="941520" y="350398"/>
                </a:lnTo>
                <a:lnTo>
                  <a:pt x="910129" y="321357"/>
                </a:lnTo>
                <a:lnTo>
                  <a:pt x="905843" y="300609"/>
                </a:lnTo>
                <a:lnTo>
                  <a:pt x="906746" y="274470"/>
                </a:lnTo>
                <a:lnTo>
                  <a:pt x="906875" y="248189"/>
                </a:lnTo>
                <a:lnTo>
                  <a:pt x="906478" y="194818"/>
                </a:lnTo>
                <a:lnTo>
                  <a:pt x="857218" y="183245"/>
                </a:lnTo>
                <a:lnTo>
                  <a:pt x="833022" y="177798"/>
                </a:lnTo>
                <a:lnTo>
                  <a:pt x="808815" y="173100"/>
                </a:lnTo>
                <a:lnTo>
                  <a:pt x="795692" y="169354"/>
                </a:lnTo>
                <a:lnTo>
                  <a:pt x="785082" y="163417"/>
                </a:lnTo>
                <a:lnTo>
                  <a:pt x="776686" y="154670"/>
                </a:lnTo>
                <a:lnTo>
                  <a:pt x="770207" y="142494"/>
                </a:lnTo>
                <a:lnTo>
                  <a:pt x="759971" y="119366"/>
                </a:lnTo>
                <a:lnTo>
                  <a:pt x="749093" y="96535"/>
                </a:lnTo>
                <a:lnTo>
                  <a:pt x="726646" y="51053"/>
                </a:lnTo>
                <a:lnTo>
                  <a:pt x="676163" y="61880"/>
                </a:lnTo>
                <a:lnTo>
                  <a:pt x="651636" y="67591"/>
                </a:lnTo>
                <a:lnTo>
                  <a:pt x="627586" y="74040"/>
                </a:lnTo>
                <a:lnTo>
                  <a:pt x="614078" y="76402"/>
                </a:lnTo>
                <a:lnTo>
                  <a:pt x="602106" y="75215"/>
                </a:lnTo>
                <a:lnTo>
                  <a:pt x="591063" y="70647"/>
                </a:lnTo>
                <a:lnTo>
                  <a:pt x="580342" y="62864"/>
                </a:lnTo>
                <a:lnTo>
                  <a:pt x="561345" y="46595"/>
                </a:lnTo>
                <a:lnTo>
                  <a:pt x="541813" y="31003"/>
                </a:lnTo>
                <a:lnTo>
                  <a:pt x="501856" y="0"/>
                </a:lnTo>
                <a:close/>
              </a:path>
            </a:pathLst>
          </a:custGeom>
          <a:solidFill>
            <a:srgbClr val="A8DAD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6589188" y="3655059"/>
            <a:ext cx="1003300" cy="1036955"/>
          </a:xfrm>
          <a:custGeom>
            <a:avLst/>
            <a:gdLst/>
            <a:ahLst/>
            <a:cxnLst/>
            <a:rect l="l" t="t" r="r" b="b"/>
            <a:pathLst>
              <a:path w="1003300" h="1036954">
                <a:moveTo>
                  <a:pt x="501856" y="0"/>
                </a:moveTo>
                <a:lnTo>
                  <a:pt x="459231" y="33146"/>
                </a:lnTo>
                <a:lnTo>
                  <a:pt x="438473" y="49720"/>
                </a:lnTo>
                <a:lnTo>
                  <a:pt x="418417" y="66675"/>
                </a:lnTo>
                <a:lnTo>
                  <a:pt x="409154" y="72909"/>
                </a:lnTo>
                <a:lnTo>
                  <a:pt x="399843" y="76072"/>
                </a:lnTo>
                <a:lnTo>
                  <a:pt x="390199" y="76569"/>
                </a:lnTo>
                <a:lnTo>
                  <a:pt x="379936" y="74802"/>
                </a:lnTo>
                <a:lnTo>
                  <a:pt x="276558" y="51053"/>
                </a:lnTo>
                <a:lnTo>
                  <a:pt x="264515" y="75977"/>
                </a:lnTo>
                <a:lnTo>
                  <a:pt x="241428" y="124634"/>
                </a:lnTo>
                <a:lnTo>
                  <a:pt x="230457" y="148844"/>
                </a:lnTo>
                <a:lnTo>
                  <a:pt x="225823" y="156890"/>
                </a:lnTo>
                <a:lnTo>
                  <a:pt x="219964" y="163306"/>
                </a:lnTo>
                <a:lnTo>
                  <a:pt x="212365" y="168078"/>
                </a:lnTo>
                <a:lnTo>
                  <a:pt x="202517" y="171195"/>
                </a:lnTo>
                <a:lnTo>
                  <a:pt x="175956" y="176756"/>
                </a:lnTo>
                <a:lnTo>
                  <a:pt x="95964" y="195579"/>
                </a:lnTo>
                <a:lnTo>
                  <a:pt x="95964" y="276161"/>
                </a:lnTo>
                <a:lnTo>
                  <a:pt x="96599" y="302006"/>
                </a:lnTo>
                <a:lnTo>
                  <a:pt x="95918" y="312398"/>
                </a:lnTo>
                <a:lnTo>
                  <a:pt x="93440" y="321421"/>
                </a:lnTo>
                <a:lnTo>
                  <a:pt x="88509" y="329277"/>
                </a:lnTo>
                <a:lnTo>
                  <a:pt x="80470" y="336169"/>
                </a:lnTo>
                <a:lnTo>
                  <a:pt x="63345" y="349311"/>
                </a:lnTo>
                <a:lnTo>
                  <a:pt x="29428" y="376691"/>
                </a:lnTo>
                <a:lnTo>
                  <a:pt x="12017" y="389763"/>
                </a:lnTo>
                <a:lnTo>
                  <a:pt x="4452" y="396517"/>
                </a:lnTo>
                <a:lnTo>
                  <a:pt x="555" y="403415"/>
                </a:lnTo>
                <a:lnTo>
                  <a:pt x="515" y="411265"/>
                </a:lnTo>
                <a:lnTo>
                  <a:pt x="4524" y="420877"/>
                </a:lnTo>
                <a:lnTo>
                  <a:pt x="15120" y="441074"/>
                </a:lnTo>
                <a:lnTo>
                  <a:pt x="25288" y="461486"/>
                </a:lnTo>
                <a:lnTo>
                  <a:pt x="34885" y="482135"/>
                </a:lnTo>
                <a:lnTo>
                  <a:pt x="43767" y="503046"/>
                </a:lnTo>
                <a:lnTo>
                  <a:pt x="45839" y="510373"/>
                </a:lnTo>
                <a:lnTo>
                  <a:pt x="46529" y="518604"/>
                </a:lnTo>
                <a:lnTo>
                  <a:pt x="45839" y="526835"/>
                </a:lnTo>
                <a:lnTo>
                  <a:pt x="24463" y="576675"/>
                </a:lnTo>
                <a:lnTo>
                  <a:pt x="3254" y="618235"/>
                </a:lnTo>
                <a:lnTo>
                  <a:pt x="287" y="626262"/>
                </a:lnTo>
                <a:lnTo>
                  <a:pt x="0" y="633015"/>
                </a:lnTo>
                <a:lnTo>
                  <a:pt x="2736" y="639077"/>
                </a:lnTo>
                <a:lnTo>
                  <a:pt x="8842" y="645032"/>
                </a:lnTo>
                <a:lnTo>
                  <a:pt x="27957" y="659260"/>
                </a:lnTo>
                <a:lnTo>
                  <a:pt x="46894" y="673893"/>
                </a:lnTo>
                <a:lnTo>
                  <a:pt x="83518" y="704088"/>
                </a:lnTo>
                <a:lnTo>
                  <a:pt x="96053" y="752524"/>
                </a:lnTo>
                <a:lnTo>
                  <a:pt x="96361" y="776366"/>
                </a:lnTo>
                <a:lnTo>
                  <a:pt x="96311" y="800328"/>
                </a:lnTo>
                <a:lnTo>
                  <a:pt x="95964" y="824229"/>
                </a:lnTo>
                <a:lnTo>
                  <a:pt x="96307" y="832705"/>
                </a:lnTo>
                <a:lnTo>
                  <a:pt x="98710" y="838787"/>
                </a:lnTo>
                <a:lnTo>
                  <a:pt x="103804" y="842893"/>
                </a:lnTo>
                <a:lnTo>
                  <a:pt x="112220" y="845438"/>
                </a:lnTo>
                <a:lnTo>
                  <a:pt x="135635" y="850245"/>
                </a:lnTo>
                <a:lnTo>
                  <a:pt x="159051" y="855408"/>
                </a:lnTo>
                <a:lnTo>
                  <a:pt x="204930" y="867282"/>
                </a:lnTo>
                <a:lnTo>
                  <a:pt x="238605" y="906023"/>
                </a:lnTo>
                <a:lnTo>
                  <a:pt x="258869" y="948199"/>
                </a:lnTo>
                <a:lnTo>
                  <a:pt x="268430" y="969263"/>
                </a:lnTo>
                <a:lnTo>
                  <a:pt x="272758" y="977094"/>
                </a:lnTo>
                <a:lnTo>
                  <a:pt x="277907" y="981900"/>
                </a:lnTo>
                <a:lnTo>
                  <a:pt x="284700" y="983658"/>
                </a:lnTo>
                <a:lnTo>
                  <a:pt x="293957" y="982344"/>
                </a:lnTo>
                <a:lnTo>
                  <a:pt x="315993" y="976800"/>
                </a:lnTo>
                <a:lnTo>
                  <a:pt x="360590" y="966807"/>
                </a:lnTo>
                <a:lnTo>
                  <a:pt x="382984" y="961263"/>
                </a:lnTo>
                <a:lnTo>
                  <a:pt x="392896" y="959691"/>
                </a:lnTo>
                <a:lnTo>
                  <a:pt x="401510" y="960596"/>
                </a:lnTo>
                <a:lnTo>
                  <a:pt x="409434" y="963834"/>
                </a:lnTo>
                <a:lnTo>
                  <a:pt x="417274" y="969263"/>
                </a:lnTo>
                <a:lnTo>
                  <a:pt x="437892" y="986014"/>
                </a:lnTo>
                <a:lnTo>
                  <a:pt x="501221" y="1036573"/>
                </a:lnTo>
                <a:lnTo>
                  <a:pt x="568390" y="983763"/>
                </a:lnTo>
                <a:lnTo>
                  <a:pt x="602853" y="961802"/>
                </a:lnTo>
                <a:lnTo>
                  <a:pt x="609857" y="960735"/>
                </a:lnTo>
                <a:lnTo>
                  <a:pt x="616410" y="961263"/>
                </a:lnTo>
                <a:lnTo>
                  <a:pt x="640589" y="966156"/>
                </a:lnTo>
                <a:lnTo>
                  <a:pt x="664590" y="971454"/>
                </a:lnTo>
                <a:lnTo>
                  <a:pt x="688472" y="977086"/>
                </a:lnTo>
                <a:lnTo>
                  <a:pt x="712295" y="982979"/>
                </a:lnTo>
                <a:lnTo>
                  <a:pt x="719341" y="983886"/>
                </a:lnTo>
                <a:lnTo>
                  <a:pt x="724947" y="982614"/>
                </a:lnTo>
                <a:lnTo>
                  <a:pt x="729529" y="978890"/>
                </a:lnTo>
                <a:lnTo>
                  <a:pt x="733504" y="972438"/>
                </a:lnTo>
                <a:lnTo>
                  <a:pt x="742759" y="952432"/>
                </a:lnTo>
                <a:lnTo>
                  <a:pt x="762222" y="912467"/>
                </a:lnTo>
                <a:lnTo>
                  <a:pt x="784288" y="873553"/>
                </a:lnTo>
                <a:lnTo>
                  <a:pt x="825103" y="860899"/>
                </a:lnTo>
                <a:lnTo>
                  <a:pt x="865298" y="851544"/>
                </a:lnTo>
                <a:lnTo>
                  <a:pt x="902779" y="839358"/>
                </a:lnTo>
                <a:lnTo>
                  <a:pt x="907113" y="821182"/>
                </a:lnTo>
                <a:lnTo>
                  <a:pt x="906343" y="799774"/>
                </a:lnTo>
                <a:lnTo>
                  <a:pt x="906327" y="757245"/>
                </a:lnTo>
                <a:lnTo>
                  <a:pt x="909383" y="715787"/>
                </a:lnTo>
                <a:lnTo>
                  <a:pt x="940899" y="687226"/>
                </a:lnTo>
                <a:lnTo>
                  <a:pt x="975848" y="659203"/>
                </a:lnTo>
                <a:lnTo>
                  <a:pt x="993727" y="645667"/>
                </a:lnTo>
                <a:lnTo>
                  <a:pt x="1000190" y="639236"/>
                </a:lnTo>
                <a:lnTo>
                  <a:pt x="1003046" y="632698"/>
                </a:lnTo>
                <a:lnTo>
                  <a:pt x="1002639" y="625469"/>
                </a:lnTo>
                <a:lnTo>
                  <a:pt x="999315" y="616965"/>
                </a:lnTo>
                <a:lnTo>
                  <a:pt x="978026" y="574468"/>
                </a:lnTo>
                <a:lnTo>
                  <a:pt x="967829" y="552904"/>
                </a:lnTo>
                <a:lnTo>
                  <a:pt x="958167" y="531113"/>
                </a:lnTo>
                <a:lnTo>
                  <a:pt x="956452" y="525000"/>
                </a:lnTo>
                <a:lnTo>
                  <a:pt x="955881" y="518302"/>
                </a:lnTo>
                <a:lnTo>
                  <a:pt x="956452" y="511629"/>
                </a:lnTo>
                <a:lnTo>
                  <a:pt x="958167" y="505587"/>
                </a:lnTo>
                <a:lnTo>
                  <a:pt x="967720" y="484467"/>
                </a:lnTo>
                <a:lnTo>
                  <a:pt x="977630" y="463311"/>
                </a:lnTo>
                <a:lnTo>
                  <a:pt x="998045" y="421513"/>
                </a:lnTo>
                <a:lnTo>
                  <a:pt x="1002063" y="412168"/>
                </a:lnTo>
                <a:lnTo>
                  <a:pt x="1002569" y="404288"/>
                </a:lnTo>
                <a:lnTo>
                  <a:pt x="999099" y="397242"/>
                </a:lnTo>
                <a:lnTo>
                  <a:pt x="991187" y="390397"/>
                </a:lnTo>
                <a:lnTo>
                  <a:pt x="974536" y="377443"/>
                </a:lnTo>
                <a:lnTo>
                  <a:pt x="941520" y="350678"/>
                </a:lnTo>
                <a:lnTo>
                  <a:pt x="910129" y="321897"/>
                </a:lnTo>
                <a:lnTo>
                  <a:pt x="905843" y="300735"/>
                </a:lnTo>
                <a:lnTo>
                  <a:pt x="906746" y="274544"/>
                </a:lnTo>
                <a:lnTo>
                  <a:pt x="906875" y="248269"/>
                </a:lnTo>
                <a:lnTo>
                  <a:pt x="906478" y="194944"/>
                </a:lnTo>
                <a:lnTo>
                  <a:pt x="833022" y="178085"/>
                </a:lnTo>
                <a:lnTo>
                  <a:pt x="808815" y="173100"/>
                </a:lnTo>
                <a:lnTo>
                  <a:pt x="795692" y="169410"/>
                </a:lnTo>
                <a:lnTo>
                  <a:pt x="785082" y="163480"/>
                </a:lnTo>
                <a:lnTo>
                  <a:pt x="776686" y="154741"/>
                </a:lnTo>
                <a:lnTo>
                  <a:pt x="770207" y="142620"/>
                </a:lnTo>
                <a:lnTo>
                  <a:pt x="759971" y="119491"/>
                </a:lnTo>
                <a:lnTo>
                  <a:pt x="749093" y="96647"/>
                </a:lnTo>
                <a:lnTo>
                  <a:pt x="726646" y="51053"/>
                </a:lnTo>
                <a:lnTo>
                  <a:pt x="676163" y="61896"/>
                </a:lnTo>
                <a:lnTo>
                  <a:pt x="651636" y="67645"/>
                </a:lnTo>
                <a:lnTo>
                  <a:pt x="627586" y="74167"/>
                </a:lnTo>
                <a:lnTo>
                  <a:pt x="614078" y="76598"/>
                </a:lnTo>
                <a:lnTo>
                  <a:pt x="602106" y="75517"/>
                </a:lnTo>
                <a:lnTo>
                  <a:pt x="591063" y="70935"/>
                </a:lnTo>
                <a:lnTo>
                  <a:pt x="580342" y="62864"/>
                </a:lnTo>
                <a:lnTo>
                  <a:pt x="561345" y="46862"/>
                </a:lnTo>
                <a:lnTo>
                  <a:pt x="541813" y="31241"/>
                </a:lnTo>
                <a:lnTo>
                  <a:pt x="501856" y="0"/>
                </a:lnTo>
                <a:close/>
              </a:path>
            </a:pathLst>
          </a:custGeom>
          <a:solidFill>
            <a:srgbClr val="A8DADC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5" name="object 5" descr=""/>
          <p:cNvGrpSpPr/>
          <p:nvPr/>
        </p:nvGrpSpPr>
        <p:grpSpPr>
          <a:xfrm>
            <a:off x="6589188" y="5176265"/>
            <a:ext cx="1003300" cy="1036319"/>
            <a:chOff x="6589188" y="5176265"/>
            <a:chExt cx="1003300" cy="1036319"/>
          </a:xfrm>
        </p:grpSpPr>
        <p:sp>
          <p:nvSpPr>
            <p:cNvPr id="6" name="object 6" descr=""/>
            <p:cNvSpPr/>
            <p:nvPr/>
          </p:nvSpPr>
          <p:spPr>
            <a:xfrm>
              <a:off x="6589188" y="5176265"/>
              <a:ext cx="1003300" cy="1036319"/>
            </a:xfrm>
            <a:custGeom>
              <a:avLst/>
              <a:gdLst/>
              <a:ahLst/>
              <a:cxnLst/>
              <a:rect l="l" t="t" r="r" b="b"/>
              <a:pathLst>
                <a:path w="1003300" h="1036320">
                  <a:moveTo>
                    <a:pt x="501856" y="0"/>
                  </a:moveTo>
                  <a:lnTo>
                    <a:pt x="459231" y="33035"/>
                  </a:lnTo>
                  <a:lnTo>
                    <a:pt x="438473" y="49595"/>
                  </a:lnTo>
                  <a:lnTo>
                    <a:pt x="418417" y="66547"/>
                  </a:lnTo>
                  <a:lnTo>
                    <a:pt x="409154" y="72772"/>
                  </a:lnTo>
                  <a:lnTo>
                    <a:pt x="399843" y="75866"/>
                  </a:lnTo>
                  <a:lnTo>
                    <a:pt x="390199" y="76174"/>
                  </a:lnTo>
                  <a:lnTo>
                    <a:pt x="379936" y="74040"/>
                  </a:lnTo>
                  <a:lnTo>
                    <a:pt x="328437" y="62261"/>
                  </a:lnTo>
                  <a:lnTo>
                    <a:pt x="276558" y="51053"/>
                  </a:lnTo>
                  <a:lnTo>
                    <a:pt x="252793" y="99758"/>
                  </a:lnTo>
                  <a:lnTo>
                    <a:pt x="241428" y="123884"/>
                  </a:lnTo>
                  <a:lnTo>
                    <a:pt x="230457" y="148081"/>
                  </a:lnTo>
                  <a:lnTo>
                    <a:pt x="225823" y="156398"/>
                  </a:lnTo>
                  <a:lnTo>
                    <a:pt x="219964" y="162798"/>
                  </a:lnTo>
                  <a:lnTo>
                    <a:pt x="212365" y="167459"/>
                  </a:lnTo>
                  <a:lnTo>
                    <a:pt x="202517" y="170560"/>
                  </a:lnTo>
                  <a:lnTo>
                    <a:pt x="175956" y="176101"/>
                  </a:lnTo>
                  <a:lnTo>
                    <a:pt x="95964" y="194817"/>
                  </a:lnTo>
                  <a:lnTo>
                    <a:pt x="95964" y="275935"/>
                  </a:lnTo>
                  <a:lnTo>
                    <a:pt x="96599" y="301878"/>
                  </a:lnTo>
                  <a:lnTo>
                    <a:pt x="95918" y="311969"/>
                  </a:lnTo>
                  <a:lnTo>
                    <a:pt x="93440" y="320881"/>
                  </a:lnTo>
                  <a:lnTo>
                    <a:pt x="88509" y="328864"/>
                  </a:lnTo>
                  <a:lnTo>
                    <a:pt x="80470" y="336168"/>
                  </a:lnTo>
                  <a:lnTo>
                    <a:pt x="63345" y="348870"/>
                  </a:lnTo>
                  <a:lnTo>
                    <a:pt x="29428" y="375941"/>
                  </a:lnTo>
                  <a:lnTo>
                    <a:pt x="12017" y="389000"/>
                  </a:lnTo>
                  <a:lnTo>
                    <a:pt x="4452" y="395827"/>
                  </a:lnTo>
                  <a:lnTo>
                    <a:pt x="555" y="402753"/>
                  </a:lnTo>
                  <a:lnTo>
                    <a:pt x="515" y="410591"/>
                  </a:lnTo>
                  <a:lnTo>
                    <a:pt x="4524" y="420154"/>
                  </a:lnTo>
                  <a:lnTo>
                    <a:pt x="15120" y="440349"/>
                  </a:lnTo>
                  <a:lnTo>
                    <a:pt x="25288" y="460778"/>
                  </a:lnTo>
                  <a:lnTo>
                    <a:pt x="34885" y="481440"/>
                  </a:lnTo>
                  <a:lnTo>
                    <a:pt x="43767" y="502335"/>
                  </a:lnTo>
                  <a:lnTo>
                    <a:pt x="45839" y="509910"/>
                  </a:lnTo>
                  <a:lnTo>
                    <a:pt x="46529" y="518126"/>
                  </a:lnTo>
                  <a:lnTo>
                    <a:pt x="45839" y="526226"/>
                  </a:lnTo>
                  <a:lnTo>
                    <a:pt x="24463" y="576175"/>
                  </a:lnTo>
                  <a:lnTo>
                    <a:pt x="3254" y="617499"/>
                  </a:lnTo>
                  <a:lnTo>
                    <a:pt x="287" y="625531"/>
                  </a:lnTo>
                  <a:lnTo>
                    <a:pt x="0" y="632280"/>
                  </a:lnTo>
                  <a:lnTo>
                    <a:pt x="2736" y="638332"/>
                  </a:lnTo>
                  <a:lnTo>
                    <a:pt x="8842" y="644270"/>
                  </a:lnTo>
                  <a:lnTo>
                    <a:pt x="46894" y="673369"/>
                  </a:lnTo>
                  <a:lnTo>
                    <a:pt x="65474" y="688212"/>
                  </a:lnTo>
                  <a:lnTo>
                    <a:pt x="94448" y="721615"/>
                  </a:lnTo>
                  <a:lnTo>
                    <a:pt x="96361" y="776009"/>
                  </a:lnTo>
                  <a:lnTo>
                    <a:pt x="96311" y="800006"/>
                  </a:lnTo>
                  <a:lnTo>
                    <a:pt x="95964" y="824179"/>
                  </a:lnTo>
                  <a:lnTo>
                    <a:pt x="96307" y="832376"/>
                  </a:lnTo>
                  <a:lnTo>
                    <a:pt x="98710" y="838414"/>
                  </a:lnTo>
                  <a:lnTo>
                    <a:pt x="103804" y="842468"/>
                  </a:lnTo>
                  <a:lnTo>
                    <a:pt x="112220" y="844715"/>
                  </a:lnTo>
                  <a:lnTo>
                    <a:pt x="135635" y="849520"/>
                  </a:lnTo>
                  <a:lnTo>
                    <a:pt x="159051" y="854678"/>
                  </a:lnTo>
                  <a:lnTo>
                    <a:pt x="204930" y="866508"/>
                  </a:lnTo>
                  <a:lnTo>
                    <a:pt x="238605" y="905829"/>
                  </a:lnTo>
                  <a:lnTo>
                    <a:pt x="258869" y="947601"/>
                  </a:lnTo>
                  <a:lnTo>
                    <a:pt x="268430" y="968603"/>
                  </a:lnTo>
                  <a:lnTo>
                    <a:pt x="272758" y="976421"/>
                  </a:lnTo>
                  <a:lnTo>
                    <a:pt x="277907" y="981205"/>
                  </a:lnTo>
                  <a:lnTo>
                    <a:pt x="284700" y="982955"/>
                  </a:lnTo>
                  <a:lnTo>
                    <a:pt x="293957" y="981671"/>
                  </a:lnTo>
                  <a:lnTo>
                    <a:pt x="315993" y="976187"/>
                  </a:lnTo>
                  <a:lnTo>
                    <a:pt x="360590" y="966614"/>
                  </a:lnTo>
                  <a:lnTo>
                    <a:pt x="382984" y="961123"/>
                  </a:lnTo>
                  <a:lnTo>
                    <a:pt x="392896" y="959324"/>
                  </a:lnTo>
                  <a:lnTo>
                    <a:pt x="401510" y="960269"/>
                  </a:lnTo>
                  <a:lnTo>
                    <a:pt x="409434" y="963666"/>
                  </a:lnTo>
                  <a:lnTo>
                    <a:pt x="417274" y="969225"/>
                  </a:lnTo>
                  <a:lnTo>
                    <a:pt x="437892" y="985932"/>
                  </a:lnTo>
                  <a:lnTo>
                    <a:pt x="501221" y="1035837"/>
                  </a:lnTo>
                  <a:lnTo>
                    <a:pt x="568390" y="983307"/>
                  </a:lnTo>
                  <a:lnTo>
                    <a:pt x="602853" y="961280"/>
                  </a:lnTo>
                  <a:lnTo>
                    <a:pt x="609857" y="960248"/>
                  </a:lnTo>
                  <a:lnTo>
                    <a:pt x="616410" y="960500"/>
                  </a:lnTo>
                  <a:lnTo>
                    <a:pt x="640589" y="965399"/>
                  </a:lnTo>
                  <a:lnTo>
                    <a:pt x="664590" y="970702"/>
                  </a:lnTo>
                  <a:lnTo>
                    <a:pt x="688472" y="976352"/>
                  </a:lnTo>
                  <a:lnTo>
                    <a:pt x="712295" y="982294"/>
                  </a:lnTo>
                  <a:lnTo>
                    <a:pt x="719341" y="983276"/>
                  </a:lnTo>
                  <a:lnTo>
                    <a:pt x="724947" y="982216"/>
                  </a:lnTo>
                  <a:lnTo>
                    <a:pt x="729529" y="978706"/>
                  </a:lnTo>
                  <a:lnTo>
                    <a:pt x="733504" y="972337"/>
                  </a:lnTo>
                  <a:lnTo>
                    <a:pt x="742759" y="951986"/>
                  </a:lnTo>
                  <a:lnTo>
                    <a:pt x="762222" y="911756"/>
                  </a:lnTo>
                  <a:lnTo>
                    <a:pt x="784288" y="873044"/>
                  </a:lnTo>
                  <a:lnTo>
                    <a:pt x="825103" y="860156"/>
                  </a:lnTo>
                  <a:lnTo>
                    <a:pt x="865298" y="850794"/>
                  </a:lnTo>
                  <a:lnTo>
                    <a:pt x="902779" y="839114"/>
                  </a:lnTo>
                  <a:lnTo>
                    <a:pt x="907113" y="820445"/>
                  </a:lnTo>
                  <a:lnTo>
                    <a:pt x="906343" y="799336"/>
                  </a:lnTo>
                  <a:lnTo>
                    <a:pt x="906327" y="756883"/>
                  </a:lnTo>
                  <a:lnTo>
                    <a:pt x="909383" y="715621"/>
                  </a:lnTo>
                  <a:lnTo>
                    <a:pt x="940899" y="686471"/>
                  </a:lnTo>
                  <a:lnTo>
                    <a:pt x="975848" y="658440"/>
                  </a:lnTo>
                  <a:lnTo>
                    <a:pt x="993727" y="644893"/>
                  </a:lnTo>
                  <a:lnTo>
                    <a:pt x="1000190" y="638487"/>
                  </a:lnTo>
                  <a:lnTo>
                    <a:pt x="1003046" y="631969"/>
                  </a:lnTo>
                  <a:lnTo>
                    <a:pt x="1002639" y="624753"/>
                  </a:lnTo>
                  <a:lnTo>
                    <a:pt x="999315" y="616254"/>
                  </a:lnTo>
                  <a:lnTo>
                    <a:pt x="988581" y="595125"/>
                  </a:lnTo>
                  <a:lnTo>
                    <a:pt x="978026" y="573763"/>
                  </a:lnTo>
                  <a:lnTo>
                    <a:pt x="967829" y="552168"/>
                  </a:lnTo>
                  <a:lnTo>
                    <a:pt x="958167" y="530339"/>
                  </a:lnTo>
                  <a:lnTo>
                    <a:pt x="956452" y="524524"/>
                  </a:lnTo>
                  <a:lnTo>
                    <a:pt x="955881" y="517893"/>
                  </a:lnTo>
                  <a:lnTo>
                    <a:pt x="956452" y="511261"/>
                  </a:lnTo>
                  <a:lnTo>
                    <a:pt x="958167" y="505447"/>
                  </a:lnTo>
                  <a:lnTo>
                    <a:pt x="967720" y="484085"/>
                  </a:lnTo>
                  <a:lnTo>
                    <a:pt x="977630" y="462956"/>
                  </a:lnTo>
                  <a:lnTo>
                    <a:pt x="998045" y="421398"/>
                  </a:lnTo>
                  <a:lnTo>
                    <a:pt x="1002063" y="411965"/>
                  </a:lnTo>
                  <a:lnTo>
                    <a:pt x="1002569" y="403893"/>
                  </a:lnTo>
                  <a:lnTo>
                    <a:pt x="999099" y="396633"/>
                  </a:lnTo>
                  <a:lnTo>
                    <a:pt x="991187" y="389635"/>
                  </a:lnTo>
                  <a:lnTo>
                    <a:pt x="974536" y="377031"/>
                  </a:lnTo>
                  <a:lnTo>
                    <a:pt x="941520" y="350345"/>
                  </a:lnTo>
                  <a:lnTo>
                    <a:pt x="910129" y="321262"/>
                  </a:lnTo>
                  <a:lnTo>
                    <a:pt x="905843" y="299973"/>
                  </a:lnTo>
                  <a:lnTo>
                    <a:pt x="906746" y="274202"/>
                  </a:lnTo>
                  <a:lnTo>
                    <a:pt x="906875" y="248110"/>
                  </a:lnTo>
                  <a:lnTo>
                    <a:pt x="906478" y="194817"/>
                  </a:lnTo>
                  <a:lnTo>
                    <a:pt x="833022" y="177422"/>
                  </a:lnTo>
                  <a:lnTo>
                    <a:pt x="808815" y="172338"/>
                  </a:lnTo>
                  <a:lnTo>
                    <a:pt x="795692" y="168915"/>
                  </a:lnTo>
                  <a:lnTo>
                    <a:pt x="785082" y="162956"/>
                  </a:lnTo>
                  <a:lnTo>
                    <a:pt x="776686" y="154068"/>
                  </a:lnTo>
                  <a:lnTo>
                    <a:pt x="770207" y="141858"/>
                  </a:lnTo>
                  <a:lnTo>
                    <a:pt x="759971" y="118741"/>
                  </a:lnTo>
                  <a:lnTo>
                    <a:pt x="749093" y="95980"/>
                  </a:lnTo>
                  <a:lnTo>
                    <a:pt x="726646" y="51053"/>
                  </a:lnTo>
                  <a:lnTo>
                    <a:pt x="676163" y="61706"/>
                  </a:lnTo>
                  <a:lnTo>
                    <a:pt x="651636" y="67252"/>
                  </a:lnTo>
                  <a:lnTo>
                    <a:pt x="627586" y="73405"/>
                  </a:lnTo>
                  <a:lnTo>
                    <a:pt x="614078" y="76134"/>
                  </a:lnTo>
                  <a:lnTo>
                    <a:pt x="602106" y="75136"/>
                  </a:lnTo>
                  <a:lnTo>
                    <a:pt x="591063" y="70637"/>
                  </a:lnTo>
                  <a:lnTo>
                    <a:pt x="580342" y="62864"/>
                  </a:lnTo>
                  <a:lnTo>
                    <a:pt x="561345" y="46434"/>
                  </a:lnTo>
                  <a:lnTo>
                    <a:pt x="541813" y="30670"/>
                  </a:lnTo>
                  <a:lnTo>
                    <a:pt x="501856" y="0"/>
                  </a:lnTo>
                  <a:close/>
                </a:path>
              </a:pathLst>
            </a:custGeom>
            <a:solidFill>
              <a:srgbClr val="A8DAD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6817994" y="5414060"/>
              <a:ext cx="544195" cy="561340"/>
            </a:xfrm>
            <a:custGeom>
              <a:avLst/>
              <a:gdLst/>
              <a:ahLst/>
              <a:cxnLst/>
              <a:rect l="l" t="t" r="r" b="b"/>
              <a:pathLst>
                <a:path w="544195" h="561339">
                  <a:moveTo>
                    <a:pt x="255143" y="426720"/>
                  </a:moveTo>
                  <a:lnTo>
                    <a:pt x="157479" y="426720"/>
                  </a:lnTo>
                  <a:lnTo>
                    <a:pt x="135235" y="430530"/>
                  </a:lnTo>
                  <a:lnTo>
                    <a:pt x="117252" y="443230"/>
                  </a:lnTo>
                  <a:lnTo>
                    <a:pt x="105223" y="461010"/>
                  </a:lnTo>
                  <a:lnTo>
                    <a:pt x="100837" y="482600"/>
                  </a:lnTo>
                  <a:lnTo>
                    <a:pt x="100837" y="535940"/>
                  </a:lnTo>
                  <a:lnTo>
                    <a:pt x="102808" y="546100"/>
                  </a:lnTo>
                  <a:lnTo>
                    <a:pt x="108219" y="554990"/>
                  </a:lnTo>
                  <a:lnTo>
                    <a:pt x="116322" y="560070"/>
                  </a:lnTo>
                  <a:lnTo>
                    <a:pt x="126364" y="561340"/>
                  </a:lnTo>
                  <a:lnTo>
                    <a:pt x="518795" y="561340"/>
                  </a:lnTo>
                  <a:lnTo>
                    <a:pt x="520064" y="560070"/>
                  </a:lnTo>
                  <a:lnTo>
                    <a:pt x="520700" y="560070"/>
                  </a:lnTo>
                  <a:lnTo>
                    <a:pt x="520700" y="558800"/>
                  </a:lnTo>
                  <a:lnTo>
                    <a:pt x="521970" y="557530"/>
                  </a:lnTo>
                  <a:lnTo>
                    <a:pt x="521970" y="556260"/>
                  </a:lnTo>
                  <a:lnTo>
                    <a:pt x="522604" y="556260"/>
                  </a:lnTo>
                  <a:lnTo>
                    <a:pt x="522604" y="553720"/>
                  </a:lnTo>
                  <a:lnTo>
                    <a:pt x="521970" y="553720"/>
                  </a:lnTo>
                  <a:lnTo>
                    <a:pt x="520831" y="547370"/>
                  </a:lnTo>
                  <a:lnTo>
                    <a:pt x="120141" y="547370"/>
                  </a:lnTo>
                  <a:lnTo>
                    <a:pt x="115188" y="542290"/>
                  </a:lnTo>
                  <a:lnTo>
                    <a:pt x="115188" y="482600"/>
                  </a:lnTo>
                  <a:lnTo>
                    <a:pt x="118564" y="466090"/>
                  </a:lnTo>
                  <a:lnTo>
                    <a:pt x="127714" y="453390"/>
                  </a:lnTo>
                  <a:lnTo>
                    <a:pt x="141174" y="444500"/>
                  </a:lnTo>
                  <a:lnTo>
                    <a:pt x="157479" y="440690"/>
                  </a:lnTo>
                  <a:lnTo>
                    <a:pt x="284927" y="440690"/>
                  </a:lnTo>
                  <a:lnTo>
                    <a:pt x="283718" y="439420"/>
                  </a:lnTo>
                  <a:lnTo>
                    <a:pt x="285081" y="431800"/>
                  </a:lnTo>
                  <a:lnTo>
                    <a:pt x="270001" y="431800"/>
                  </a:lnTo>
                  <a:lnTo>
                    <a:pt x="263144" y="427990"/>
                  </a:lnTo>
                  <a:lnTo>
                    <a:pt x="255143" y="426720"/>
                  </a:lnTo>
                  <a:close/>
                </a:path>
                <a:path w="544195" h="561339">
                  <a:moveTo>
                    <a:pt x="284927" y="440690"/>
                  </a:moveTo>
                  <a:lnTo>
                    <a:pt x="247014" y="440690"/>
                  </a:lnTo>
                  <a:lnTo>
                    <a:pt x="263588" y="444500"/>
                  </a:lnTo>
                  <a:lnTo>
                    <a:pt x="277018" y="453390"/>
                  </a:lnTo>
                  <a:lnTo>
                    <a:pt x="286019" y="466090"/>
                  </a:lnTo>
                  <a:lnTo>
                    <a:pt x="289305" y="482600"/>
                  </a:lnTo>
                  <a:lnTo>
                    <a:pt x="289305" y="542290"/>
                  </a:lnTo>
                  <a:lnTo>
                    <a:pt x="284352" y="547370"/>
                  </a:lnTo>
                  <a:lnTo>
                    <a:pt x="301116" y="547370"/>
                  </a:lnTo>
                  <a:lnTo>
                    <a:pt x="303022" y="543560"/>
                  </a:lnTo>
                  <a:lnTo>
                    <a:pt x="304291" y="539750"/>
                  </a:lnTo>
                  <a:lnTo>
                    <a:pt x="304291" y="515620"/>
                  </a:lnTo>
                  <a:lnTo>
                    <a:pt x="324805" y="495300"/>
                  </a:lnTo>
                  <a:lnTo>
                    <a:pt x="304291" y="495300"/>
                  </a:lnTo>
                  <a:lnTo>
                    <a:pt x="304291" y="482600"/>
                  </a:lnTo>
                  <a:lnTo>
                    <a:pt x="302827" y="469900"/>
                  </a:lnTo>
                  <a:lnTo>
                    <a:pt x="298672" y="458470"/>
                  </a:lnTo>
                  <a:lnTo>
                    <a:pt x="292183" y="448310"/>
                  </a:lnTo>
                  <a:lnTo>
                    <a:pt x="284927" y="440690"/>
                  </a:lnTo>
                  <a:close/>
                </a:path>
                <a:path w="544195" h="561339">
                  <a:moveTo>
                    <a:pt x="406553" y="435610"/>
                  </a:moveTo>
                  <a:lnTo>
                    <a:pt x="385063" y="435610"/>
                  </a:lnTo>
                  <a:lnTo>
                    <a:pt x="497077" y="547370"/>
                  </a:lnTo>
                  <a:lnTo>
                    <a:pt x="520831" y="547370"/>
                  </a:lnTo>
                  <a:lnTo>
                    <a:pt x="518100" y="532130"/>
                  </a:lnTo>
                  <a:lnTo>
                    <a:pt x="503300" y="532130"/>
                  </a:lnTo>
                  <a:lnTo>
                    <a:pt x="406553" y="435610"/>
                  </a:lnTo>
                  <a:close/>
                </a:path>
                <a:path w="544195" h="561339">
                  <a:moveTo>
                    <a:pt x="485323" y="349250"/>
                  </a:moveTo>
                  <a:lnTo>
                    <a:pt x="470280" y="349250"/>
                  </a:lnTo>
                  <a:lnTo>
                    <a:pt x="503300" y="532130"/>
                  </a:lnTo>
                  <a:lnTo>
                    <a:pt x="518100" y="532130"/>
                  </a:lnTo>
                  <a:lnTo>
                    <a:pt x="485323" y="349250"/>
                  </a:lnTo>
                  <a:close/>
                </a:path>
                <a:path w="544195" h="561339">
                  <a:moveTo>
                    <a:pt x="320191" y="349250"/>
                  </a:moveTo>
                  <a:lnTo>
                    <a:pt x="299847" y="349250"/>
                  </a:lnTo>
                  <a:lnTo>
                    <a:pt x="374523" y="424180"/>
                  </a:lnTo>
                  <a:lnTo>
                    <a:pt x="304291" y="495300"/>
                  </a:lnTo>
                  <a:lnTo>
                    <a:pt x="324805" y="495300"/>
                  </a:lnTo>
                  <a:lnTo>
                    <a:pt x="385063" y="435610"/>
                  </a:lnTo>
                  <a:lnTo>
                    <a:pt x="406553" y="435610"/>
                  </a:lnTo>
                  <a:lnTo>
                    <a:pt x="395097" y="424180"/>
                  </a:lnTo>
                  <a:lnTo>
                    <a:pt x="405291" y="414020"/>
                  </a:lnTo>
                  <a:lnTo>
                    <a:pt x="385063" y="414020"/>
                  </a:lnTo>
                  <a:lnTo>
                    <a:pt x="320191" y="349250"/>
                  </a:lnTo>
                  <a:close/>
                </a:path>
                <a:path w="544195" h="561339">
                  <a:moveTo>
                    <a:pt x="52831" y="232410"/>
                  </a:moveTo>
                  <a:lnTo>
                    <a:pt x="48513" y="233680"/>
                  </a:lnTo>
                  <a:lnTo>
                    <a:pt x="45974" y="236220"/>
                  </a:lnTo>
                  <a:lnTo>
                    <a:pt x="43560" y="238760"/>
                  </a:lnTo>
                  <a:lnTo>
                    <a:pt x="44196" y="243840"/>
                  </a:lnTo>
                  <a:lnTo>
                    <a:pt x="47244" y="246380"/>
                  </a:lnTo>
                  <a:lnTo>
                    <a:pt x="69262" y="266700"/>
                  </a:lnTo>
                  <a:lnTo>
                    <a:pt x="85756" y="290830"/>
                  </a:lnTo>
                  <a:lnTo>
                    <a:pt x="96107" y="318770"/>
                  </a:lnTo>
                  <a:lnTo>
                    <a:pt x="99695" y="349250"/>
                  </a:lnTo>
                  <a:lnTo>
                    <a:pt x="96107" y="378460"/>
                  </a:lnTo>
                  <a:lnTo>
                    <a:pt x="85756" y="406400"/>
                  </a:lnTo>
                  <a:lnTo>
                    <a:pt x="69262" y="430530"/>
                  </a:lnTo>
                  <a:lnTo>
                    <a:pt x="47244" y="450850"/>
                  </a:lnTo>
                  <a:lnTo>
                    <a:pt x="44196" y="453390"/>
                  </a:lnTo>
                  <a:lnTo>
                    <a:pt x="43560" y="457200"/>
                  </a:lnTo>
                  <a:lnTo>
                    <a:pt x="45974" y="461010"/>
                  </a:lnTo>
                  <a:lnTo>
                    <a:pt x="47244" y="463550"/>
                  </a:lnTo>
                  <a:lnTo>
                    <a:pt x="54609" y="463550"/>
                  </a:lnTo>
                  <a:lnTo>
                    <a:pt x="98647" y="412750"/>
                  </a:lnTo>
                  <a:lnTo>
                    <a:pt x="113919" y="349250"/>
                  </a:lnTo>
                  <a:lnTo>
                    <a:pt x="109985" y="316230"/>
                  </a:lnTo>
                  <a:lnTo>
                    <a:pt x="98647" y="284480"/>
                  </a:lnTo>
                  <a:lnTo>
                    <a:pt x="80593" y="256540"/>
                  </a:lnTo>
                  <a:lnTo>
                    <a:pt x="56514" y="234950"/>
                  </a:lnTo>
                  <a:lnTo>
                    <a:pt x="52831" y="232410"/>
                  </a:lnTo>
                  <a:close/>
                </a:path>
                <a:path w="544195" h="561339">
                  <a:moveTo>
                    <a:pt x="32257" y="265430"/>
                  </a:moveTo>
                  <a:lnTo>
                    <a:pt x="26670" y="265430"/>
                  </a:lnTo>
                  <a:lnTo>
                    <a:pt x="24891" y="266700"/>
                  </a:lnTo>
                  <a:lnTo>
                    <a:pt x="23622" y="267970"/>
                  </a:lnTo>
                  <a:lnTo>
                    <a:pt x="21081" y="271780"/>
                  </a:lnTo>
                  <a:lnTo>
                    <a:pt x="21716" y="276860"/>
                  </a:lnTo>
                  <a:lnTo>
                    <a:pt x="25400" y="278130"/>
                  </a:lnTo>
                  <a:lnTo>
                    <a:pt x="40004" y="292100"/>
                  </a:lnTo>
                  <a:lnTo>
                    <a:pt x="51085" y="309880"/>
                  </a:lnTo>
                  <a:lnTo>
                    <a:pt x="58118" y="328930"/>
                  </a:lnTo>
                  <a:lnTo>
                    <a:pt x="60578" y="349250"/>
                  </a:lnTo>
                  <a:lnTo>
                    <a:pt x="58118" y="368300"/>
                  </a:lnTo>
                  <a:lnTo>
                    <a:pt x="51085" y="387350"/>
                  </a:lnTo>
                  <a:lnTo>
                    <a:pt x="40004" y="403860"/>
                  </a:lnTo>
                  <a:lnTo>
                    <a:pt x="25400" y="417830"/>
                  </a:lnTo>
                  <a:lnTo>
                    <a:pt x="21716" y="421640"/>
                  </a:lnTo>
                  <a:lnTo>
                    <a:pt x="21081" y="425450"/>
                  </a:lnTo>
                  <a:lnTo>
                    <a:pt x="23622" y="429260"/>
                  </a:lnTo>
                  <a:lnTo>
                    <a:pt x="24891" y="430530"/>
                  </a:lnTo>
                  <a:lnTo>
                    <a:pt x="27304" y="431800"/>
                  </a:lnTo>
                  <a:lnTo>
                    <a:pt x="30987" y="431800"/>
                  </a:lnTo>
                  <a:lnTo>
                    <a:pt x="32893" y="430530"/>
                  </a:lnTo>
                  <a:lnTo>
                    <a:pt x="33400" y="430530"/>
                  </a:lnTo>
                  <a:lnTo>
                    <a:pt x="51147" y="414020"/>
                  </a:lnTo>
                  <a:lnTo>
                    <a:pt x="64309" y="394970"/>
                  </a:lnTo>
                  <a:lnTo>
                    <a:pt x="72495" y="372110"/>
                  </a:lnTo>
                  <a:lnTo>
                    <a:pt x="75310" y="349250"/>
                  </a:lnTo>
                  <a:lnTo>
                    <a:pt x="72495" y="325120"/>
                  </a:lnTo>
                  <a:lnTo>
                    <a:pt x="64309" y="302260"/>
                  </a:lnTo>
                  <a:lnTo>
                    <a:pt x="51147" y="283210"/>
                  </a:lnTo>
                  <a:lnTo>
                    <a:pt x="33400" y="266700"/>
                  </a:lnTo>
                  <a:lnTo>
                    <a:pt x="32257" y="265430"/>
                  </a:lnTo>
                  <a:close/>
                </a:path>
                <a:path w="544195" h="561339">
                  <a:moveTo>
                    <a:pt x="341629" y="193040"/>
                  </a:moveTo>
                  <a:lnTo>
                    <a:pt x="312927" y="193040"/>
                  </a:lnTo>
                  <a:lnTo>
                    <a:pt x="288035" y="332740"/>
                  </a:lnTo>
                  <a:lnTo>
                    <a:pt x="287400" y="332740"/>
                  </a:lnTo>
                  <a:lnTo>
                    <a:pt x="287400" y="335280"/>
                  </a:lnTo>
                  <a:lnTo>
                    <a:pt x="270001" y="431800"/>
                  </a:lnTo>
                  <a:lnTo>
                    <a:pt x="285081" y="431800"/>
                  </a:lnTo>
                  <a:lnTo>
                    <a:pt x="299847" y="349250"/>
                  </a:lnTo>
                  <a:lnTo>
                    <a:pt x="320191" y="349250"/>
                  </a:lnTo>
                  <a:lnTo>
                    <a:pt x="304926" y="334010"/>
                  </a:lnTo>
                  <a:lnTo>
                    <a:pt x="326764" y="312420"/>
                  </a:lnTo>
                  <a:lnTo>
                    <a:pt x="306070" y="312420"/>
                  </a:lnTo>
                  <a:lnTo>
                    <a:pt x="326644" y="199390"/>
                  </a:lnTo>
                  <a:lnTo>
                    <a:pt x="347941" y="199390"/>
                  </a:lnTo>
                  <a:lnTo>
                    <a:pt x="341629" y="193040"/>
                  </a:lnTo>
                  <a:close/>
                </a:path>
                <a:path w="544195" h="561339">
                  <a:moveTo>
                    <a:pt x="404042" y="256540"/>
                  </a:moveTo>
                  <a:lnTo>
                    <a:pt x="383285" y="256540"/>
                  </a:lnTo>
                  <a:lnTo>
                    <a:pt x="462914" y="336550"/>
                  </a:lnTo>
                  <a:lnTo>
                    <a:pt x="385063" y="414020"/>
                  </a:lnTo>
                  <a:lnTo>
                    <a:pt x="405291" y="414020"/>
                  </a:lnTo>
                  <a:lnTo>
                    <a:pt x="470280" y="349250"/>
                  </a:lnTo>
                  <a:lnTo>
                    <a:pt x="485323" y="349250"/>
                  </a:lnTo>
                  <a:lnTo>
                    <a:pt x="479405" y="316230"/>
                  </a:lnTo>
                  <a:lnTo>
                    <a:pt x="464057" y="316230"/>
                  </a:lnTo>
                  <a:lnTo>
                    <a:pt x="404042" y="256540"/>
                  </a:lnTo>
                  <a:close/>
                </a:path>
                <a:path w="544195" h="561339">
                  <a:moveTo>
                    <a:pt x="202056" y="283210"/>
                  </a:moveTo>
                  <a:lnTo>
                    <a:pt x="178480" y="288290"/>
                  </a:lnTo>
                  <a:lnTo>
                    <a:pt x="159178" y="300990"/>
                  </a:lnTo>
                  <a:lnTo>
                    <a:pt x="146139" y="321310"/>
                  </a:lnTo>
                  <a:lnTo>
                    <a:pt x="141350" y="345440"/>
                  </a:lnTo>
                  <a:lnTo>
                    <a:pt x="146139" y="368300"/>
                  </a:lnTo>
                  <a:lnTo>
                    <a:pt x="159178" y="387350"/>
                  </a:lnTo>
                  <a:lnTo>
                    <a:pt x="178480" y="401320"/>
                  </a:lnTo>
                  <a:lnTo>
                    <a:pt x="202056" y="405130"/>
                  </a:lnTo>
                  <a:lnTo>
                    <a:pt x="225786" y="401320"/>
                  </a:lnTo>
                  <a:lnTo>
                    <a:pt x="239978" y="391160"/>
                  </a:lnTo>
                  <a:lnTo>
                    <a:pt x="202056" y="391160"/>
                  </a:lnTo>
                  <a:lnTo>
                    <a:pt x="184078" y="387350"/>
                  </a:lnTo>
                  <a:lnTo>
                    <a:pt x="169290" y="377190"/>
                  </a:lnTo>
                  <a:lnTo>
                    <a:pt x="159265" y="363220"/>
                  </a:lnTo>
                  <a:lnTo>
                    <a:pt x="155575" y="345440"/>
                  </a:lnTo>
                  <a:lnTo>
                    <a:pt x="159265" y="326390"/>
                  </a:lnTo>
                  <a:lnTo>
                    <a:pt x="169291" y="312420"/>
                  </a:lnTo>
                  <a:lnTo>
                    <a:pt x="184078" y="302260"/>
                  </a:lnTo>
                  <a:lnTo>
                    <a:pt x="202056" y="298450"/>
                  </a:lnTo>
                  <a:lnTo>
                    <a:pt x="241397" y="298450"/>
                  </a:lnTo>
                  <a:lnTo>
                    <a:pt x="225786" y="288290"/>
                  </a:lnTo>
                  <a:lnTo>
                    <a:pt x="202056" y="283210"/>
                  </a:lnTo>
                  <a:close/>
                </a:path>
                <a:path w="544195" h="561339">
                  <a:moveTo>
                    <a:pt x="10668" y="297180"/>
                  </a:moveTo>
                  <a:lnTo>
                    <a:pt x="5206" y="297180"/>
                  </a:lnTo>
                  <a:lnTo>
                    <a:pt x="3301" y="298450"/>
                  </a:lnTo>
                  <a:lnTo>
                    <a:pt x="1777" y="299720"/>
                  </a:lnTo>
                  <a:lnTo>
                    <a:pt x="0" y="303530"/>
                  </a:lnTo>
                  <a:lnTo>
                    <a:pt x="507" y="307340"/>
                  </a:lnTo>
                  <a:lnTo>
                    <a:pt x="3682" y="309880"/>
                  </a:lnTo>
                  <a:lnTo>
                    <a:pt x="11515" y="317500"/>
                  </a:lnTo>
                  <a:lnTo>
                    <a:pt x="17478" y="327660"/>
                  </a:lnTo>
                  <a:lnTo>
                    <a:pt x="21274" y="337820"/>
                  </a:lnTo>
                  <a:lnTo>
                    <a:pt x="22605" y="349250"/>
                  </a:lnTo>
                  <a:lnTo>
                    <a:pt x="21274" y="359410"/>
                  </a:lnTo>
                  <a:lnTo>
                    <a:pt x="17478" y="369570"/>
                  </a:lnTo>
                  <a:lnTo>
                    <a:pt x="11515" y="379730"/>
                  </a:lnTo>
                  <a:lnTo>
                    <a:pt x="3682" y="387350"/>
                  </a:lnTo>
                  <a:lnTo>
                    <a:pt x="507" y="389890"/>
                  </a:lnTo>
                  <a:lnTo>
                    <a:pt x="0" y="393700"/>
                  </a:lnTo>
                  <a:lnTo>
                    <a:pt x="1777" y="397510"/>
                  </a:lnTo>
                  <a:lnTo>
                    <a:pt x="3682" y="398780"/>
                  </a:lnTo>
                  <a:lnTo>
                    <a:pt x="5460" y="400050"/>
                  </a:lnTo>
                  <a:lnTo>
                    <a:pt x="10922" y="400050"/>
                  </a:lnTo>
                  <a:lnTo>
                    <a:pt x="12191" y="398780"/>
                  </a:lnTo>
                  <a:lnTo>
                    <a:pt x="22719" y="388620"/>
                  </a:lnTo>
                  <a:lnTo>
                    <a:pt x="30400" y="377190"/>
                  </a:lnTo>
                  <a:lnTo>
                    <a:pt x="35105" y="363220"/>
                  </a:lnTo>
                  <a:lnTo>
                    <a:pt x="36702" y="349250"/>
                  </a:lnTo>
                  <a:lnTo>
                    <a:pt x="35105" y="334010"/>
                  </a:lnTo>
                  <a:lnTo>
                    <a:pt x="30400" y="321310"/>
                  </a:lnTo>
                  <a:lnTo>
                    <a:pt x="22719" y="308610"/>
                  </a:lnTo>
                  <a:lnTo>
                    <a:pt x="12191" y="298450"/>
                  </a:lnTo>
                  <a:lnTo>
                    <a:pt x="10668" y="297180"/>
                  </a:lnTo>
                  <a:close/>
                </a:path>
                <a:path w="544195" h="561339">
                  <a:moveTo>
                    <a:pt x="241397" y="298450"/>
                  </a:moveTo>
                  <a:lnTo>
                    <a:pt x="202056" y="298450"/>
                  </a:lnTo>
                  <a:lnTo>
                    <a:pt x="220035" y="302260"/>
                  </a:lnTo>
                  <a:lnTo>
                    <a:pt x="234823" y="312420"/>
                  </a:lnTo>
                  <a:lnTo>
                    <a:pt x="244848" y="326390"/>
                  </a:lnTo>
                  <a:lnTo>
                    <a:pt x="248538" y="345440"/>
                  </a:lnTo>
                  <a:lnTo>
                    <a:pt x="244848" y="363220"/>
                  </a:lnTo>
                  <a:lnTo>
                    <a:pt x="234822" y="377190"/>
                  </a:lnTo>
                  <a:lnTo>
                    <a:pt x="220035" y="387350"/>
                  </a:lnTo>
                  <a:lnTo>
                    <a:pt x="202056" y="391160"/>
                  </a:lnTo>
                  <a:lnTo>
                    <a:pt x="239978" y="391160"/>
                  </a:lnTo>
                  <a:lnTo>
                    <a:pt x="245300" y="387350"/>
                  </a:lnTo>
                  <a:lnTo>
                    <a:pt x="258528" y="368300"/>
                  </a:lnTo>
                  <a:lnTo>
                    <a:pt x="263398" y="345440"/>
                  </a:lnTo>
                  <a:lnTo>
                    <a:pt x="258528" y="321310"/>
                  </a:lnTo>
                  <a:lnTo>
                    <a:pt x="245300" y="300990"/>
                  </a:lnTo>
                  <a:lnTo>
                    <a:pt x="241397" y="298450"/>
                  </a:lnTo>
                  <a:close/>
                </a:path>
                <a:path w="544195" h="561339">
                  <a:moveTo>
                    <a:pt x="458009" y="196850"/>
                  </a:moveTo>
                  <a:lnTo>
                    <a:pt x="442340" y="196850"/>
                  </a:lnTo>
                  <a:lnTo>
                    <a:pt x="464057" y="316230"/>
                  </a:lnTo>
                  <a:lnTo>
                    <a:pt x="479405" y="316230"/>
                  </a:lnTo>
                  <a:lnTo>
                    <a:pt x="458009" y="196850"/>
                  </a:lnTo>
                  <a:close/>
                </a:path>
                <a:path w="544195" h="561339">
                  <a:moveTo>
                    <a:pt x="347941" y="199390"/>
                  </a:moveTo>
                  <a:lnTo>
                    <a:pt x="326644" y="199390"/>
                  </a:lnTo>
                  <a:lnTo>
                    <a:pt x="373252" y="246380"/>
                  </a:lnTo>
                  <a:lnTo>
                    <a:pt x="306070" y="312420"/>
                  </a:lnTo>
                  <a:lnTo>
                    <a:pt x="326764" y="312420"/>
                  </a:lnTo>
                  <a:lnTo>
                    <a:pt x="383285" y="256540"/>
                  </a:lnTo>
                  <a:lnTo>
                    <a:pt x="404042" y="256540"/>
                  </a:lnTo>
                  <a:lnTo>
                    <a:pt x="393826" y="246380"/>
                  </a:lnTo>
                  <a:lnTo>
                    <a:pt x="405022" y="234950"/>
                  </a:lnTo>
                  <a:lnTo>
                    <a:pt x="383285" y="234950"/>
                  </a:lnTo>
                  <a:lnTo>
                    <a:pt x="347941" y="199390"/>
                  </a:lnTo>
                  <a:close/>
                </a:path>
                <a:path w="544195" h="561339">
                  <a:moveTo>
                    <a:pt x="457326" y="193040"/>
                  </a:moveTo>
                  <a:lnTo>
                    <a:pt x="425576" y="193040"/>
                  </a:lnTo>
                  <a:lnTo>
                    <a:pt x="383285" y="234950"/>
                  </a:lnTo>
                  <a:lnTo>
                    <a:pt x="405022" y="234950"/>
                  </a:lnTo>
                  <a:lnTo>
                    <a:pt x="442340" y="196850"/>
                  </a:lnTo>
                  <a:lnTo>
                    <a:pt x="458009" y="196850"/>
                  </a:lnTo>
                  <a:lnTo>
                    <a:pt x="457326" y="193040"/>
                  </a:lnTo>
                  <a:close/>
                </a:path>
                <a:path w="544195" h="561339">
                  <a:moveTo>
                    <a:pt x="514476" y="135890"/>
                  </a:moveTo>
                  <a:lnTo>
                    <a:pt x="255143" y="135890"/>
                  </a:lnTo>
                  <a:lnTo>
                    <a:pt x="243720" y="138430"/>
                  </a:lnTo>
                  <a:lnTo>
                    <a:pt x="234442" y="144780"/>
                  </a:lnTo>
                  <a:lnTo>
                    <a:pt x="228211" y="153670"/>
                  </a:lnTo>
                  <a:lnTo>
                    <a:pt x="225932" y="163830"/>
                  </a:lnTo>
                  <a:lnTo>
                    <a:pt x="228211" y="175260"/>
                  </a:lnTo>
                  <a:lnTo>
                    <a:pt x="234441" y="185420"/>
                  </a:lnTo>
                  <a:lnTo>
                    <a:pt x="243720" y="191770"/>
                  </a:lnTo>
                  <a:lnTo>
                    <a:pt x="255143" y="193040"/>
                  </a:lnTo>
                  <a:lnTo>
                    <a:pt x="514476" y="193040"/>
                  </a:lnTo>
                  <a:lnTo>
                    <a:pt x="526113" y="191770"/>
                  </a:lnTo>
                  <a:lnTo>
                    <a:pt x="535368" y="185420"/>
                  </a:lnTo>
                  <a:lnTo>
                    <a:pt x="539188" y="179070"/>
                  </a:lnTo>
                  <a:lnTo>
                    <a:pt x="247014" y="179070"/>
                  </a:lnTo>
                  <a:lnTo>
                    <a:pt x="240156" y="172720"/>
                  </a:lnTo>
                  <a:lnTo>
                    <a:pt x="240156" y="157480"/>
                  </a:lnTo>
                  <a:lnTo>
                    <a:pt x="247014" y="149860"/>
                  </a:lnTo>
                  <a:lnTo>
                    <a:pt x="538861" y="149860"/>
                  </a:lnTo>
                  <a:lnTo>
                    <a:pt x="535368" y="144780"/>
                  </a:lnTo>
                  <a:lnTo>
                    <a:pt x="526113" y="138430"/>
                  </a:lnTo>
                  <a:lnTo>
                    <a:pt x="514476" y="135890"/>
                  </a:lnTo>
                  <a:close/>
                </a:path>
                <a:path w="544195" h="561339">
                  <a:moveTo>
                    <a:pt x="335914" y="149860"/>
                  </a:moveTo>
                  <a:lnTo>
                    <a:pt x="321055" y="149860"/>
                  </a:lnTo>
                  <a:lnTo>
                    <a:pt x="316102" y="179070"/>
                  </a:lnTo>
                  <a:lnTo>
                    <a:pt x="330326" y="179070"/>
                  </a:lnTo>
                  <a:lnTo>
                    <a:pt x="335914" y="149860"/>
                  </a:lnTo>
                  <a:close/>
                </a:path>
                <a:path w="544195" h="561339">
                  <a:moveTo>
                    <a:pt x="449199" y="149860"/>
                  </a:moveTo>
                  <a:lnTo>
                    <a:pt x="434212" y="149860"/>
                  </a:lnTo>
                  <a:lnTo>
                    <a:pt x="439293" y="179070"/>
                  </a:lnTo>
                  <a:lnTo>
                    <a:pt x="455422" y="179070"/>
                  </a:lnTo>
                  <a:lnTo>
                    <a:pt x="453516" y="175260"/>
                  </a:lnTo>
                  <a:lnTo>
                    <a:pt x="449199" y="149860"/>
                  </a:lnTo>
                  <a:close/>
                </a:path>
                <a:path w="544195" h="561339">
                  <a:moveTo>
                    <a:pt x="538861" y="149860"/>
                  </a:moveTo>
                  <a:lnTo>
                    <a:pt x="522604" y="149860"/>
                  </a:lnTo>
                  <a:lnTo>
                    <a:pt x="529462" y="157480"/>
                  </a:lnTo>
                  <a:lnTo>
                    <a:pt x="529462" y="172720"/>
                  </a:lnTo>
                  <a:lnTo>
                    <a:pt x="522604" y="179070"/>
                  </a:lnTo>
                  <a:lnTo>
                    <a:pt x="539188" y="179070"/>
                  </a:lnTo>
                  <a:lnTo>
                    <a:pt x="541480" y="175260"/>
                  </a:lnTo>
                  <a:lnTo>
                    <a:pt x="543686" y="163830"/>
                  </a:lnTo>
                  <a:lnTo>
                    <a:pt x="541480" y="153670"/>
                  </a:lnTo>
                  <a:lnTo>
                    <a:pt x="538861" y="149860"/>
                  </a:lnTo>
                  <a:close/>
                </a:path>
                <a:path w="544195" h="561339">
                  <a:moveTo>
                    <a:pt x="385063" y="0"/>
                  </a:moveTo>
                  <a:lnTo>
                    <a:pt x="363160" y="3810"/>
                  </a:lnTo>
                  <a:lnTo>
                    <a:pt x="345186" y="16510"/>
                  </a:lnTo>
                  <a:lnTo>
                    <a:pt x="333021" y="34290"/>
                  </a:lnTo>
                  <a:lnTo>
                    <a:pt x="328549" y="55880"/>
                  </a:lnTo>
                  <a:lnTo>
                    <a:pt x="328549" y="64770"/>
                  </a:lnTo>
                  <a:lnTo>
                    <a:pt x="330326" y="71120"/>
                  </a:lnTo>
                  <a:lnTo>
                    <a:pt x="334136" y="78740"/>
                  </a:lnTo>
                  <a:lnTo>
                    <a:pt x="323596" y="135890"/>
                  </a:lnTo>
                  <a:lnTo>
                    <a:pt x="338454" y="135890"/>
                  </a:lnTo>
                  <a:lnTo>
                    <a:pt x="345948" y="96520"/>
                  </a:lnTo>
                  <a:lnTo>
                    <a:pt x="379455" y="96520"/>
                  </a:lnTo>
                  <a:lnTo>
                    <a:pt x="373846" y="95250"/>
                  </a:lnTo>
                  <a:lnTo>
                    <a:pt x="363712" y="91440"/>
                  </a:lnTo>
                  <a:lnTo>
                    <a:pt x="355078" y="83820"/>
                  </a:lnTo>
                  <a:lnTo>
                    <a:pt x="348360" y="74930"/>
                  </a:lnTo>
                  <a:lnTo>
                    <a:pt x="347852" y="74930"/>
                  </a:lnTo>
                  <a:lnTo>
                    <a:pt x="347852" y="73660"/>
                  </a:lnTo>
                  <a:lnTo>
                    <a:pt x="347218" y="73660"/>
                  </a:lnTo>
                  <a:lnTo>
                    <a:pt x="344677" y="67310"/>
                  </a:lnTo>
                  <a:lnTo>
                    <a:pt x="343407" y="62230"/>
                  </a:lnTo>
                  <a:lnTo>
                    <a:pt x="343407" y="55880"/>
                  </a:lnTo>
                  <a:lnTo>
                    <a:pt x="346684" y="39370"/>
                  </a:lnTo>
                  <a:lnTo>
                    <a:pt x="355615" y="25400"/>
                  </a:lnTo>
                  <a:lnTo>
                    <a:pt x="368857" y="16510"/>
                  </a:lnTo>
                  <a:lnTo>
                    <a:pt x="385063" y="13970"/>
                  </a:lnTo>
                  <a:lnTo>
                    <a:pt x="420932" y="13970"/>
                  </a:lnTo>
                  <a:lnTo>
                    <a:pt x="406673" y="3810"/>
                  </a:lnTo>
                  <a:lnTo>
                    <a:pt x="385063" y="0"/>
                  </a:lnTo>
                  <a:close/>
                </a:path>
                <a:path w="544195" h="561339">
                  <a:moveTo>
                    <a:pt x="439397" y="96520"/>
                  </a:moveTo>
                  <a:lnTo>
                    <a:pt x="424306" y="96520"/>
                  </a:lnTo>
                  <a:lnTo>
                    <a:pt x="431800" y="135890"/>
                  </a:lnTo>
                  <a:lnTo>
                    <a:pt x="446658" y="135890"/>
                  </a:lnTo>
                  <a:lnTo>
                    <a:pt x="439397" y="96520"/>
                  </a:lnTo>
                  <a:close/>
                </a:path>
                <a:path w="544195" h="561339">
                  <a:moveTo>
                    <a:pt x="379455" y="96520"/>
                  </a:moveTo>
                  <a:lnTo>
                    <a:pt x="345948" y="96520"/>
                  </a:lnTo>
                  <a:lnTo>
                    <a:pt x="354060" y="102870"/>
                  </a:lnTo>
                  <a:lnTo>
                    <a:pt x="363410" y="107950"/>
                  </a:lnTo>
                  <a:lnTo>
                    <a:pt x="373808" y="110490"/>
                  </a:lnTo>
                  <a:lnTo>
                    <a:pt x="385063" y="111760"/>
                  </a:lnTo>
                  <a:lnTo>
                    <a:pt x="396124" y="110490"/>
                  </a:lnTo>
                  <a:lnTo>
                    <a:pt x="406590" y="107950"/>
                  </a:lnTo>
                  <a:lnTo>
                    <a:pt x="416103" y="102870"/>
                  </a:lnTo>
                  <a:lnTo>
                    <a:pt x="422666" y="97790"/>
                  </a:lnTo>
                  <a:lnTo>
                    <a:pt x="385063" y="97790"/>
                  </a:lnTo>
                  <a:lnTo>
                    <a:pt x="379455" y="96520"/>
                  </a:lnTo>
                  <a:close/>
                </a:path>
                <a:path w="544195" h="561339">
                  <a:moveTo>
                    <a:pt x="420932" y="13970"/>
                  </a:moveTo>
                  <a:lnTo>
                    <a:pt x="385063" y="13970"/>
                  </a:lnTo>
                  <a:lnTo>
                    <a:pt x="401244" y="16510"/>
                  </a:lnTo>
                  <a:lnTo>
                    <a:pt x="414305" y="25400"/>
                  </a:lnTo>
                  <a:lnTo>
                    <a:pt x="423033" y="39370"/>
                  </a:lnTo>
                  <a:lnTo>
                    <a:pt x="426211" y="55880"/>
                  </a:lnTo>
                  <a:lnTo>
                    <a:pt x="426211" y="63500"/>
                  </a:lnTo>
                  <a:lnTo>
                    <a:pt x="396442" y="95250"/>
                  </a:lnTo>
                  <a:lnTo>
                    <a:pt x="385063" y="97790"/>
                  </a:lnTo>
                  <a:lnTo>
                    <a:pt x="422666" y="97790"/>
                  </a:lnTo>
                  <a:lnTo>
                    <a:pt x="424306" y="96520"/>
                  </a:lnTo>
                  <a:lnTo>
                    <a:pt x="439397" y="96520"/>
                  </a:lnTo>
                  <a:lnTo>
                    <a:pt x="436118" y="78740"/>
                  </a:lnTo>
                  <a:lnTo>
                    <a:pt x="439293" y="71120"/>
                  </a:lnTo>
                  <a:lnTo>
                    <a:pt x="441071" y="64770"/>
                  </a:lnTo>
                  <a:lnTo>
                    <a:pt x="441071" y="55880"/>
                  </a:lnTo>
                  <a:lnTo>
                    <a:pt x="436606" y="34290"/>
                  </a:lnTo>
                  <a:lnTo>
                    <a:pt x="424497" y="16510"/>
                  </a:lnTo>
                  <a:lnTo>
                    <a:pt x="420932" y="139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/>
          <p:nvPr/>
        </p:nvSpPr>
        <p:spPr>
          <a:xfrm>
            <a:off x="6806692" y="3939159"/>
            <a:ext cx="567055" cy="468630"/>
          </a:xfrm>
          <a:custGeom>
            <a:avLst/>
            <a:gdLst/>
            <a:ahLst/>
            <a:cxnLst/>
            <a:rect l="l" t="t" r="r" b="b"/>
            <a:pathLst>
              <a:path w="567054" h="468629">
                <a:moveTo>
                  <a:pt x="206628" y="273177"/>
                </a:moveTo>
                <a:lnTo>
                  <a:pt x="164337" y="273177"/>
                </a:lnTo>
                <a:lnTo>
                  <a:pt x="152350" y="275591"/>
                </a:lnTo>
                <a:lnTo>
                  <a:pt x="142446" y="282209"/>
                </a:lnTo>
                <a:lnTo>
                  <a:pt x="135709" y="292090"/>
                </a:lnTo>
                <a:lnTo>
                  <a:pt x="133223" y="304292"/>
                </a:lnTo>
                <a:lnTo>
                  <a:pt x="133223" y="337820"/>
                </a:lnTo>
                <a:lnTo>
                  <a:pt x="140715" y="345313"/>
                </a:lnTo>
                <a:lnTo>
                  <a:pt x="217804" y="345313"/>
                </a:lnTo>
                <a:lnTo>
                  <a:pt x="217804" y="367030"/>
                </a:lnTo>
                <a:lnTo>
                  <a:pt x="3175" y="367030"/>
                </a:lnTo>
                <a:lnTo>
                  <a:pt x="0" y="369570"/>
                </a:lnTo>
                <a:lnTo>
                  <a:pt x="0" y="378333"/>
                </a:lnTo>
                <a:lnTo>
                  <a:pt x="3175" y="381381"/>
                </a:lnTo>
                <a:lnTo>
                  <a:pt x="217804" y="381381"/>
                </a:lnTo>
                <a:lnTo>
                  <a:pt x="217804" y="428625"/>
                </a:lnTo>
                <a:lnTo>
                  <a:pt x="220964" y="444265"/>
                </a:lnTo>
                <a:lnTo>
                  <a:pt x="229552" y="456882"/>
                </a:lnTo>
                <a:lnTo>
                  <a:pt x="242236" y="465308"/>
                </a:lnTo>
                <a:lnTo>
                  <a:pt x="257682" y="468376"/>
                </a:lnTo>
                <a:lnTo>
                  <a:pt x="527050" y="468376"/>
                </a:lnTo>
                <a:lnTo>
                  <a:pt x="542442" y="465308"/>
                </a:lnTo>
                <a:lnTo>
                  <a:pt x="555132" y="456882"/>
                </a:lnTo>
                <a:lnTo>
                  <a:pt x="556998" y="454152"/>
                </a:lnTo>
                <a:lnTo>
                  <a:pt x="257682" y="454152"/>
                </a:lnTo>
                <a:lnTo>
                  <a:pt x="247907" y="452181"/>
                </a:lnTo>
                <a:lnTo>
                  <a:pt x="239775" y="446770"/>
                </a:lnTo>
                <a:lnTo>
                  <a:pt x="234215" y="438667"/>
                </a:lnTo>
                <a:lnTo>
                  <a:pt x="232155" y="428625"/>
                </a:lnTo>
                <a:lnTo>
                  <a:pt x="232155" y="334137"/>
                </a:lnTo>
                <a:lnTo>
                  <a:pt x="232915" y="330454"/>
                </a:lnTo>
                <a:lnTo>
                  <a:pt x="148716" y="330454"/>
                </a:lnTo>
                <a:lnTo>
                  <a:pt x="148081" y="329819"/>
                </a:lnTo>
                <a:lnTo>
                  <a:pt x="148081" y="295021"/>
                </a:lnTo>
                <a:lnTo>
                  <a:pt x="155575" y="287528"/>
                </a:lnTo>
                <a:lnTo>
                  <a:pt x="249159" y="287528"/>
                </a:lnTo>
                <a:lnTo>
                  <a:pt x="250464" y="285623"/>
                </a:lnTo>
                <a:lnTo>
                  <a:pt x="230885" y="285623"/>
                </a:lnTo>
                <a:lnTo>
                  <a:pt x="226131" y="280517"/>
                </a:lnTo>
                <a:lnTo>
                  <a:pt x="220376" y="276590"/>
                </a:lnTo>
                <a:lnTo>
                  <a:pt x="213812" y="274067"/>
                </a:lnTo>
                <a:lnTo>
                  <a:pt x="206628" y="273177"/>
                </a:lnTo>
                <a:close/>
              </a:path>
              <a:path w="567054" h="468629">
                <a:moveTo>
                  <a:pt x="519629" y="254000"/>
                </a:moveTo>
                <a:lnTo>
                  <a:pt x="471677" y="254000"/>
                </a:lnTo>
                <a:lnTo>
                  <a:pt x="502963" y="260306"/>
                </a:lnTo>
                <a:lnTo>
                  <a:pt x="528701" y="277495"/>
                </a:lnTo>
                <a:lnTo>
                  <a:pt x="546151" y="302970"/>
                </a:lnTo>
                <a:lnTo>
                  <a:pt x="552576" y="334137"/>
                </a:lnTo>
                <a:lnTo>
                  <a:pt x="552576" y="428625"/>
                </a:lnTo>
                <a:lnTo>
                  <a:pt x="550517" y="438667"/>
                </a:lnTo>
                <a:lnTo>
                  <a:pt x="544956" y="446770"/>
                </a:lnTo>
                <a:lnTo>
                  <a:pt x="536825" y="452181"/>
                </a:lnTo>
                <a:lnTo>
                  <a:pt x="527050" y="454152"/>
                </a:lnTo>
                <a:lnTo>
                  <a:pt x="556998" y="454152"/>
                </a:lnTo>
                <a:lnTo>
                  <a:pt x="563751" y="444265"/>
                </a:lnTo>
                <a:lnTo>
                  <a:pt x="566927" y="428625"/>
                </a:lnTo>
                <a:lnTo>
                  <a:pt x="566927" y="334137"/>
                </a:lnTo>
                <a:lnTo>
                  <a:pt x="559385" y="297253"/>
                </a:lnTo>
                <a:lnTo>
                  <a:pt x="538876" y="267001"/>
                </a:lnTo>
                <a:lnTo>
                  <a:pt x="519629" y="254000"/>
                </a:lnTo>
                <a:close/>
              </a:path>
              <a:path w="567054" h="468629">
                <a:moveTo>
                  <a:pt x="296163" y="161290"/>
                </a:moveTo>
                <a:lnTo>
                  <a:pt x="64134" y="161290"/>
                </a:lnTo>
                <a:lnTo>
                  <a:pt x="53992" y="163359"/>
                </a:lnTo>
                <a:lnTo>
                  <a:pt x="45672" y="168989"/>
                </a:lnTo>
                <a:lnTo>
                  <a:pt x="40042" y="177309"/>
                </a:lnTo>
                <a:lnTo>
                  <a:pt x="37973" y="187452"/>
                </a:lnTo>
                <a:lnTo>
                  <a:pt x="37973" y="359664"/>
                </a:lnTo>
                <a:lnTo>
                  <a:pt x="39242" y="363347"/>
                </a:lnTo>
                <a:lnTo>
                  <a:pt x="41148" y="367030"/>
                </a:lnTo>
                <a:lnTo>
                  <a:pt x="57911" y="367030"/>
                </a:lnTo>
                <a:lnTo>
                  <a:pt x="52958" y="361442"/>
                </a:lnTo>
                <a:lnTo>
                  <a:pt x="52958" y="181229"/>
                </a:lnTo>
                <a:lnTo>
                  <a:pt x="57911" y="176276"/>
                </a:lnTo>
                <a:lnTo>
                  <a:pt x="296163" y="176276"/>
                </a:lnTo>
                <a:lnTo>
                  <a:pt x="299338" y="172466"/>
                </a:lnTo>
                <a:lnTo>
                  <a:pt x="299338" y="165100"/>
                </a:lnTo>
                <a:lnTo>
                  <a:pt x="296163" y="161290"/>
                </a:lnTo>
                <a:close/>
              </a:path>
              <a:path w="567054" h="468629">
                <a:moveTo>
                  <a:pt x="249159" y="287528"/>
                </a:moveTo>
                <a:lnTo>
                  <a:pt x="215264" y="287528"/>
                </a:lnTo>
                <a:lnTo>
                  <a:pt x="222757" y="295021"/>
                </a:lnTo>
                <a:lnTo>
                  <a:pt x="222757" y="304292"/>
                </a:lnTo>
                <a:lnTo>
                  <a:pt x="217804" y="330454"/>
                </a:lnTo>
                <a:lnTo>
                  <a:pt x="232915" y="330454"/>
                </a:lnTo>
                <a:lnTo>
                  <a:pt x="238581" y="302970"/>
                </a:lnTo>
                <a:lnTo>
                  <a:pt x="249159" y="287528"/>
                </a:lnTo>
                <a:close/>
              </a:path>
              <a:path w="567054" h="468629">
                <a:moveTo>
                  <a:pt x="471677" y="239014"/>
                </a:moveTo>
                <a:lnTo>
                  <a:pt x="313054" y="239014"/>
                </a:lnTo>
                <a:lnTo>
                  <a:pt x="287839" y="242367"/>
                </a:lnTo>
                <a:lnTo>
                  <a:pt x="265160" y="251841"/>
                </a:lnTo>
                <a:lnTo>
                  <a:pt x="245885" y="266553"/>
                </a:lnTo>
                <a:lnTo>
                  <a:pt x="230885" y="285623"/>
                </a:lnTo>
                <a:lnTo>
                  <a:pt x="250464" y="285623"/>
                </a:lnTo>
                <a:lnTo>
                  <a:pt x="256031" y="277495"/>
                </a:lnTo>
                <a:lnTo>
                  <a:pt x="281769" y="260306"/>
                </a:lnTo>
                <a:lnTo>
                  <a:pt x="313054" y="254000"/>
                </a:lnTo>
                <a:lnTo>
                  <a:pt x="519629" y="254000"/>
                </a:lnTo>
                <a:lnTo>
                  <a:pt x="508581" y="246536"/>
                </a:lnTo>
                <a:lnTo>
                  <a:pt x="471677" y="239014"/>
                </a:lnTo>
                <a:close/>
              </a:path>
              <a:path w="567054" h="468629">
                <a:moveTo>
                  <a:pt x="185292" y="198120"/>
                </a:moveTo>
                <a:lnTo>
                  <a:pt x="172791" y="200602"/>
                </a:lnTo>
                <a:lnTo>
                  <a:pt x="162623" y="207406"/>
                </a:lnTo>
                <a:lnTo>
                  <a:pt x="155789" y="217568"/>
                </a:lnTo>
                <a:lnTo>
                  <a:pt x="153288" y="230124"/>
                </a:lnTo>
                <a:lnTo>
                  <a:pt x="155704" y="242367"/>
                </a:lnTo>
                <a:lnTo>
                  <a:pt x="155789" y="242798"/>
                </a:lnTo>
                <a:lnTo>
                  <a:pt x="162623" y="253222"/>
                </a:lnTo>
                <a:lnTo>
                  <a:pt x="172877" y="260306"/>
                </a:lnTo>
                <a:lnTo>
                  <a:pt x="185292" y="262890"/>
                </a:lnTo>
                <a:lnTo>
                  <a:pt x="197880" y="260306"/>
                </a:lnTo>
                <a:lnTo>
                  <a:pt x="208391" y="253222"/>
                </a:lnTo>
                <a:lnTo>
                  <a:pt x="211479" y="248666"/>
                </a:lnTo>
                <a:lnTo>
                  <a:pt x="185292" y="248666"/>
                </a:lnTo>
                <a:lnTo>
                  <a:pt x="178389" y="247161"/>
                </a:lnTo>
                <a:lnTo>
                  <a:pt x="172735" y="243109"/>
                </a:lnTo>
                <a:lnTo>
                  <a:pt x="168915" y="237200"/>
                </a:lnTo>
                <a:lnTo>
                  <a:pt x="167512" y="230124"/>
                </a:lnTo>
                <a:lnTo>
                  <a:pt x="167512" y="220853"/>
                </a:lnTo>
                <a:lnTo>
                  <a:pt x="175513" y="212217"/>
                </a:lnTo>
                <a:lnTo>
                  <a:pt x="211735" y="212217"/>
                </a:lnTo>
                <a:lnTo>
                  <a:pt x="208391" y="207406"/>
                </a:lnTo>
                <a:lnTo>
                  <a:pt x="197967" y="200602"/>
                </a:lnTo>
                <a:lnTo>
                  <a:pt x="185292" y="198120"/>
                </a:lnTo>
                <a:close/>
              </a:path>
              <a:path w="567054" h="468629">
                <a:moveTo>
                  <a:pt x="211735" y="212217"/>
                </a:moveTo>
                <a:lnTo>
                  <a:pt x="195199" y="212217"/>
                </a:lnTo>
                <a:lnTo>
                  <a:pt x="203200" y="220853"/>
                </a:lnTo>
                <a:lnTo>
                  <a:pt x="203200" y="230124"/>
                </a:lnTo>
                <a:lnTo>
                  <a:pt x="201795" y="237200"/>
                </a:lnTo>
                <a:lnTo>
                  <a:pt x="197961" y="243109"/>
                </a:lnTo>
                <a:lnTo>
                  <a:pt x="192270" y="247161"/>
                </a:lnTo>
                <a:lnTo>
                  <a:pt x="185292" y="248666"/>
                </a:lnTo>
                <a:lnTo>
                  <a:pt x="211479" y="248666"/>
                </a:lnTo>
                <a:lnTo>
                  <a:pt x="215457" y="242798"/>
                </a:lnTo>
                <a:lnTo>
                  <a:pt x="218058" y="230124"/>
                </a:lnTo>
                <a:lnTo>
                  <a:pt x="215457" y="217568"/>
                </a:lnTo>
                <a:lnTo>
                  <a:pt x="211735" y="212217"/>
                </a:lnTo>
                <a:close/>
              </a:path>
              <a:path w="567054" h="468629">
                <a:moveTo>
                  <a:pt x="392175" y="0"/>
                </a:moveTo>
                <a:lnTo>
                  <a:pt x="352319" y="8076"/>
                </a:lnTo>
                <a:lnTo>
                  <a:pt x="319738" y="30130"/>
                </a:lnTo>
                <a:lnTo>
                  <a:pt x="297753" y="62900"/>
                </a:lnTo>
                <a:lnTo>
                  <a:pt x="289686" y="103124"/>
                </a:lnTo>
                <a:lnTo>
                  <a:pt x="297753" y="142960"/>
                </a:lnTo>
                <a:lnTo>
                  <a:pt x="319738" y="175498"/>
                </a:lnTo>
                <a:lnTo>
                  <a:pt x="352319" y="197439"/>
                </a:lnTo>
                <a:lnTo>
                  <a:pt x="392175" y="205486"/>
                </a:lnTo>
                <a:lnTo>
                  <a:pt x="432399" y="197439"/>
                </a:lnTo>
                <a:lnTo>
                  <a:pt x="442573" y="190627"/>
                </a:lnTo>
                <a:lnTo>
                  <a:pt x="392175" y="190627"/>
                </a:lnTo>
                <a:lnTo>
                  <a:pt x="357917" y="183669"/>
                </a:lnTo>
                <a:lnTo>
                  <a:pt x="329850" y="164782"/>
                </a:lnTo>
                <a:lnTo>
                  <a:pt x="310880" y="136941"/>
                </a:lnTo>
                <a:lnTo>
                  <a:pt x="303910" y="103124"/>
                </a:lnTo>
                <a:lnTo>
                  <a:pt x="310880" y="68597"/>
                </a:lnTo>
                <a:lnTo>
                  <a:pt x="329850" y="40560"/>
                </a:lnTo>
                <a:lnTo>
                  <a:pt x="357917" y="21738"/>
                </a:lnTo>
                <a:lnTo>
                  <a:pt x="392175" y="14859"/>
                </a:lnTo>
                <a:lnTo>
                  <a:pt x="442477" y="14859"/>
                </a:lnTo>
                <a:lnTo>
                  <a:pt x="432399" y="8076"/>
                </a:lnTo>
                <a:lnTo>
                  <a:pt x="392175" y="0"/>
                </a:lnTo>
                <a:close/>
              </a:path>
              <a:path w="567054" h="468629">
                <a:moveTo>
                  <a:pt x="442477" y="14859"/>
                </a:moveTo>
                <a:lnTo>
                  <a:pt x="392175" y="14859"/>
                </a:lnTo>
                <a:lnTo>
                  <a:pt x="426360" y="21738"/>
                </a:lnTo>
                <a:lnTo>
                  <a:pt x="454390" y="40560"/>
                </a:lnTo>
                <a:lnTo>
                  <a:pt x="473346" y="68597"/>
                </a:lnTo>
                <a:lnTo>
                  <a:pt x="480313" y="103124"/>
                </a:lnTo>
                <a:lnTo>
                  <a:pt x="473346" y="136941"/>
                </a:lnTo>
                <a:lnTo>
                  <a:pt x="454390" y="164782"/>
                </a:lnTo>
                <a:lnTo>
                  <a:pt x="426360" y="183669"/>
                </a:lnTo>
                <a:lnTo>
                  <a:pt x="392175" y="190627"/>
                </a:lnTo>
                <a:lnTo>
                  <a:pt x="442573" y="190627"/>
                </a:lnTo>
                <a:lnTo>
                  <a:pt x="465169" y="175498"/>
                </a:lnTo>
                <a:lnTo>
                  <a:pt x="487223" y="142960"/>
                </a:lnTo>
                <a:lnTo>
                  <a:pt x="495300" y="103124"/>
                </a:lnTo>
                <a:lnTo>
                  <a:pt x="487223" y="62900"/>
                </a:lnTo>
                <a:lnTo>
                  <a:pt x="465169" y="30130"/>
                </a:lnTo>
                <a:lnTo>
                  <a:pt x="442477" y="148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6809597" y="2371270"/>
            <a:ext cx="561975" cy="562610"/>
          </a:xfrm>
          <a:custGeom>
            <a:avLst/>
            <a:gdLst/>
            <a:ahLst/>
            <a:cxnLst/>
            <a:rect l="l" t="t" r="r" b="b"/>
            <a:pathLst>
              <a:path w="561975" h="562610">
                <a:moveTo>
                  <a:pt x="65928" y="105483"/>
                </a:moveTo>
                <a:lnTo>
                  <a:pt x="33196" y="148609"/>
                </a:lnTo>
                <a:lnTo>
                  <a:pt x="14520" y="191740"/>
                </a:lnTo>
                <a:lnTo>
                  <a:pt x="3368" y="236928"/>
                </a:lnTo>
                <a:lnTo>
                  <a:pt x="33" y="280469"/>
                </a:lnTo>
                <a:lnTo>
                  <a:pt x="0" y="284773"/>
                </a:lnTo>
                <a:lnTo>
                  <a:pt x="3948" y="328685"/>
                </a:lnTo>
                <a:lnTo>
                  <a:pt x="15924" y="374593"/>
                </a:lnTo>
                <a:lnTo>
                  <a:pt x="35702" y="418157"/>
                </a:lnTo>
                <a:lnTo>
                  <a:pt x="67375" y="464038"/>
                </a:lnTo>
                <a:lnTo>
                  <a:pt x="106679" y="502120"/>
                </a:lnTo>
                <a:lnTo>
                  <a:pt x="152628" y="531653"/>
                </a:lnTo>
                <a:lnTo>
                  <a:pt x="204231" y="551888"/>
                </a:lnTo>
                <a:lnTo>
                  <a:pt x="242839" y="560032"/>
                </a:lnTo>
                <a:lnTo>
                  <a:pt x="281447" y="562556"/>
                </a:lnTo>
                <a:lnTo>
                  <a:pt x="315206" y="560550"/>
                </a:lnTo>
                <a:lnTo>
                  <a:pt x="348345" y="554507"/>
                </a:lnTo>
                <a:lnTo>
                  <a:pt x="371838" y="547157"/>
                </a:lnTo>
                <a:lnTo>
                  <a:pt x="258510" y="547157"/>
                </a:lnTo>
                <a:lnTo>
                  <a:pt x="208676" y="537664"/>
                </a:lnTo>
                <a:lnTo>
                  <a:pt x="159351" y="518529"/>
                </a:lnTo>
                <a:lnTo>
                  <a:pt x="115633" y="490595"/>
                </a:lnTo>
                <a:lnTo>
                  <a:pt x="78464" y="454636"/>
                </a:lnTo>
                <a:lnTo>
                  <a:pt x="48783" y="411426"/>
                </a:lnTo>
                <a:lnTo>
                  <a:pt x="29894" y="370208"/>
                </a:lnTo>
                <a:lnTo>
                  <a:pt x="18469" y="327189"/>
                </a:lnTo>
                <a:lnTo>
                  <a:pt x="14581" y="284773"/>
                </a:lnTo>
                <a:lnTo>
                  <a:pt x="14512" y="282444"/>
                </a:lnTo>
                <a:lnTo>
                  <a:pt x="17764" y="239486"/>
                </a:lnTo>
                <a:lnTo>
                  <a:pt x="28360" y="196674"/>
                </a:lnTo>
                <a:lnTo>
                  <a:pt x="46171" y="155800"/>
                </a:lnTo>
                <a:lnTo>
                  <a:pt x="71135" y="117802"/>
                </a:lnTo>
                <a:lnTo>
                  <a:pt x="73040" y="114627"/>
                </a:lnTo>
                <a:lnTo>
                  <a:pt x="73040" y="109674"/>
                </a:lnTo>
                <a:lnTo>
                  <a:pt x="69230" y="107134"/>
                </a:lnTo>
                <a:lnTo>
                  <a:pt x="67706" y="105991"/>
                </a:lnTo>
                <a:lnTo>
                  <a:pt x="65928" y="105483"/>
                </a:lnTo>
                <a:close/>
              </a:path>
              <a:path w="561975" h="562610">
                <a:moveTo>
                  <a:pt x="402097" y="502866"/>
                </a:moveTo>
                <a:lnTo>
                  <a:pt x="399557" y="502866"/>
                </a:lnTo>
                <a:lnTo>
                  <a:pt x="398287" y="505279"/>
                </a:lnTo>
                <a:lnTo>
                  <a:pt x="398922" y="507819"/>
                </a:lnTo>
                <a:lnTo>
                  <a:pt x="404510" y="517725"/>
                </a:lnTo>
                <a:lnTo>
                  <a:pt x="357463" y="536950"/>
                </a:lnTo>
                <a:lnTo>
                  <a:pt x="308451" y="546840"/>
                </a:lnTo>
                <a:lnTo>
                  <a:pt x="258510" y="547157"/>
                </a:lnTo>
                <a:lnTo>
                  <a:pt x="371838" y="547157"/>
                </a:lnTo>
                <a:lnTo>
                  <a:pt x="380674" y="544393"/>
                </a:lnTo>
                <a:lnTo>
                  <a:pt x="412003" y="530171"/>
                </a:lnTo>
                <a:lnTo>
                  <a:pt x="429662" y="530171"/>
                </a:lnTo>
                <a:lnTo>
                  <a:pt x="442483" y="508454"/>
                </a:lnTo>
                <a:lnTo>
                  <a:pt x="443753" y="506549"/>
                </a:lnTo>
                <a:lnTo>
                  <a:pt x="441848" y="503374"/>
                </a:lnTo>
                <a:lnTo>
                  <a:pt x="439435" y="503374"/>
                </a:lnTo>
                <a:lnTo>
                  <a:pt x="402097" y="502866"/>
                </a:lnTo>
                <a:close/>
              </a:path>
              <a:path w="561975" h="562610">
                <a:moveTo>
                  <a:pt x="429662" y="530171"/>
                </a:moveTo>
                <a:lnTo>
                  <a:pt x="412003" y="530171"/>
                </a:lnTo>
                <a:lnTo>
                  <a:pt x="416956" y="540077"/>
                </a:lnTo>
                <a:lnTo>
                  <a:pt x="418861" y="542617"/>
                </a:lnTo>
                <a:lnTo>
                  <a:pt x="422036" y="543252"/>
                </a:lnTo>
                <a:lnTo>
                  <a:pt x="423814" y="540077"/>
                </a:lnTo>
                <a:lnTo>
                  <a:pt x="429662" y="530171"/>
                </a:lnTo>
                <a:close/>
              </a:path>
              <a:path w="561975" h="562610">
                <a:moveTo>
                  <a:pt x="201310" y="242643"/>
                </a:moveTo>
                <a:lnTo>
                  <a:pt x="102885" y="242643"/>
                </a:lnTo>
                <a:lnTo>
                  <a:pt x="78868" y="247552"/>
                </a:lnTo>
                <a:lnTo>
                  <a:pt x="59340" y="260867"/>
                </a:lnTo>
                <a:lnTo>
                  <a:pt x="46218" y="280469"/>
                </a:lnTo>
                <a:lnTo>
                  <a:pt x="41417" y="304238"/>
                </a:lnTo>
                <a:lnTo>
                  <a:pt x="41417" y="362785"/>
                </a:lnTo>
                <a:lnTo>
                  <a:pt x="43576" y="373320"/>
                </a:lnTo>
                <a:lnTo>
                  <a:pt x="49450" y="382010"/>
                </a:lnTo>
                <a:lnTo>
                  <a:pt x="58134" y="387913"/>
                </a:lnTo>
                <a:lnTo>
                  <a:pt x="68722" y="390090"/>
                </a:lnTo>
                <a:lnTo>
                  <a:pt x="209946" y="390090"/>
                </a:lnTo>
                <a:lnTo>
                  <a:pt x="209946" y="452955"/>
                </a:lnTo>
                <a:lnTo>
                  <a:pt x="212867" y="467002"/>
                </a:lnTo>
                <a:lnTo>
                  <a:pt x="220741" y="478466"/>
                </a:lnTo>
                <a:lnTo>
                  <a:pt x="232235" y="486191"/>
                </a:lnTo>
                <a:lnTo>
                  <a:pt x="246014" y="489023"/>
                </a:lnTo>
                <a:lnTo>
                  <a:pt x="483758" y="489023"/>
                </a:lnTo>
                <a:lnTo>
                  <a:pt x="497752" y="486191"/>
                </a:lnTo>
                <a:lnTo>
                  <a:pt x="509222" y="478466"/>
                </a:lnTo>
                <a:lnTo>
                  <a:pt x="512218" y="474037"/>
                </a:lnTo>
                <a:lnTo>
                  <a:pt x="246014" y="474037"/>
                </a:lnTo>
                <a:lnTo>
                  <a:pt x="237737" y="472404"/>
                </a:lnTo>
                <a:lnTo>
                  <a:pt x="231044" y="467925"/>
                </a:lnTo>
                <a:lnTo>
                  <a:pt x="226565" y="461232"/>
                </a:lnTo>
                <a:lnTo>
                  <a:pt x="224932" y="452955"/>
                </a:lnTo>
                <a:lnTo>
                  <a:pt x="224932" y="375231"/>
                </a:lnTo>
                <a:lnTo>
                  <a:pt x="61864" y="375231"/>
                </a:lnTo>
                <a:lnTo>
                  <a:pt x="55641" y="369643"/>
                </a:lnTo>
                <a:lnTo>
                  <a:pt x="55641" y="304238"/>
                </a:lnTo>
                <a:lnTo>
                  <a:pt x="59430" y="286188"/>
                </a:lnTo>
                <a:lnTo>
                  <a:pt x="60350" y="284773"/>
                </a:lnTo>
                <a:lnTo>
                  <a:pt x="69738" y="271043"/>
                </a:lnTo>
                <a:lnTo>
                  <a:pt x="84668" y="260867"/>
                </a:lnTo>
                <a:lnTo>
                  <a:pt x="84400" y="260867"/>
                </a:lnTo>
                <a:lnTo>
                  <a:pt x="102885" y="256994"/>
                </a:lnTo>
                <a:lnTo>
                  <a:pt x="240789" y="256994"/>
                </a:lnTo>
                <a:lnTo>
                  <a:pt x="240569" y="256740"/>
                </a:lnTo>
                <a:lnTo>
                  <a:pt x="222541" y="246393"/>
                </a:lnTo>
                <a:lnTo>
                  <a:pt x="201310" y="242643"/>
                </a:lnTo>
                <a:close/>
              </a:path>
              <a:path w="561975" h="562610">
                <a:moveTo>
                  <a:pt x="480262" y="299285"/>
                </a:moveTo>
                <a:lnTo>
                  <a:pt x="434609" y="299285"/>
                </a:lnTo>
                <a:lnTo>
                  <a:pt x="462184" y="304839"/>
                </a:lnTo>
                <a:lnTo>
                  <a:pt x="484711" y="319907"/>
                </a:lnTo>
                <a:lnTo>
                  <a:pt x="499903" y="342094"/>
                </a:lnTo>
                <a:lnTo>
                  <a:pt x="505475" y="369008"/>
                </a:lnTo>
                <a:lnTo>
                  <a:pt x="505475" y="426158"/>
                </a:lnTo>
                <a:lnTo>
                  <a:pt x="504840" y="426793"/>
                </a:lnTo>
                <a:lnTo>
                  <a:pt x="504840" y="428063"/>
                </a:lnTo>
                <a:lnTo>
                  <a:pt x="505475" y="428698"/>
                </a:lnTo>
                <a:lnTo>
                  <a:pt x="505475" y="452955"/>
                </a:lnTo>
                <a:lnTo>
                  <a:pt x="503743" y="461232"/>
                </a:lnTo>
                <a:lnTo>
                  <a:pt x="499046" y="467925"/>
                </a:lnTo>
                <a:lnTo>
                  <a:pt x="492134" y="472404"/>
                </a:lnTo>
                <a:lnTo>
                  <a:pt x="483758" y="474037"/>
                </a:lnTo>
                <a:lnTo>
                  <a:pt x="512218" y="474037"/>
                </a:lnTo>
                <a:lnTo>
                  <a:pt x="516977" y="467002"/>
                </a:lnTo>
                <a:lnTo>
                  <a:pt x="519826" y="452955"/>
                </a:lnTo>
                <a:lnTo>
                  <a:pt x="519826" y="429333"/>
                </a:lnTo>
                <a:lnTo>
                  <a:pt x="535268" y="398853"/>
                </a:lnTo>
                <a:lnTo>
                  <a:pt x="519826" y="398853"/>
                </a:lnTo>
                <a:lnTo>
                  <a:pt x="519826" y="369008"/>
                </a:lnTo>
                <a:lnTo>
                  <a:pt x="513155" y="336055"/>
                </a:lnTo>
                <a:lnTo>
                  <a:pt x="494934" y="309127"/>
                </a:lnTo>
                <a:lnTo>
                  <a:pt x="480262" y="299285"/>
                </a:lnTo>
                <a:close/>
              </a:path>
              <a:path w="561975" h="562610">
                <a:moveTo>
                  <a:pt x="370493" y="15392"/>
                </a:moveTo>
                <a:lnTo>
                  <a:pt x="258984" y="15392"/>
                </a:lnTo>
                <a:lnTo>
                  <a:pt x="309068" y="16057"/>
                </a:lnTo>
                <a:lnTo>
                  <a:pt x="358663" y="26235"/>
                </a:lnTo>
                <a:lnTo>
                  <a:pt x="407503" y="46688"/>
                </a:lnTo>
                <a:lnTo>
                  <a:pt x="450675" y="75844"/>
                </a:lnTo>
                <a:lnTo>
                  <a:pt x="487179" y="112835"/>
                </a:lnTo>
                <a:lnTo>
                  <a:pt x="516016" y="156791"/>
                </a:lnTo>
                <a:lnTo>
                  <a:pt x="535554" y="203594"/>
                </a:lnTo>
                <a:lnTo>
                  <a:pt x="545612" y="252659"/>
                </a:lnTo>
                <a:lnTo>
                  <a:pt x="545715" y="260270"/>
                </a:lnTo>
                <a:lnTo>
                  <a:pt x="545835" y="269202"/>
                </a:lnTo>
                <a:lnTo>
                  <a:pt x="545860" y="271043"/>
                </a:lnTo>
                <a:lnTo>
                  <a:pt x="545986" y="280469"/>
                </a:lnTo>
                <a:lnTo>
                  <a:pt x="546013" y="282444"/>
                </a:lnTo>
                <a:lnTo>
                  <a:pt x="546126" y="290824"/>
                </a:lnTo>
                <a:lnTo>
                  <a:pt x="546231" y="298650"/>
                </a:lnTo>
                <a:lnTo>
                  <a:pt x="546283" y="302528"/>
                </a:lnTo>
                <a:lnTo>
                  <a:pt x="537657" y="351745"/>
                </a:lnTo>
                <a:lnTo>
                  <a:pt x="519826" y="398853"/>
                </a:lnTo>
                <a:lnTo>
                  <a:pt x="535268" y="398853"/>
                </a:lnTo>
                <a:lnTo>
                  <a:pt x="542103" y="385362"/>
                </a:lnTo>
                <a:lnTo>
                  <a:pt x="556097" y="338805"/>
                </a:lnTo>
                <a:lnTo>
                  <a:pt x="561685" y="291792"/>
                </a:lnTo>
                <a:lnTo>
                  <a:pt x="561677" y="288532"/>
                </a:lnTo>
                <a:lnTo>
                  <a:pt x="559230" y="243024"/>
                </a:lnTo>
                <a:lnTo>
                  <a:pt x="559209" y="242643"/>
                </a:lnTo>
                <a:lnTo>
                  <a:pt x="548307" y="195227"/>
                </a:lnTo>
                <a:lnTo>
                  <a:pt x="529097" y="149933"/>
                </a:lnTo>
                <a:lnTo>
                  <a:pt x="498544" y="103441"/>
                </a:lnTo>
                <a:lnTo>
                  <a:pt x="459930" y="64414"/>
                </a:lnTo>
                <a:lnTo>
                  <a:pt x="414529" y="33793"/>
                </a:lnTo>
                <a:lnTo>
                  <a:pt x="370493" y="15392"/>
                </a:lnTo>
                <a:close/>
              </a:path>
              <a:path w="561975" h="562610">
                <a:moveTo>
                  <a:pt x="240789" y="256994"/>
                </a:moveTo>
                <a:lnTo>
                  <a:pt x="201310" y="256994"/>
                </a:lnTo>
                <a:lnTo>
                  <a:pt x="218112" y="260270"/>
                </a:lnTo>
                <a:lnTo>
                  <a:pt x="232282" y="269202"/>
                </a:lnTo>
                <a:lnTo>
                  <a:pt x="242619" y="282444"/>
                </a:lnTo>
                <a:lnTo>
                  <a:pt x="247919" y="298650"/>
                </a:lnTo>
                <a:lnTo>
                  <a:pt x="232556" y="312108"/>
                </a:lnTo>
                <a:lnTo>
                  <a:pt x="220551" y="328685"/>
                </a:lnTo>
                <a:lnTo>
                  <a:pt x="212736" y="347835"/>
                </a:lnTo>
                <a:lnTo>
                  <a:pt x="209946" y="369008"/>
                </a:lnTo>
                <a:lnTo>
                  <a:pt x="209946" y="375231"/>
                </a:lnTo>
                <a:lnTo>
                  <a:pt x="224932" y="375231"/>
                </a:lnTo>
                <a:lnTo>
                  <a:pt x="224932" y="369008"/>
                </a:lnTo>
                <a:lnTo>
                  <a:pt x="230495" y="342094"/>
                </a:lnTo>
                <a:lnTo>
                  <a:pt x="245617" y="319907"/>
                </a:lnTo>
                <a:lnTo>
                  <a:pt x="267956" y="304839"/>
                </a:lnTo>
                <a:lnTo>
                  <a:pt x="295163" y="299285"/>
                </a:lnTo>
                <a:lnTo>
                  <a:pt x="480262" y="299285"/>
                </a:lnTo>
                <a:lnTo>
                  <a:pt x="469092" y="291792"/>
                </a:lnTo>
                <a:lnTo>
                  <a:pt x="261635" y="291792"/>
                </a:lnTo>
                <a:lnTo>
                  <a:pt x="254049" y="272325"/>
                </a:lnTo>
                <a:lnTo>
                  <a:pt x="240789" y="256994"/>
                </a:lnTo>
                <a:close/>
              </a:path>
              <a:path w="561975" h="562610">
                <a:moveTo>
                  <a:pt x="434609" y="284299"/>
                </a:moveTo>
                <a:lnTo>
                  <a:pt x="295163" y="284299"/>
                </a:lnTo>
                <a:lnTo>
                  <a:pt x="286335" y="284773"/>
                </a:lnTo>
                <a:lnTo>
                  <a:pt x="277685" y="286188"/>
                </a:lnTo>
                <a:lnTo>
                  <a:pt x="269392" y="288532"/>
                </a:lnTo>
                <a:lnTo>
                  <a:pt x="261635" y="291792"/>
                </a:lnTo>
                <a:lnTo>
                  <a:pt x="469092" y="291792"/>
                </a:lnTo>
                <a:lnTo>
                  <a:pt x="467856" y="290962"/>
                </a:lnTo>
                <a:lnTo>
                  <a:pt x="434609" y="284299"/>
                </a:lnTo>
                <a:close/>
              </a:path>
              <a:path w="561975" h="562610">
                <a:moveTo>
                  <a:pt x="364886" y="74749"/>
                </a:moveTo>
                <a:lnTo>
                  <a:pt x="329475" y="81944"/>
                </a:lnTo>
                <a:lnTo>
                  <a:pt x="300481" y="101546"/>
                </a:lnTo>
                <a:lnTo>
                  <a:pt x="280894" y="130577"/>
                </a:lnTo>
                <a:lnTo>
                  <a:pt x="273700" y="166062"/>
                </a:lnTo>
                <a:lnTo>
                  <a:pt x="280894" y="201527"/>
                </a:lnTo>
                <a:lnTo>
                  <a:pt x="300481" y="230514"/>
                </a:lnTo>
                <a:lnTo>
                  <a:pt x="329475" y="250072"/>
                </a:lnTo>
                <a:lnTo>
                  <a:pt x="364886" y="257248"/>
                </a:lnTo>
                <a:lnTo>
                  <a:pt x="400371" y="250072"/>
                </a:lnTo>
                <a:lnTo>
                  <a:pt x="410834" y="243024"/>
                </a:lnTo>
                <a:lnTo>
                  <a:pt x="364886" y="243024"/>
                </a:lnTo>
                <a:lnTo>
                  <a:pt x="335073" y="236928"/>
                </a:lnTo>
                <a:lnTo>
                  <a:pt x="310594" y="220354"/>
                </a:lnTo>
                <a:lnTo>
                  <a:pt x="294020" y="195875"/>
                </a:lnTo>
                <a:lnTo>
                  <a:pt x="287924" y="166062"/>
                </a:lnTo>
                <a:lnTo>
                  <a:pt x="294020" y="136249"/>
                </a:lnTo>
                <a:lnTo>
                  <a:pt x="310594" y="111769"/>
                </a:lnTo>
                <a:lnTo>
                  <a:pt x="335073" y="95196"/>
                </a:lnTo>
                <a:lnTo>
                  <a:pt x="364886" y="89100"/>
                </a:lnTo>
                <a:lnTo>
                  <a:pt x="410969" y="89100"/>
                </a:lnTo>
                <a:lnTo>
                  <a:pt x="400371" y="81944"/>
                </a:lnTo>
                <a:lnTo>
                  <a:pt x="364886" y="74749"/>
                </a:lnTo>
                <a:close/>
              </a:path>
              <a:path w="561975" h="562610">
                <a:moveTo>
                  <a:pt x="410969" y="89100"/>
                </a:moveTo>
                <a:lnTo>
                  <a:pt x="364886" y="89100"/>
                </a:lnTo>
                <a:lnTo>
                  <a:pt x="395041" y="95196"/>
                </a:lnTo>
                <a:lnTo>
                  <a:pt x="419528" y="111769"/>
                </a:lnTo>
                <a:lnTo>
                  <a:pt x="435967" y="136249"/>
                </a:lnTo>
                <a:lnTo>
                  <a:pt x="441975" y="166062"/>
                </a:lnTo>
                <a:lnTo>
                  <a:pt x="435967" y="195875"/>
                </a:lnTo>
                <a:lnTo>
                  <a:pt x="419528" y="220354"/>
                </a:lnTo>
                <a:lnTo>
                  <a:pt x="395041" y="236928"/>
                </a:lnTo>
                <a:lnTo>
                  <a:pt x="364886" y="243024"/>
                </a:lnTo>
                <a:lnTo>
                  <a:pt x="410834" y="243024"/>
                </a:lnTo>
                <a:lnTo>
                  <a:pt x="429402" y="230514"/>
                </a:lnTo>
                <a:lnTo>
                  <a:pt x="449004" y="201527"/>
                </a:lnTo>
                <a:lnTo>
                  <a:pt x="456199" y="166062"/>
                </a:lnTo>
                <a:lnTo>
                  <a:pt x="449004" y="130577"/>
                </a:lnTo>
                <a:lnTo>
                  <a:pt x="429402" y="101546"/>
                </a:lnTo>
                <a:lnTo>
                  <a:pt x="410969" y="89100"/>
                </a:lnTo>
                <a:close/>
              </a:path>
              <a:path w="561975" h="562610">
                <a:moveTo>
                  <a:pt x="151907" y="95958"/>
                </a:moveTo>
                <a:lnTo>
                  <a:pt x="126118" y="101093"/>
                </a:lnTo>
                <a:lnTo>
                  <a:pt x="105044" y="115135"/>
                </a:lnTo>
                <a:lnTo>
                  <a:pt x="90828" y="136034"/>
                </a:lnTo>
                <a:lnTo>
                  <a:pt x="85613" y="161744"/>
                </a:lnTo>
                <a:lnTo>
                  <a:pt x="90828" y="187533"/>
                </a:lnTo>
                <a:lnTo>
                  <a:pt x="105044" y="208607"/>
                </a:lnTo>
                <a:lnTo>
                  <a:pt x="126118" y="222823"/>
                </a:lnTo>
                <a:lnTo>
                  <a:pt x="151907" y="228038"/>
                </a:lnTo>
                <a:lnTo>
                  <a:pt x="177696" y="222823"/>
                </a:lnTo>
                <a:lnTo>
                  <a:pt x="191993" y="213179"/>
                </a:lnTo>
                <a:lnTo>
                  <a:pt x="151907" y="213179"/>
                </a:lnTo>
                <a:lnTo>
                  <a:pt x="131869" y="209143"/>
                </a:lnTo>
                <a:lnTo>
                  <a:pt x="115522" y="198129"/>
                </a:lnTo>
                <a:lnTo>
                  <a:pt x="104509" y="181782"/>
                </a:lnTo>
                <a:lnTo>
                  <a:pt x="100472" y="161744"/>
                </a:lnTo>
                <a:lnTo>
                  <a:pt x="104509" y="141632"/>
                </a:lnTo>
                <a:lnTo>
                  <a:pt x="115522" y="125247"/>
                </a:lnTo>
                <a:lnTo>
                  <a:pt x="131869" y="114220"/>
                </a:lnTo>
                <a:lnTo>
                  <a:pt x="151907" y="110182"/>
                </a:lnTo>
                <a:lnTo>
                  <a:pt x="191337" y="110182"/>
                </a:lnTo>
                <a:lnTo>
                  <a:pt x="177696" y="101093"/>
                </a:lnTo>
                <a:lnTo>
                  <a:pt x="151907" y="95958"/>
                </a:lnTo>
                <a:close/>
              </a:path>
              <a:path w="561975" h="562610">
                <a:moveTo>
                  <a:pt x="191337" y="110182"/>
                </a:moveTo>
                <a:lnTo>
                  <a:pt x="151907" y="110182"/>
                </a:lnTo>
                <a:lnTo>
                  <a:pt x="171731" y="114220"/>
                </a:lnTo>
                <a:lnTo>
                  <a:pt x="188102" y="125247"/>
                </a:lnTo>
                <a:lnTo>
                  <a:pt x="199235" y="141632"/>
                </a:lnTo>
                <a:lnTo>
                  <a:pt x="203342" y="161744"/>
                </a:lnTo>
                <a:lnTo>
                  <a:pt x="199235" y="181782"/>
                </a:lnTo>
                <a:lnTo>
                  <a:pt x="188102" y="198129"/>
                </a:lnTo>
                <a:lnTo>
                  <a:pt x="171731" y="209143"/>
                </a:lnTo>
                <a:lnTo>
                  <a:pt x="151907" y="213179"/>
                </a:lnTo>
                <a:lnTo>
                  <a:pt x="191993" y="213179"/>
                </a:lnTo>
                <a:lnTo>
                  <a:pt x="198770" y="208607"/>
                </a:lnTo>
                <a:lnTo>
                  <a:pt x="212986" y="187533"/>
                </a:lnTo>
                <a:lnTo>
                  <a:pt x="218201" y="161744"/>
                </a:lnTo>
                <a:lnTo>
                  <a:pt x="213030" y="136249"/>
                </a:lnTo>
                <a:lnTo>
                  <a:pt x="212986" y="136034"/>
                </a:lnTo>
                <a:lnTo>
                  <a:pt x="198770" y="115135"/>
                </a:lnTo>
                <a:lnTo>
                  <a:pt x="191337" y="110182"/>
                </a:lnTo>
                <a:close/>
              </a:path>
              <a:path w="561975" h="562610">
                <a:moveTo>
                  <a:pt x="145303" y="16837"/>
                </a:moveTo>
                <a:lnTo>
                  <a:pt x="144033" y="19377"/>
                </a:lnTo>
                <a:lnTo>
                  <a:pt x="124094" y="50492"/>
                </a:lnTo>
                <a:lnTo>
                  <a:pt x="122824" y="52905"/>
                </a:lnTo>
                <a:lnTo>
                  <a:pt x="124094" y="56080"/>
                </a:lnTo>
                <a:lnTo>
                  <a:pt x="127269" y="56080"/>
                </a:lnTo>
                <a:lnTo>
                  <a:pt x="163972" y="57223"/>
                </a:lnTo>
                <a:lnTo>
                  <a:pt x="166385" y="57858"/>
                </a:lnTo>
                <a:lnTo>
                  <a:pt x="168925" y="54810"/>
                </a:lnTo>
                <a:lnTo>
                  <a:pt x="167655" y="52270"/>
                </a:lnTo>
                <a:lnTo>
                  <a:pt x="162067" y="42364"/>
                </a:lnTo>
                <a:lnTo>
                  <a:pt x="196257" y="29283"/>
                </a:lnTo>
                <a:lnTo>
                  <a:pt x="155209" y="29283"/>
                </a:lnTo>
                <a:lnTo>
                  <a:pt x="150256" y="19377"/>
                </a:lnTo>
                <a:lnTo>
                  <a:pt x="148986" y="17472"/>
                </a:lnTo>
                <a:lnTo>
                  <a:pt x="145303" y="16837"/>
                </a:lnTo>
                <a:close/>
              </a:path>
              <a:path w="561975" h="562610">
                <a:moveTo>
                  <a:pt x="284303" y="0"/>
                </a:moveTo>
                <a:lnTo>
                  <a:pt x="231487" y="4191"/>
                </a:lnTo>
                <a:lnTo>
                  <a:pt x="180048" y="18426"/>
                </a:lnTo>
                <a:lnTo>
                  <a:pt x="155209" y="29283"/>
                </a:lnTo>
                <a:lnTo>
                  <a:pt x="196257" y="29283"/>
                </a:lnTo>
                <a:lnTo>
                  <a:pt x="209591" y="24181"/>
                </a:lnTo>
                <a:lnTo>
                  <a:pt x="258984" y="15392"/>
                </a:lnTo>
                <a:lnTo>
                  <a:pt x="370493" y="15392"/>
                </a:lnTo>
                <a:lnTo>
                  <a:pt x="363616" y="12519"/>
                </a:lnTo>
                <a:lnTo>
                  <a:pt x="337353" y="5853"/>
                </a:lnTo>
                <a:lnTo>
                  <a:pt x="310864" y="1676"/>
                </a:lnTo>
                <a:lnTo>
                  <a:pt x="2843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422021" rIns="0" bIns="0" rtlCol="0" vert="horz">
            <a:spAutoFit/>
          </a:bodyPr>
          <a:lstStyle/>
          <a:p>
            <a:pPr marL="5084445" marR="5080">
              <a:lnSpc>
                <a:spcPts val="4100"/>
              </a:lnSpc>
              <a:spcBef>
                <a:spcPts val="515"/>
              </a:spcBef>
            </a:pPr>
            <a:r>
              <a:rPr dirty="0" sz="3700" spc="-465">
                <a:solidFill>
                  <a:srgbClr val="111240"/>
                </a:solidFill>
                <a:latin typeface="Arial Black"/>
                <a:cs typeface="Arial Black"/>
              </a:rPr>
              <a:t>GOMBE</a:t>
            </a:r>
            <a:r>
              <a:rPr dirty="0" sz="3700" spc="-710">
                <a:solidFill>
                  <a:srgbClr val="111240"/>
                </a:solidFill>
                <a:latin typeface="Arial Black"/>
                <a:cs typeface="Arial Black"/>
              </a:rPr>
              <a:t> </a:t>
            </a:r>
            <a:r>
              <a:rPr dirty="0" sz="3700" spc="-600">
                <a:solidFill>
                  <a:srgbClr val="111240"/>
                </a:solidFill>
                <a:latin typeface="Arial Black"/>
                <a:cs typeface="Arial Black"/>
              </a:rPr>
              <a:t>STATE </a:t>
            </a:r>
            <a:r>
              <a:rPr dirty="0" sz="3700" spc="-459">
                <a:solidFill>
                  <a:srgbClr val="111240"/>
                </a:solidFill>
                <a:latin typeface="Arial Black"/>
                <a:cs typeface="Arial Black"/>
              </a:rPr>
              <a:t>ACReSAL</a:t>
            </a:r>
            <a:endParaRPr sz="3700">
              <a:latin typeface="Arial Black"/>
              <a:cs typeface="Arial Black"/>
            </a:endParaRPr>
          </a:p>
        </p:txBody>
      </p:sp>
      <p:grpSp>
        <p:nvGrpSpPr>
          <p:cNvPr id="11" name="object 11" descr=""/>
          <p:cNvGrpSpPr/>
          <p:nvPr/>
        </p:nvGrpSpPr>
        <p:grpSpPr>
          <a:xfrm>
            <a:off x="7696200" y="4781772"/>
            <a:ext cx="2544445" cy="887094"/>
            <a:chOff x="7696200" y="4781772"/>
            <a:chExt cx="2544445" cy="887094"/>
          </a:xfrm>
        </p:grpSpPr>
        <p:pic>
          <p:nvPicPr>
            <p:cNvPr id="12" name="object 12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37780" y="4781772"/>
              <a:ext cx="1808573" cy="177466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96200" y="4927092"/>
              <a:ext cx="2341626" cy="482345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96200" y="5186172"/>
              <a:ext cx="2544318" cy="482345"/>
            </a:xfrm>
            <a:prstGeom prst="rect">
              <a:avLst/>
            </a:prstGeom>
          </p:spPr>
        </p:pic>
      </p:grpSp>
      <p:sp>
        <p:nvSpPr>
          <p:cNvPr id="15" name="object 15" descr=""/>
          <p:cNvSpPr txBox="1"/>
          <p:nvPr/>
        </p:nvSpPr>
        <p:spPr>
          <a:xfrm>
            <a:off x="7819390" y="2218689"/>
            <a:ext cx="3322954" cy="43345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06680">
              <a:lnSpc>
                <a:spcPct val="100000"/>
              </a:lnSpc>
              <a:spcBef>
                <a:spcPts val="105"/>
              </a:spcBef>
            </a:pPr>
            <a:r>
              <a:rPr dirty="0" sz="1700" spc="-190">
                <a:solidFill>
                  <a:srgbClr val="111240"/>
                </a:solidFill>
                <a:latin typeface="Arial Black"/>
                <a:cs typeface="Arial Black"/>
              </a:rPr>
              <a:t>PROJECT</a:t>
            </a:r>
            <a:r>
              <a:rPr dirty="0" sz="1700" spc="-229">
                <a:solidFill>
                  <a:srgbClr val="111240"/>
                </a:solidFill>
                <a:latin typeface="Arial Black"/>
                <a:cs typeface="Arial Black"/>
              </a:rPr>
              <a:t> </a:t>
            </a:r>
            <a:r>
              <a:rPr dirty="0" sz="1700" spc="-150">
                <a:solidFill>
                  <a:srgbClr val="111240"/>
                </a:solidFill>
                <a:latin typeface="Arial Black"/>
                <a:cs typeface="Arial Black"/>
              </a:rPr>
              <a:t>IMPACTS</a:t>
            </a:r>
            <a:r>
              <a:rPr dirty="0" sz="1700" spc="-235">
                <a:solidFill>
                  <a:srgbClr val="111240"/>
                </a:solidFill>
                <a:latin typeface="Arial Black"/>
                <a:cs typeface="Arial Black"/>
              </a:rPr>
              <a:t> </a:t>
            </a:r>
            <a:r>
              <a:rPr dirty="0" sz="1700" spc="-150">
                <a:solidFill>
                  <a:srgbClr val="111240"/>
                </a:solidFill>
                <a:latin typeface="Arial Black"/>
                <a:cs typeface="Arial Black"/>
              </a:rPr>
              <a:t>DEC.</a:t>
            </a:r>
            <a:r>
              <a:rPr dirty="0" sz="1700" spc="-195">
                <a:solidFill>
                  <a:srgbClr val="111240"/>
                </a:solidFill>
                <a:latin typeface="Arial Black"/>
                <a:cs typeface="Arial Black"/>
              </a:rPr>
              <a:t> </a:t>
            </a:r>
            <a:r>
              <a:rPr dirty="0" sz="1700" spc="-20">
                <a:solidFill>
                  <a:srgbClr val="111240"/>
                </a:solidFill>
                <a:latin typeface="Arial Black"/>
                <a:cs typeface="Arial Black"/>
              </a:rPr>
              <a:t>2025</a:t>
            </a:r>
            <a:endParaRPr sz="1700">
              <a:latin typeface="Arial Black"/>
              <a:cs typeface="Arial Black"/>
            </a:endParaRPr>
          </a:p>
          <a:p>
            <a:pPr marL="106045">
              <a:lnSpc>
                <a:spcPct val="100000"/>
              </a:lnSpc>
              <a:spcBef>
                <a:spcPts val="1225"/>
              </a:spcBef>
            </a:pPr>
            <a:r>
              <a:rPr dirty="0" sz="1200" spc="-35">
                <a:solidFill>
                  <a:srgbClr val="747993"/>
                </a:solidFill>
                <a:latin typeface="Lucida Sans Unicode"/>
                <a:cs typeface="Lucida Sans Unicode"/>
              </a:rPr>
              <a:t>Dry</a:t>
            </a:r>
            <a:r>
              <a:rPr dirty="0" sz="1200" spc="105">
                <a:solidFill>
                  <a:srgbClr val="747993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747993"/>
                </a:solidFill>
                <a:latin typeface="Lucida Sans Unicode"/>
                <a:cs typeface="Lucida Sans Unicode"/>
              </a:rPr>
              <a:t>Land</a:t>
            </a:r>
            <a:r>
              <a:rPr dirty="0" sz="1200" spc="105">
                <a:solidFill>
                  <a:srgbClr val="747993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747993"/>
                </a:solidFill>
                <a:latin typeface="Lucida Sans Unicode"/>
                <a:cs typeface="Lucida Sans Unicode"/>
              </a:rPr>
              <a:t>Management:</a:t>
            </a:r>
            <a:r>
              <a:rPr dirty="0" sz="1200" spc="120">
                <a:solidFill>
                  <a:srgbClr val="747993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747993"/>
                </a:solidFill>
                <a:latin typeface="Lucida Sans Unicode"/>
                <a:cs typeface="Lucida Sans Unicode"/>
              </a:rPr>
              <a:t>Degraded</a:t>
            </a:r>
            <a:r>
              <a:rPr dirty="0" sz="1200" spc="140">
                <a:solidFill>
                  <a:srgbClr val="747993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0">
                <a:solidFill>
                  <a:srgbClr val="747993"/>
                </a:solidFill>
                <a:latin typeface="Lucida Sans Unicode"/>
                <a:cs typeface="Lucida Sans Unicode"/>
              </a:rPr>
              <a:t>Land</a:t>
            </a:r>
            <a:endParaRPr sz="1200">
              <a:latin typeface="Lucida Sans Unicode"/>
              <a:cs typeface="Lucida Sans Unicode"/>
            </a:endParaRPr>
          </a:p>
          <a:p>
            <a:pPr marL="106045">
              <a:lnSpc>
                <a:spcPct val="100000"/>
              </a:lnSpc>
              <a:spcBef>
                <a:spcPts val="360"/>
              </a:spcBef>
            </a:pPr>
            <a:r>
              <a:rPr dirty="0" sz="1200" spc="-10">
                <a:solidFill>
                  <a:srgbClr val="747993"/>
                </a:solidFill>
                <a:latin typeface="Lucida Sans Unicode"/>
                <a:cs typeface="Lucida Sans Unicode"/>
              </a:rPr>
              <a:t>Rehabilitation.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1450"/>
              </a:spcBef>
            </a:pPr>
            <a:endParaRPr sz="1200">
              <a:latin typeface="Lucida Sans Unicode"/>
              <a:cs typeface="Lucida Sans Unicode"/>
            </a:endParaRPr>
          </a:p>
          <a:p>
            <a:pPr marL="106680">
              <a:lnSpc>
                <a:spcPct val="100000"/>
              </a:lnSpc>
            </a:pPr>
            <a:r>
              <a:rPr dirty="0" sz="1700" spc="-200">
                <a:solidFill>
                  <a:srgbClr val="111240"/>
                </a:solidFill>
                <a:latin typeface="Arial Black"/>
                <a:cs typeface="Arial Black"/>
              </a:rPr>
              <a:t>BUILDING</a:t>
            </a:r>
            <a:r>
              <a:rPr dirty="0" sz="1700" spc="-229">
                <a:solidFill>
                  <a:srgbClr val="111240"/>
                </a:solidFill>
                <a:latin typeface="Arial Black"/>
                <a:cs typeface="Arial Black"/>
              </a:rPr>
              <a:t> </a:t>
            </a:r>
            <a:r>
              <a:rPr dirty="0" sz="1700" spc="-30">
                <a:solidFill>
                  <a:srgbClr val="111240"/>
                </a:solidFill>
                <a:latin typeface="Arial Black"/>
                <a:cs typeface="Arial Black"/>
              </a:rPr>
              <a:t>COMMUNITY</a:t>
            </a:r>
            <a:endParaRPr sz="1700">
              <a:latin typeface="Arial Black"/>
              <a:cs typeface="Arial Black"/>
            </a:endParaRPr>
          </a:p>
          <a:p>
            <a:pPr marL="106680">
              <a:lnSpc>
                <a:spcPct val="100000"/>
              </a:lnSpc>
              <a:spcBef>
                <a:spcPts val="5"/>
              </a:spcBef>
            </a:pPr>
            <a:r>
              <a:rPr dirty="0" sz="1700" spc="-190">
                <a:solidFill>
                  <a:srgbClr val="111240"/>
                </a:solidFill>
                <a:latin typeface="Arial Black"/>
                <a:cs typeface="Arial Black"/>
              </a:rPr>
              <a:t>CLIMATE</a:t>
            </a:r>
            <a:r>
              <a:rPr dirty="0" sz="1700" spc="-215">
                <a:solidFill>
                  <a:srgbClr val="111240"/>
                </a:solidFill>
                <a:latin typeface="Arial Black"/>
                <a:cs typeface="Arial Black"/>
              </a:rPr>
              <a:t> </a:t>
            </a:r>
            <a:r>
              <a:rPr dirty="0" sz="1700" spc="-130">
                <a:solidFill>
                  <a:srgbClr val="111240"/>
                </a:solidFill>
                <a:latin typeface="Arial Black"/>
                <a:cs typeface="Arial Black"/>
              </a:rPr>
              <a:t>RESILIENCE</a:t>
            </a:r>
            <a:endParaRPr sz="1700">
              <a:latin typeface="Arial Black"/>
              <a:cs typeface="Arial Black"/>
            </a:endParaRPr>
          </a:p>
          <a:p>
            <a:pPr marL="106045">
              <a:lnSpc>
                <a:spcPct val="100000"/>
              </a:lnSpc>
              <a:spcBef>
                <a:spcPts val="1245"/>
              </a:spcBef>
            </a:pPr>
            <a:r>
              <a:rPr dirty="0" sz="1200">
                <a:solidFill>
                  <a:srgbClr val="747993"/>
                </a:solidFill>
                <a:latin typeface="Lucida Sans Unicode"/>
                <a:cs typeface="Lucida Sans Unicode"/>
              </a:rPr>
              <a:t>Community</a:t>
            </a:r>
            <a:r>
              <a:rPr dirty="0" sz="1200" spc="5">
                <a:solidFill>
                  <a:srgbClr val="747993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747993"/>
                </a:solidFill>
                <a:latin typeface="Lucida Sans Unicode"/>
                <a:cs typeface="Lucida Sans Unicode"/>
              </a:rPr>
              <a:t>strengthening</a:t>
            </a:r>
            <a:r>
              <a:rPr dirty="0" sz="1200" spc="50">
                <a:solidFill>
                  <a:srgbClr val="747993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65">
                <a:solidFill>
                  <a:srgbClr val="747993"/>
                </a:solidFill>
                <a:latin typeface="Lucida Sans Unicode"/>
                <a:cs typeface="Lucida Sans Unicode"/>
              </a:rPr>
              <a:t>and</a:t>
            </a:r>
            <a:r>
              <a:rPr dirty="0" sz="1200" spc="10">
                <a:solidFill>
                  <a:srgbClr val="747993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747993"/>
                </a:solidFill>
                <a:latin typeface="Lucida Sans Unicode"/>
                <a:cs typeface="Lucida Sans Unicode"/>
              </a:rPr>
              <a:t>investment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1190"/>
              </a:spcBef>
            </a:pPr>
            <a:endParaRPr sz="1200">
              <a:latin typeface="Lucida Sans Unicode"/>
              <a:cs typeface="Lucida Sans Unicode"/>
            </a:endParaRPr>
          </a:p>
          <a:p>
            <a:pPr marL="12700" marR="1089660">
              <a:lnSpc>
                <a:spcPct val="100000"/>
              </a:lnSpc>
            </a:pPr>
            <a:r>
              <a:rPr dirty="0" sz="1700" spc="-120">
                <a:solidFill>
                  <a:srgbClr val="111240"/>
                </a:solidFill>
                <a:latin typeface="Arial Black"/>
                <a:cs typeface="Arial Black"/>
              </a:rPr>
              <a:t>STRENGTHENING </a:t>
            </a:r>
            <a:r>
              <a:rPr dirty="0" sz="1700" spc="-180">
                <a:solidFill>
                  <a:srgbClr val="111240"/>
                </a:solidFill>
                <a:latin typeface="Arial Black"/>
                <a:cs typeface="Arial Black"/>
              </a:rPr>
              <a:t>INSTITUTIONS</a:t>
            </a:r>
            <a:r>
              <a:rPr dirty="0" sz="1700" spc="-155">
                <a:solidFill>
                  <a:srgbClr val="111240"/>
                </a:solidFill>
                <a:latin typeface="Arial Black"/>
                <a:cs typeface="Arial Black"/>
              </a:rPr>
              <a:t> </a:t>
            </a:r>
            <a:r>
              <a:rPr dirty="0" sz="1700" spc="-25">
                <a:solidFill>
                  <a:srgbClr val="111240"/>
                </a:solidFill>
                <a:latin typeface="Arial Black"/>
                <a:cs typeface="Arial Black"/>
              </a:rPr>
              <a:t>AND </a:t>
            </a:r>
            <a:r>
              <a:rPr dirty="0" sz="1700" spc="-185">
                <a:solidFill>
                  <a:srgbClr val="111240"/>
                </a:solidFill>
                <a:latin typeface="Arial Black"/>
                <a:cs typeface="Arial Black"/>
              </a:rPr>
              <a:t>SUPPRTING</a:t>
            </a:r>
            <a:r>
              <a:rPr dirty="0" sz="1700" spc="-165">
                <a:solidFill>
                  <a:srgbClr val="111240"/>
                </a:solidFill>
                <a:latin typeface="Arial Black"/>
                <a:cs typeface="Arial Black"/>
              </a:rPr>
              <a:t> </a:t>
            </a:r>
            <a:r>
              <a:rPr dirty="0" sz="1700" spc="-175">
                <a:solidFill>
                  <a:srgbClr val="111240"/>
                </a:solidFill>
                <a:latin typeface="Arial Black"/>
                <a:cs typeface="Arial Black"/>
              </a:rPr>
              <a:t>POLICIES</a:t>
            </a:r>
            <a:endParaRPr sz="1700">
              <a:latin typeface="Arial Black"/>
              <a:cs typeface="Arial Black"/>
            </a:endParaRPr>
          </a:p>
          <a:p>
            <a:pPr marL="191135" marR="128270">
              <a:lnSpc>
                <a:spcPct val="100000"/>
              </a:lnSpc>
              <a:spcBef>
                <a:spcPts val="994"/>
              </a:spcBef>
            </a:pPr>
            <a:r>
              <a:rPr dirty="0" sz="1200" spc="-10">
                <a:solidFill>
                  <a:srgbClr val="747993"/>
                </a:solidFill>
                <a:latin typeface="Lucida Sans Unicode"/>
                <a:cs typeface="Lucida Sans Unicode"/>
              </a:rPr>
              <a:t>Institutional</a:t>
            </a:r>
            <a:r>
              <a:rPr dirty="0" sz="1200" spc="-20">
                <a:solidFill>
                  <a:srgbClr val="747993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747993"/>
                </a:solidFill>
                <a:latin typeface="Lucida Sans Unicode"/>
                <a:cs typeface="Lucida Sans Unicode"/>
              </a:rPr>
              <a:t>Infrastructure, </a:t>
            </a:r>
            <a:r>
              <a:rPr dirty="0" sz="1200" spc="-10">
                <a:solidFill>
                  <a:srgbClr val="747993"/>
                </a:solidFill>
                <a:latin typeface="Lucida Sans Unicode"/>
                <a:cs typeface="Lucida Sans Unicode"/>
              </a:rPr>
              <a:t>Longer-</a:t>
            </a:r>
            <a:r>
              <a:rPr dirty="0" sz="1200" spc="-20">
                <a:solidFill>
                  <a:srgbClr val="747993"/>
                </a:solidFill>
                <a:latin typeface="Lucida Sans Unicode"/>
                <a:cs typeface="Lucida Sans Unicode"/>
              </a:rPr>
              <a:t>term </a:t>
            </a:r>
            <a:r>
              <a:rPr dirty="0" sz="1200">
                <a:solidFill>
                  <a:srgbClr val="747993"/>
                </a:solidFill>
                <a:latin typeface="Lucida Sans Unicode"/>
                <a:cs typeface="Lucida Sans Unicode"/>
              </a:rPr>
              <a:t>policy</a:t>
            </a:r>
            <a:r>
              <a:rPr dirty="0" sz="1200" spc="25">
                <a:solidFill>
                  <a:srgbClr val="747993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70">
                <a:solidFill>
                  <a:srgbClr val="747993"/>
                </a:solidFill>
                <a:latin typeface="Lucida Sans Unicode"/>
                <a:cs typeface="Lucida Sans Unicode"/>
              </a:rPr>
              <a:t>and</a:t>
            </a:r>
            <a:r>
              <a:rPr dirty="0" sz="1200" spc="40">
                <a:solidFill>
                  <a:srgbClr val="747993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747993"/>
                </a:solidFill>
                <a:latin typeface="Lucida Sans Unicode"/>
                <a:cs typeface="Lucida Sans Unicode"/>
              </a:rPr>
              <a:t>institutional</a:t>
            </a:r>
            <a:r>
              <a:rPr dirty="0" sz="1200" spc="40">
                <a:solidFill>
                  <a:srgbClr val="747993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747993"/>
                </a:solidFill>
                <a:latin typeface="Lucida Sans Unicode"/>
                <a:cs typeface="Lucida Sans Unicode"/>
              </a:rPr>
              <a:t>frameworks</a:t>
            </a:r>
            <a:r>
              <a:rPr dirty="0" sz="1200" spc="65">
                <a:solidFill>
                  <a:srgbClr val="747993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5">
                <a:solidFill>
                  <a:srgbClr val="747993"/>
                </a:solidFill>
                <a:latin typeface="Lucida Sans Unicode"/>
                <a:cs typeface="Lucida Sans Unicode"/>
              </a:rPr>
              <a:t>to </a:t>
            </a:r>
            <a:r>
              <a:rPr dirty="0" sz="1200">
                <a:solidFill>
                  <a:srgbClr val="747993"/>
                </a:solidFill>
                <a:latin typeface="Lucida Sans Unicode"/>
                <a:cs typeface="Lucida Sans Unicode"/>
              </a:rPr>
              <a:t>promote</a:t>
            </a:r>
            <a:r>
              <a:rPr dirty="0" sz="1200" spc="190">
                <a:solidFill>
                  <a:srgbClr val="747993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747993"/>
                </a:solidFill>
                <a:latin typeface="Lucida Sans Unicode"/>
                <a:cs typeface="Lucida Sans Unicode"/>
              </a:rPr>
              <a:t>integrated</a:t>
            </a:r>
            <a:r>
              <a:rPr dirty="0" sz="1200" spc="245">
                <a:solidFill>
                  <a:srgbClr val="747993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747993"/>
                </a:solidFill>
                <a:latin typeface="Lucida Sans Unicode"/>
                <a:cs typeface="Lucida Sans Unicode"/>
              </a:rPr>
              <a:t>watershed </a:t>
            </a:r>
            <a:r>
              <a:rPr dirty="0" sz="1200" spc="50">
                <a:solidFill>
                  <a:srgbClr val="747993"/>
                </a:solidFill>
                <a:latin typeface="Lucida Sans Unicode"/>
                <a:cs typeface="Lucida Sans Unicode"/>
              </a:rPr>
              <a:t>management,</a:t>
            </a:r>
            <a:r>
              <a:rPr dirty="0" sz="1200" spc="-30">
                <a:solidFill>
                  <a:srgbClr val="747993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65">
                <a:solidFill>
                  <a:srgbClr val="747993"/>
                </a:solidFill>
                <a:latin typeface="Lucida Sans Unicode"/>
                <a:cs typeface="Lucida Sans Unicode"/>
              </a:rPr>
              <a:t>Capacity</a:t>
            </a:r>
            <a:r>
              <a:rPr dirty="0" sz="1200" spc="-55">
                <a:solidFill>
                  <a:srgbClr val="747993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747993"/>
                </a:solidFill>
                <a:latin typeface="Lucida Sans Unicode"/>
                <a:cs typeface="Lucida Sans Unicode"/>
              </a:rPr>
              <a:t>building</a:t>
            </a:r>
            <a:r>
              <a:rPr dirty="0" sz="1200" spc="-40">
                <a:solidFill>
                  <a:srgbClr val="747993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45">
                <a:solidFill>
                  <a:srgbClr val="747993"/>
                </a:solidFill>
                <a:latin typeface="Lucida Sans Unicode"/>
                <a:cs typeface="Lucida Sans Unicode"/>
              </a:rPr>
              <a:t>and </a:t>
            </a:r>
            <a:r>
              <a:rPr dirty="0" sz="1200" spc="-10">
                <a:solidFill>
                  <a:srgbClr val="747993"/>
                </a:solidFill>
                <a:latin typeface="Lucida Sans Unicode"/>
                <a:cs typeface="Lucida Sans Unicode"/>
              </a:rPr>
              <a:t>outreach.</a:t>
            </a:r>
            <a:endParaRPr sz="1200">
              <a:latin typeface="Lucida Sans Unicode"/>
              <a:cs typeface="Lucida Sans Unicode"/>
            </a:endParaRPr>
          </a:p>
        </p:txBody>
      </p:sp>
      <p:pic>
        <p:nvPicPr>
          <p:cNvPr id="16" name="object 1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53325" y="1193800"/>
            <a:ext cx="4329938" cy="44704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48308" y="771271"/>
            <a:ext cx="5591810" cy="1096645"/>
          </a:xfrm>
          <a:prstGeom prst="rect"/>
        </p:spPr>
        <p:txBody>
          <a:bodyPr wrap="square" lIns="0" tIns="75565" rIns="0" bIns="0" rtlCol="0" vert="horz">
            <a:spAutoFit/>
          </a:bodyPr>
          <a:lstStyle/>
          <a:p>
            <a:pPr marL="12700" marR="5080" indent="982980">
              <a:lnSpc>
                <a:spcPts val="4000"/>
              </a:lnSpc>
              <a:spcBef>
                <a:spcPts val="595"/>
              </a:spcBef>
            </a:pPr>
            <a:r>
              <a:rPr dirty="0" sz="3700" spc="-509">
                <a:solidFill>
                  <a:srgbClr val="111240"/>
                </a:solidFill>
                <a:latin typeface="Arial Black"/>
                <a:cs typeface="Arial Black"/>
              </a:rPr>
              <a:t>FCE</a:t>
            </a:r>
            <a:r>
              <a:rPr dirty="0" sz="3700" spc="-80">
                <a:solidFill>
                  <a:srgbClr val="111240"/>
                </a:solidFill>
                <a:latin typeface="Arial Black"/>
                <a:cs typeface="Arial Black"/>
              </a:rPr>
              <a:t> </a:t>
            </a:r>
            <a:r>
              <a:rPr dirty="0" sz="3700" spc="-75">
                <a:solidFill>
                  <a:srgbClr val="111240"/>
                </a:solidFill>
                <a:latin typeface="Arial Black"/>
                <a:cs typeface="Arial Black"/>
              </a:rPr>
              <a:t>Catchment </a:t>
            </a:r>
            <a:r>
              <a:rPr dirty="0" sz="3700" spc="-265">
                <a:solidFill>
                  <a:srgbClr val="111240"/>
                </a:solidFill>
                <a:latin typeface="Arial Black"/>
                <a:cs typeface="Arial Black"/>
              </a:rPr>
              <a:t>Beneficiary</a:t>
            </a:r>
            <a:r>
              <a:rPr dirty="0" sz="3700" spc="-735">
                <a:solidFill>
                  <a:srgbClr val="111240"/>
                </a:solidFill>
                <a:latin typeface="Arial Black"/>
                <a:cs typeface="Arial Black"/>
              </a:rPr>
              <a:t> </a:t>
            </a:r>
            <a:r>
              <a:rPr dirty="0" sz="3700" spc="-280">
                <a:solidFill>
                  <a:srgbClr val="111240"/>
                </a:solidFill>
                <a:latin typeface="Arial Black"/>
                <a:cs typeface="Arial Black"/>
              </a:rPr>
              <a:t>Testimonials</a:t>
            </a:r>
            <a:endParaRPr sz="3700">
              <a:latin typeface="Arial Black"/>
              <a:cs typeface="Arial Black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008380" y="2429382"/>
            <a:ext cx="5650865" cy="3107055"/>
          </a:xfrm>
          <a:prstGeom prst="rect">
            <a:avLst/>
          </a:prstGeom>
        </p:spPr>
        <p:txBody>
          <a:bodyPr wrap="square" lIns="0" tIns="64769" rIns="0" bIns="0" rtlCol="0" vert="horz">
            <a:spAutoFit/>
          </a:bodyPr>
          <a:lstStyle/>
          <a:p>
            <a:pPr algn="just" marL="241300" marR="5080" indent="-228600">
              <a:lnSpc>
                <a:spcPct val="80000"/>
              </a:lnSpc>
              <a:spcBef>
                <a:spcPts val="509"/>
              </a:spcBef>
              <a:buFont typeface="Arial MT"/>
              <a:buChar char="•"/>
              <a:tabLst>
                <a:tab pos="241300" algn="l"/>
              </a:tabLst>
            </a:pPr>
            <a:r>
              <a:rPr dirty="0" sz="1700" spc="-60" b="1">
                <a:solidFill>
                  <a:srgbClr val="747992"/>
                </a:solidFill>
                <a:latin typeface="Times New Roman"/>
                <a:cs typeface="Times New Roman"/>
              </a:rPr>
              <a:t>Mr.</a:t>
            </a:r>
            <a:r>
              <a:rPr dirty="0" sz="1700" spc="-40" b="1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 spc="-10" b="1">
                <a:solidFill>
                  <a:srgbClr val="747992"/>
                </a:solidFill>
                <a:latin typeface="Times New Roman"/>
                <a:cs typeface="Times New Roman"/>
              </a:rPr>
              <a:t>Pater</a:t>
            </a:r>
            <a:r>
              <a:rPr dirty="0" sz="1700" spc="-80" b="1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 spc="-25" b="1">
                <a:solidFill>
                  <a:srgbClr val="747992"/>
                </a:solidFill>
                <a:latin typeface="Times New Roman"/>
                <a:cs typeface="Times New Roman"/>
              </a:rPr>
              <a:t>Wahadata</a:t>
            </a:r>
            <a:r>
              <a:rPr dirty="0" sz="1700" spc="-25">
                <a:solidFill>
                  <a:srgbClr val="747992"/>
                </a:solidFill>
                <a:latin typeface="Times New Roman"/>
                <a:cs typeface="Times New Roman"/>
              </a:rPr>
              <a:t>:</a:t>
            </a:r>
            <a:r>
              <a:rPr dirty="0" sz="1700" spc="-5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It</a:t>
            </a:r>
            <a:r>
              <a:rPr dirty="0" sz="1700" spc="-4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has</a:t>
            </a:r>
            <a:r>
              <a:rPr dirty="0" sz="1700" spc="-4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 spc="-20">
                <a:solidFill>
                  <a:srgbClr val="747992"/>
                </a:solidFill>
                <a:latin typeface="Times New Roman"/>
                <a:cs typeface="Times New Roman"/>
              </a:rPr>
              <a:t>affected</a:t>
            </a:r>
            <a:r>
              <a:rPr dirty="0" sz="1700" spc="-5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our</a:t>
            </a:r>
            <a:r>
              <a:rPr dirty="0" sz="1700" spc="-4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 spc="-10">
                <a:solidFill>
                  <a:srgbClr val="747992"/>
                </a:solidFill>
                <a:latin typeface="Times New Roman"/>
                <a:cs typeface="Times New Roman"/>
              </a:rPr>
              <a:t>schools,</a:t>
            </a:r>
            <a:r>
              <a:rPr dirty="0" sz="1700" spc="-3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 spc="-10">
                <a:solidFill>
                  <a:srgbClr val="747992"/>
                </a:solidFill>
                <a:latin typeface="Times New Roman"/>
                <a:cs typeface="Times New Roman"/>
              </a:rPr>
              <a:t>children,</a:t>
            </a:r>
            <a:r>
              <a:rPr dirty="0" sz="1700" spc="-4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 spc="-25">
                <a:solidFill>
                  <a:srgbClr val="747992"/>
                </a:solidFill>
                <a:latin typeface="Times New Roman"/>
                <a:cs typeface="Times New Roman"/>
              </a:rPr>
              <a:t>our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families,</a:t>
            </a:r>
            <a:r>
              <a:rPr dirty="0" sz="1700" spc="21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and</a:t>
            </a:r>
            <a:r>
              <a:rPr dirty="0" sz="1700" spc="22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our</a:t>
            </a:r>
            <a:r>
              <a:rPr dirty="0" sz="1700" spc="21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businesses.</a:t>
            </a:r>
            <a:r>
              <a:rPr dirty="0" sz="1700" spc="22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Whenever</a:t>
            </a:r>
            <a:r>
              <a:rPr dirty="0" sz="1700" spc="22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there</a:t>
            </a:r>
            <a:r>
              <a:rPr dirty="0" sz="1700" spc="21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is</a:t>
            </a:r>
            <a:r>
              <a:rPr dirty="0" sz="1700" spc="22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rainfall,</a:t>
            </a:r>
            <a:r>
              <a:rPr dirty="0" sz="1700" spc="22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 spc="-25">
                <a:solidFill>
                  <a:srgbClr val="747992"/>
                </a:solidFill>
                <a:latin typeface="Times New Roman"/>
                <a:cs typeface="Times New Roman"/>
              </a:rPr>
              <a:t>we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cannot</a:t>
            </a:r>
            <a:r>
              <a:rPr dirty="0" sz="1700" spc="-6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go</a:t>
            </a:r>
            <a:r>
              <a:rPr dirty="0" sz="1700" spc="-4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to</a:t>
            </a:r>
            <a:r>
              <a:rPr dirty="0" sz="1700" spc="-5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the</a:t>
            </a:r>
            <a:r>
              <a:rPr dirty="0" sz="1700" spc="-5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farm,</a:t>
            </a:r>
            <a:r>
              <a:rPr dirty="0" sz="1700" spc="-5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our</a:t>
            </a:r>
            <a:r>
              <a:rPr dirty="0" sz="1700" spc="-7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 spc="-10">
                <a:solidFill>
                  <a:srgbClr val="747992"/>
                </a:solidFill>
                <a:latin typeface="Times New Roman"/>
                <a:cs typeface="Times New Roman"/>
              </a:rPr>
              <a:t>children</a:t>
            </a:r>
            <a:r>
              <a:rPr dirty="0" sz="1700" spc="-7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cannot</a:t>
            </a:r>
            <a:r>
              <a:rPr dirty="0" sz="1700" spc="-5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go</a:t>
            </a:r>
            <a:r>
              <a:rPr dirty="0" sz="1700" spc="-5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to</a:t>
            </a:r>
            <a:r>
              <a:rPr dirty="0" sz="1700" spc="-5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 spc="-10">
                <a:solidFill>
                  <a:srgbClr val="747992"/>
                </a:solidFill>
                <a:latin typeface="Times New Roman"/>
                <a:cs typeface="Times New Roman"/>
              </a:rPr>
              <a:t>school,</a:t>
            </a:r>
            <a:r>
              <a:rPr dirty="0" sz="1700" spc="-5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and</a:t>
            </a:r>
            <a:r>
              <a:rPr dirty="0" sz="1700" spc="-7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 spc="-25">
                <a:solidFill>
                  <a:srgbClr val="747992"/>
                </a:solidFill>
                <a:latin typeface="Times New Roman"/>
                <a:cs typeface="Times New Roman"/>
              </a:rPr>
              <a:t>we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cannot</a:t>
            </a:r>
            <a:r>
              <a:rPr dirty="0" sz="1700" spc="12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go</a:t>
            </a:r>
            <a:r>
              <a:rPr dirty="0" sz="1700" spc="14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to</a:t>
            </a:r>
            <a:r>
              <a:rPr dirty="0" sz="1700" spc="14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the</a:t>
            </a:r>
            <a:r>
              <a:rPr dirty="0" sz="1700" spc="14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market,</a:t>
            </a:r>
            <a:r>
              <a:rPr dirty="0" sz="1700" spc="14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even</a:t>
            </a:r>
            <a:r>
              <a:rPr dirty="0" sz="1700" spc="14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public</a:t>
            </a:r>
            <a:r>
              <a:rPr dirty="0" sz="1700" spc="15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transport</a:t>
            </a:r>
            <a:r>
              <a:rPr dirty="0" sz="1700" spc="14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fare</a:t>
            </a:r>
            <a:r>
              <a:rPr dirty="0" sz="1700" spc="13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was</a:t>
            </a:r>
            <a:r>
              <a:rPr dirty="0" sz="1700" spc="14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 spc="-20">
                <a:solidFill>
                  <a:srgbClr val="747992"/>
                </a:solidFill>
                <a:latin typeface="Times New Roman"/>
                <a:cs typeface="Times New Roman"/>
              </a:rPr>
              <a:t>high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because</a:t>
            </a:r>
            <a:r>
              <a:rPr dirty="0" sz="1700" spc="8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of</a:t>
            </a:r>
            <a:r>
              <a:rPr dirty="0" sz="1700" spc="9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the</a:t>
            </a:r>
            <a:r>
              <a:rPr dirty="0" sz="1700" spc="10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erosion.</a:t>
            </a:r>
            <a:r>
              <a:rPr dirty="0" sz="1700" spc="10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God</a:t>
            </a:r>
            <a:r>
              <a:rPr dirty="0" sz="1700" spc="10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supported</a:t>
            </a:r>
            <a:r>
              <a:rPr dirty="0" sz="1700" spc="10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us</a:t>
            </a:r>
            <a:r>
              <a:rPr dirty="0" sz="1700" spc="10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through</a:t>
            </a:r>
            <a:r>
              <a:rPr dirty="0" sz="1700" spc="10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 spc="-10">
                <a:solidFill>
                  <a:srgbClr val="747992"/>
                </a:solidFill>
                <a:latin typeface="Times New Roman"/>
                <a:cs typeface="Times New Roman"/>
              </a:rPr>
              <a:t>ACReSAL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and</a:t>
            </a:r>
            <a:r>
              <a:rPr dirty="0" sz="1700" spc="22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wiped</a:t>
            </a:r>
            <a:r>
              <a:rPr dirty="0" sz="1700" spc="229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our</a:t>
            </a:r>
            <a:r>
              <a:rPr dirty="0" sz="1700" spc="229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tears.</a:t>
            </a:r>
            <a:r>
              <a:rPr dirty="0" sz="1700" spc="24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When</a:t>
            </a:r>
            <a:r>
              <a:rPr dirty="0" sz="1700" spc="23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they</a:t>
            </a:r>
            <a:r>
              <a:rPr dirty="0" sz="1700" spc="22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came,</a:t>
            </a:r>
            <a:r>
              <a:rPr dirty="0" sz="1700" spc="22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we</a:t>
            </a:r>
            <a:r>
              <a:rPr dirty="0" sz="1700" spc="24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thought</a:t>
            </a:r>
            <a:r>
              <a:rPr dirty="0" sz="1700" spc="22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it</a:t>
            </a:r>
            <a:r>
              <a:rPr dirty="0" sz="1700" spc="22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was</a:t>
            </a:r>
            <a:r>
              <a:rPr dirty="0" sz="1700" spc="21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 spc="-50">
                <a:solidFill>
                  <a:srgbClr val="747992"/>
                </a:solidFill>
                <a:latin typeface="Times New Roman"/>
                <a:cs typeface="Times New Roman"/>
              </a:rPr>
              <a:t>a </a:t>
            </a:r>
            <a:r>
              <a:rPr dirty="0" sz="1700" spc="-10">
                <a:solidFill>
                  <a:srgbClr val="747992"/>
                </a:solidFill>
                <a:latin typeface="Times New Roman"/>
                <a:cs typeface="Times New Roman"/>
              </a:rPr>
              <a:t>joke,</a:t>
            </a:r>
            <a:r>
              <a:rPr dirty="0" sz="1700" spc="-9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but</a:t>
            </a:r>
            <a:r>
              <a:rPr dirty="0" sz="1700" spc="-6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in</a:t>
            </a:r>
            <a:r>
              <a:rPr dirty="0" sz="1700" spc="-6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the</a:t>
            </a:r>
            <a:r>
              <a:rPr dirty="0" sz="1700" spc="-7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long</a:t>
            </a:r>
            <a:r>
              <a:rPr dirty="0" sz="1700" spc="-7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run,</a:t>
            </a:r>
            <a:r>
              <a:rPr dirty="0" sz="1700" spc="-6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we</a:t>
            </a:r>
            <a:r>
              <a:rPr dirty="0" sz="1700" spc="-8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had</a:t>
            </a:r>
            <a:r>
              <a:rPr dirty="0" sz="1700" spc="-8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 spc="-10">
                <a:solidFill>
                  <a:srgbClr val="747992"/>
                </a:solidFill>
                <a:latin typeface="Times New Roman"/>
                <a:cs typeface="Times New Roman"/>
              </a:rPr>
              <a:t>great</a:t>
            </a:r>
            <a:r>
              <a:rPr dirty="0" sz="1700" spc="-7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 spc="-10">
                <a:solidFill>
                  <a:srgbClr val="747992"/>
                </a:solidFill>
                <a:latin typeface="Times New Roman"/>
                <a:cs typeface="Times New Roman"/>
              </a:rPr>
              <a:t>results.</a:t>
            </a:r>
            <a:endParaRPr sz="1700">
              <a:latin typeface="Times New Roman"/>
              <a:cs typeface="Times New Roman"/>
            </a:endParaRPr>
          </a:p>
          <a:p>
            <a:pPr algn="just" marL="241300" marR="11430" indent="-228600">
              <a:lnSpc>
                <a:spcPct val="80000"/>
              </a:lnSpc>
              <a:spcBef>
                <a:spcPts val="994"/>
              </a:spcBef>
              <a:buFont typeface="Arial MT"/>
              <a:buChar char="•"/>
              <a:tabLst>
                <a:tab pos="241300" algn="l"/>
              </a:tabLst>
            </a:pPr>
            <a:r>
              <a:rPr dirty="0" sz="1700" b="1">
                <a:solidFill>
                  <a:srgbClr val="747992"/>
                </a:solidFill>
                <a:latin typeface="Times New Roman"/>
                <a:cs typeface="Times New Roman"/>
              </a:rPr>
              <a:t>Ibrahim</a:t>
            </a:r>
            <a:r>
              <a:rPr dirty="0" sz="1700" spc="280" b="1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 b="1">
                <a:solidFill>
                  <a:srgbClr val="747992"/>
                </a:solidFill>
                <a:latin typeface="Times New Roman"/>
                <a:cs typeface="Times New Roman"/>
              </a:rPr>
              <a:t>Abdullahi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:</a:t>
            </a:r>
            <a:r>
              <a:rPr dirty="0" sz="1700" spc="30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The</a:t>
            </a:r>
            <a:r>
              <a:rPr dirty="0" sz="1700" spc="29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Gully</a:t>
            </a:r>
            <a:r>
              <a:rPr dirty="0" sz="1700" spc="29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erosion</a:t>
            </a:r>
            <a:r>
              <a:rPr dirty="0" sz="1700" spc="29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control</a:t>
            </a:r>
            <a:r>
              <a:rPr dirty="0" sz="1700" spc="29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project</a:t>
            </a:r>
            <a:r>
              <a:rPr dirty="0" sz="1700" spc="30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 spc="-25">
                <a:solidFill>
                  <a:srgbClr val="747992"/>
                </a:solidFill>
                <a:latin typeface="Times New Roman"/>
                <a:cs typeface="Times New Roman"/>
              </a:rPr>
              <a:t>has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affected</a:t>
            </a:r>
            <a:r>
              <a:rPr dirty="0" sz="1700" spc="-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my</a:t>
            </a:r>
            <a:r>
              <a:rPr dirty="0" sz="1700" spc="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business</a:t>
            </a:r>
            <a:r>
              <a:rPr dirty="0" sz="1700" spc="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 spc="-10">
                <a:solidFill>
                  <a:srgbClr val="747992"/>
                </a:solidFill>
                <a:latin typeface="Times New Roman"/>
                <a:cs typeface="Times New Roman"/>
              </a:rPr>
              <a:t>positively.</a:t>
            </a:r>
            <a:r>
              <a:rPr dirty="0" sz="1700" spc="1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I</a:t>
            </a:r>
            <a:r>
              <a:rPr dirty="0" sz="1700" spc="1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have received</a:t>
            </a:r>
            <a:r>
              <a:rPr dirty="0" sz="1700" spc="-10">
                <a:solidFill>
                  <a:srgbClr val="747992"/>
                </a:solidFill>
                <a:latin typeface="Times New Roman"/>
                <a:cs typeface="Times New Roman"/>
              </a:rPr>
              <a:t> compensation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for</a:t>
            </a:r>
            <a:r>
              <a:rPr dirty="0" sz="1700" spc="6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my</a:t>
            </a:r>
            <a:r>
              <a:rPr dirty="0" sz="1700" spc="5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assets</a:t>
            </a:r>
            <a:r>
              <a:rPr dirty="0" sz="1700" spc="7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that</a:t>
            </a:r>
            <a:r>
              <a:rPr dirty="0" sz="1700" spc="5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were</a:t>
            </a:r>
            <a:r>
              <a:rPr dirty="0" sz="1700" spc="6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threatened</a:t>
            </a:r>
            <a:r>
              <a:rPr dirty="0" sz="1700" spc="5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by</a:t>
            </a:r>
            <a:r>
              <a:rPr dirty="0" sz="1700" spc="6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gullies,</a:t>
            </a:r>
            <a:r>
              <a:rPr dirty="0" sz="1700" spc="6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and</a:t>
            </a:r>
            <a:r>
              <a:rPr dirty="0" sz="1700" spc="6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I</a:t>
            </a:r>
            <a:r>
              <a:rPr dirty="0" sz="1700" spc="5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have</a:t>
            </a:r>
            <a:r>
              <a:rPr dirty="0" sz="1700" spc="6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 spc="-25">
                <a:solidFill>
                  <a:srgbClr val="747992"/>
                </a:solidFill>
                <a:latin typeface="Times New Roman"/>
                <a:cs typeface="Times New Roman"/>
              </a:rPr>
              <a:t>now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moved</a:t>
            </a:r>
            <a:r>
              <a:rPr dirty="0" sz="1700" spc="-1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to a</a:t>
            </a:r>
            <a:r>
              <a:rPr dirty="0" sz="1700" spc="-1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new</a:t>
            </a:r>
            <a:r>
              <a:rPr dirty="0" sz="1700" spc="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location</a:t>
            </a:r>
            <a:r>
              <a:rPr dirty="0" sz="1700" spc="-1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that</a:t>
            </a:r>
            <a:r>
              <a:rPr dirty="0" sz="1700" spc="-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enables</a:t>
            </a:r>
            <a:r>
              <a:rPr dirty="0" sz="1700" spc="-1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me</a:t>
            </a:r>
            <a:r>
              <a:rPr dirty="0" sz="1700" spc="-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to</a:t>
            </a:r>
            <a:r>
              <a:rPr dirty="0" sz="1700" spc="-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earn</a:t>
            </a:r>
            <a:r>
              <a:rPr dirty="0" sz="1700" spc="-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more. I</a:t>
            </a:r>
            <a:r>
              <a:rPr dirty="0" sz="1700" spc="-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 spc="-10">
                <a:solidFill>
                  <a:srgbClr val="747992"/>
                </a:solidFill>
                <a:latin typeface="Times New Roman"/>
                <a:cs typeface="Times New Roman"/>
              </a:rPr>
              <a:t>could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sell</a:t>
            </a:r>
            <a:r>
              <a:rPr dirty="0" sz="1700" spc="-7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 spc="-10">
                <a:solidFill>
                  <a:srgbClr val="747992"/>
                </a:solidFill>
                <a:latin typeface="Times New Roman"/>
                <a:cs typeface="Times New Roman"/>
              </a:rPr>
              <a:t>provisions</a:t>
            </a:r>
            <a:r>
              <a:rPr dirty="0" sz="1700" spc="-6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of</a:t>
            </a:r>
            <a:r>
              <a:rPr dirty="0" sz="1700" spc="-7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 spc="-10">
                <a:solidFill>
                  <a:srgbClr val="747992"/>
                </a:solidFill>
                <a:latin typeface="Times New Roman"/>
                <a:cs typeface="Times New Roman"/>
              </a:rPr>
              <a:t>thirty</a:t>
            </a:r>
            <a:r>
              <a:rPr dirty="0" sz="1700" spc="-6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 spc="-10">
                <a:solidFill>
                  <a:srgbClr val="747992"/>
                </a:solidFill>
                <a:latin typeface="Times New Roman"/>
                <a:cs typeface="Times New Roman"/>
              </a:rPr>
              <a:t>thousand</a:t>
            </a:r>
            <a:r>
              <a:rPr dirty="0" sz="1700" spc="-7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 spc="-10">
                <a:solidFill>
                  <a:srgbClr val="747992"/>
                </a:solidFill>
                <a:latin typeface="Times New Roman"/>
                <a:cs typeface="Times New Roman"/>
              </a:rPr>
              <a:t>naira</a:t>
            </a:r>
            <a:r>
              <a:rPr dirty="0" sz="1700" spc="-7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 spc="-10">
                <a:solidFill>
                  <a:srgbClr val="747992"/>
                </a:solidFill>
                <a:latin typeface="Times New Roman"/>
                <a:cs typeface="Times New Roman"/>
              </a:rPr>
              <a:t>(₦30,000)</a:t>
            </a:r>
            <a:r>
              <a:rPr dirty="0" sz="1700" spc="-7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 spc="-10">
                <a:solidFill>
                  <a:srgbClr val="747992"/>
                </a:solidFill>
                <a:latin typeface="Times New Roman"/>
                <a:cs typeface="Times New Roman"/>
              </a:rPr>
              <a:t>there</a:t>
            </a:r>
            <a:r>
              <a:rPr dirty="0" sz="1700" spc="-7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per</a:t>
            </a:r>
            <a:r>
              <a:rPr dirty="0" sz="1700" spc="-7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 spc="-20">
                <a:solidFill>
                  <a:srgbClr val="747992"/>
                </a:solidFill>
                <a:latin typeface="Times New Roman"/>
                <a:cs typeface="Times New Roman"/>
              </a:rPr>
              <a:t>day,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but</a:t>
            </a:r>
            <a:r>
              <a:rPr dirty="0" sz="1700" spc="80">
                <a:solidFill>
                  <a:srgbClr val="747992"/>
                </a:solidFill>
                <a:latin typeface="Times New Roman"/>
                <a:cs typeface="Times New Roman"/>
              </a:rPr>
              <a:t> 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here,</a:t>
            </a:r>
            <a:r>
              <a:rPr dirty="0" sz="1700" spc="90">
                <a:solidFill>
                  <a:srgbClr val="747992"/>
                </a:solidFill>
                <a:latin typeface="Times New Roman"/>
                <a:cs typeface="Times New Roman"/>
              </a:rPr>
              <a:t> 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minimum</a:t>
            </a:r>
            <a:r>
              <a:rPr dirty="0" sz="1700" spc="85">
                <a:solidFill>
                  <a:srgbClr val="747992"/>
                </a:solidFill>
                <a:latin typeface="Times New Roman"/>
                <a:cs typeface="Times New Roman"/>
              </a:rPr>
              <a:t> 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sales</a:t>
            </a:r>
            <a:r>
              <a:rPr dirty="0" sz="1700" spc="85">
                <a:solidFill>
                  <a:srgbClr val="747992"/>
                </a:solidFill>
                <a:latin typeface="Times New Roman"/>
                <a:cs typeface="Times New Roman"/>
              </a:rPr>
              <a:t> 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start</a:t>
            </a:r>
            <a:r>
              <a:rPr dirty="0" sz="1700" spc="80">
                <a:solidFill>
                  <a:srgbClr val="747992"/>
                </a:solidFill>
                <a:latin typeface="Times New Roman"/>
                <a:cs typeface="Times New Roman"/>
              </a:rPr>
              <a:t> 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from</a:t>
            </a:r>
            <a:r>
              <a:rPr dirty="0" sz="1700" spc="90">
                <a:solidFill>
                  <a:srgbClr val="747992"/>
                </a:solidFill>
                <a:latin typeface="Times New Roman"/>
                <a:cs typeface="Times New Roman"/>
              </a:rPr>
              <a:t> 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fifty</a:t>
            </a:r>
            <a:r>
              <a:rPr dirty="0" sz="1700" spc="85">
                <a:solidFill>
                  <a:srgbClr val="747992"/>
                </a:solidFill>
                <a:latin typeface="Times New Roman"/>
                <a:cs typeface="Times New Roman"/>
              </a:rPr>
              <a:t> 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thousand</a:t>
            </a:r>
            <a:r>
              <a:rPr dirty="0" sz="1700" spc="85">
                <a:solidFill>
                  <a:srgbClr val="747992"/>
                </a:solidFill>
                <a:latin typeface="Times New Roman"/>
                <a:cs typeface="Times New Roman"/>
              </a:rPr>
              <a:t>  </a:t>
            </a:r>
            <a:r>
              <a:rPr dirty="0" sz="1700" spc="-10">
                <a:solidFill>
                  <a:srgbClr val="747992"/>
                </a:solidFill>
                <a:latin typeface="Times New Roman"/>
                <a:cs typeface="Times New Roman"/>
              </a:rPr>
              <a:t>naira </a:t>
            </a:r>
            <a:r>
              <a:rPr dirty="0" sz="1700" spc="-20">
                <a:solidFill>
                  <a:srgbClr val="747992"/>
                </a:solidFill>
                <a:latin typeface="Times New Roman"/>
                <a:cs typeface="Times New Roman"/>
              </a:rPr>
              <a:t>(₦50,000)per</a:t>
            </a:r>
            <a:r>
              <a:rPr dirty="0" sz="1700" spc="-9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 spc="-45">
                <a:solidFill>
                  <a:srgbClr val="747992"/>
                </a:solidFill>
                <a:latin typeface="Times New Roman"/>
                <a:cs typeface="Times New Roman"/>
              </a:rPr>
              <a:t>day.</a:t>
            </a:r>
            <a:r>
              <a:rPr dirty="0" sz="1700" spc="-12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 spc="-70">
                <a:solidFill>
                  <a:srgbClr val="747992"/>
                </a:solidFill>
                <a:latin typeface="Times New Roman"/>
                <a:cs typeface="Times New Roman"/>
              </a:rPr>
              <a:t>You</a:t>
            </a:r>
            <a:r>
              <a:rPr dirty="0" sz="1700" spc="-5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can</a:t>
            </a:r>
            <a:r>
              <a:rPr dirty="0" sz="1700" spc="-9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see</a:t>
            </a:r>
            <a:r>
              <a:rPr dirty="0" sz="1700" spc="-5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that</a:t>
            </a:r>
            <a:r>
              <a:rPr dirty="0" sz="1700" spc="-5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I</a:t>
            </a:r>
            <a:r>
              <a:rPr dirty="0" sz="1700" spc="-6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have</a:t>
            </a:r>
            <a:r>
              <a:rPr dirty="0" sz="1700" spc="-7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747992"/>
                </a:solidFill>
                <a:latin typeface="Times New Roman"/>
                <a:cs typeface="Times New Roman"/>
              </a:rPr>
              <a:t>made</a:t>
            </a:r>
            <a:r>
              <a:rPr dirty="0" sz="1700" spc="-5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700" spc="-10">
                <a:solidFill>
                  <a:srgbClr val="747992"/>
                </a:solidFill>
                <a:latin typeface="Times New Roman"/>
                <a:cs typeface="Times New Roman"/>
              </a:rPr>
              <a:t>progress.</a:t>
            </a:r>
            <a:endParaRPr sz="1700">
              <a:latin typeface="Times New Roman"/>
              <a:cs typeface="Times New Roman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64705" y="3049054"/>
            <a:ext cx="4679060" cy="2631948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53402" y="264922"/>
            <a:ext cx="4690363" cy="2638298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-12700" y="-27940"/>
            <a:ext cx="25717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>
                <a:solidFill>
                  <a:srgbClr val="747992"/>
                </a:solidFill>
                <a:latin typeface="Calibri"/>
                <a:cs typeface="Calibri"/>
              </a:rPr>
              <a:t>10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50493" y="1222629"/>
            <a:ext cx="3513454" cy="121539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dirty="0" sz="4000" spc="-10">
                <a:solidFill>
                  <a:srgbClr val="006FC0"/>
                </a:solidFill>
                <a:latin typeface="Calibri"/>
                <a:cs typeface="Calibri"/>
              </a:rPr>
              <a:t>Component</a:t>
            </a:r>
            <a:r>
              <a:rPr dirty="0" sz="4000" spc="-15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4000" spc="-25">
                <a:solidFill>
                  <a:srgbClr val="006FC0"/>
                </a:solidFill>
                <a:latin typeface="Calibri"/>
                <a:cs typeface="Calibri"/>
              </a:rPr>
              <a:t>A2</a:t>
            </a:r>
            <a:endParaRPr sz="4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dirty="0" sz="3800">
                <a:solidFill>
                  <a:srgbClr val="000000"/>
                </a:solidFill>
                <a:latin typeface="Calibri"/>
                <a:cs typeface="Calibri"/>
              </a:rPr>
              <a:t>FCE(T)</a:t>
            </a:r>
            <a:r>
              <a:rPr dirty="0" sz="3800" spc="-75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3800" spc="-10">
                <a:solidFill>
                  <a:srgbClr val="000000"/>
                </a:solidFill>
                <a:latin typeface="Calibri"/>
                <a:cs typeface="Calibri"/>
              </a:rPr>
              <a:t>Catchment</a:t>
            </a:r>
            <a:endParaRPr sz="3800">
              <a:latin typeface="Calibri"/>
              <a:cs typeface="Calibri"/>
            </a:endParaRPr>
          </a:p>
        </p:txBody>
      </p:sp>
      <p:sp>
        <p:nvSpPr>
          <p:cNvPr id="3" name="object 3" descr=""/>
          <p:cNvSpPr/>
          <p:nvPr/>
        </p:nvSpPr>
        <p:spPr>
          <a:xfrm>
            <a:off x="548640" y="601091"/>
            <a:ext cx="548640" cy="73660"/>
          </a:xfrm>
          <a:custGeom>
            <a:avLst/>
            <a:gdLst/>
            <a:ahLst/>
            <a:cxnLst/>
            <a:rect l="l" t="t" r="r" b="b"/>
            <a:pathLst>
              <a:path w="548640" h="73659">
                <a:moveTo>
                  <a:pt x="548640" y="0"/>
                </a:moveTo>
                <a:lnTo>
                  <a:pt x="0" y="0"/>
                </a:lnTo>
                <a:lnTo>
                  <a:pt x="0" y="73151"/>
                </a:lnTo>
                <a:lnTo>
                  <a:pt x="548640" y="73151"/>
                </a:lnTo>
                <a:lnTo>
                  <a:pt x="548640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75503" y="601218"/>
            <a:ext cx="2994659" cy="2070480"/>
          </a:xfrm>
          <a:prstGeom prst="rect">
            <a:avLst/>
          </a:prstGeom>
        </p:spPr>
      </p:pic>
      <p:sp>
        <p:nvSpPr>
          <p:cNvPr id="5" name="object 5" descr=""/>
          <p:cNvSpPr/>
          <p:nvPr/>
        </p:nvSpPr>
        <p:spPr>
          <a:xfrm>
            <a:off x="548640" y="2712847"/>
            <a:ext cx="4114800" cy="18415"/>
          </a:xfrm>
          <a:custGeom>
            <a:avLst/>
            <a:gdLst/>
            <a:ahLst/>
            <a:cxnLst/>
            <a:rect l="l" t="t" r="r" b="b"/>
            <a:pathLst>
              <a:path w="4114800" h="18414">
                <a:moveTo>
                  <a:pt x="4114800" y="0"/>
                </a:moveTo>
                <a:lnTo>
                  <a:pt x="0" y="0"/>
                </a:lnTo>
                <a:lnTo>
                  <a:pt x="0" y="18287"/>
                </a:lnTo>
                <a:lnTo>
                  <a:pt x="4114800" y="18287"/>
                </a:lnTo>
                <a:lnTo>
                  <a:pt x="4114800" y="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 txBox="1"/>
          <p:nvPr/>
        </p:nvSpPr>
        <p:spPr>
          <a:xfrm>
            <a:off x="627380" y="2960878"/>
            <a:ext cx="3782060" cy="21107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54965" algn="l"/>
              </a:tabLst>
            </a:pPr>
            <a:r>
              <a:rPr dirty="0" sz="1800" spc="-10">
                <a:latin typeface="Calibri"/>
                <a:cs typeface="Calibri"/>
              </a:rPr>
              <a:t>Water</a:t>
            </a:r>
            <a:r>
              <a:rPr dirty="0" sz="1800" spc="-7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Harvesting</a:t>
            </a:r>
            <a:r>
              <a:rPr dirty="0" sz="1800" spc="-6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System:</a:t>
            </a:r>
            <a:r>
              <a:rPr dirty="0" sz="1800" spc="-90">
                <a:latin typeface="Calibri"/>
                <a:cs typeface="Calibri"/>
              </a:rPr>
              <a:t> </a:t>
            </a:r>
            <a:r>
              <a:rPr dirty="0" sz="1800" spc="-25" b="1">
                <a:latin typeface="Calibri"/>
                <a:cs typeface="Calibri"/>
              </a:rPr>
              <a:t>450</a:t>
            </a:r>
            <a:endParaRPr sz="18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</a:pPr>
            <a:r>
              <a:rPr dirty="0" sz="1800">
                <a:latin typeface="Calibri"/>
                <a:cs typeface="Calibri"/>
              </a:rPr>
              <a:t>households</a:t>
            </a:r>
            <a:r>
              <a:rPr dirty="0" sz="1800" spc="-6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(</a:t>
            </a:r>
            <a:r>
              <a:rPr dirty="0" sz="1800" b="1">
                <a:latin typeface="Calibri"/>
                <a:cs typeface="Calibri"/>
              </a:rPr>
              <a:t>4,000</a:t>
            </a:r>
            <a:r>
              <a:rPr dirty="0" sz="1800" spc="-50" b="1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capacity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tank)</a:t>
            </a:r>
            <a:endParaRPr sz="18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430"/>
              </a:spcBef>
              <a:buFont typeface="Arial MT"/>
              <a:buChar char="•"/>
              <a:tabLst>
                <a:tab pos="354965" algn="l"/>
              </a:tabLst>
            </a:pPr>
            <a:r>
              <a:rPr dirty="0" sz="1800">
                <a:latin typeface="Calibri"/>
                <a:cs typeface="Calibri"/>
              </a:rPr>
              <a:t>Institutions</a:t>
            </a:r>
            <a:r>
              <a:rPr dirty="0" sz="1800" spc="-4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(FCE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and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Special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Sch)</a:t>
            </a:r>
            <a:r>
              <a:rPr dirty="0" sz="1800" spc="-25">
                <a:latin typeface="Calibri"/>
                <a:cs typeface="Calibri"/>
              </a:rPr>
              <a:t> in</a:t>
            </a:r>
            <a:endParaRPr sz="18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  <a:spcBef>
                <a:spcPts val="5"/>
              </a:spcBef>
            </a:pPr>
            <a:r>
              <a:rPr dirty="0" sz="1800">
                <a:latin typeface="Calibri"/>
                <a:cs typeface="Calibri"/>
              </a:rPr>
              <a:t>the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FCE(T)</a:t>
            </a:r>
            <a:r>
              <a:rPr dirty="0" sz="1800" spc="-4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Catchment</a:t>
            </a:r>
            <a:endParaRPr sz="1800">
              <a:latin typeface="Calibri"/>
              <a:cs typeface="Calibri"/>
            </a:endParaRPr>
          </a:p>
          <a:p>
            <a:pPr marL="407034" indent="-394335">
              <a:lnSpc>
                <a:spcPct val="100000"/>
              </a:lnSpc>
              <a:spcBef>
                <a:spcPts val="430"/>
              </a:spcBef>
              <a:buFont typeface="Arial MT"/>
              <a:buChar char="•"/>
              <a:tabLst>
                <a:tab pos="407034" algn="l"/>
              </a:tabLst>
            </a:pPr>
            <a:r>
              <a:rPr dirty="0" sz="1800">
                <a:latin typeface="Calibri"/>
                <a:cs typeface="Calibri"/>
              </a:rPr>
              <a:t>Beneficiaries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–</a:t>
            </a:r>
            <a:r>
              <a:rPr dirty="0" sz="1800" spc="-45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4,450</a:t>
            </a:r>
            <a:endParaRPr sz="18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430"/>
              </a:spcBef>
              <a:buFont typeface="Arial MT"/>
              <a:buChar char="•"/>
              <a:tabLst>
                <a:tab pos="354965" algn="l"/>
              </a:tabLst>
            </a:pPr>
            <a:r>
              <a:rPr dirty="0" sz="1800">
                <a:latin typeface="Calibri"/>
                <a:cs typeface="Calibri"/>
              </a:rPr>
              <a:t>Seasonal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reduction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of</a:t>
            </a:r>
            <a:r>
              <a:rPr dirty="0" sz="1800" spc="-55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9</a:t>
            </a:r>
            <a:r>
              <a:rPr dirty="0" sz="1800" spc="-2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million</a:t>
            </a:r>
            <a:r>
              <a:rPr dirty="0" sz="1800" spc="-75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liters</a:t>
            </a:r>
            <a:endParaRPr sz="18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</a:pPr>
            <a:r>
              <a:rPr dirty="0" sz="1800">
                <a:latin typeface="Calibri"/>
                <a:cs typeface="Calibri"/>
              </a:rPr>
              <a:t>of</a:t>
            </a:r>
            <a:r>
              <a:rPr dirty="0" sz="1800" spc="-4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surface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runoff.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75503" y="2772282"/>
            <a:ext cx="2994659" cy="340906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70747" y="601218"/>
            <a:ext cx="3515867" cy="330301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270747" y="4004817"/>
            <a:ext cx="3515867" cy="217652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7380" y="1344548"/>
            <a:ext cx="3018155" cy="109347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4079"/>
              </a:lnSpc>
              <a:spcBef>
                <a:spcPts val="100"/>
              </a:spcBef>
            </a:pPr>
            <a:r>
              <a:rPr dirty="0" sz="3600">
                <a:solidFill>
                  <a:srgbClr val="006FC0"/>
                </a:solidFill>
                <a:latin typeface="Calibri"/>
                <a:cs typeface="Calibri"/>
              </a:rPr>
              <a:t>Component</a:t>
            </a:r>
            <a:r>
              <a:rPr dirty="0" sz="3600" spc="-105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3600" spc="-25">
                <a:solidFill>
                  <a:srgbClr val="006FC0"/>
                </a:solidFill>
                <a:latin typeface="Calibri"/>
                <a:cs typeface="Calibri"/>
              </a:rPr>
              <a:t>A2</a:t>
            </a:r>
            <a:endParaRPr sz="3600">
              <a:latin typeface="Calibri"/>
              <a:cs typeface="Calibri"/>
            </a:endParaRPr>
          </a:p>
          <a:p>
            <a:pPr marL="12700">
              <a:lnSpc>
                <a:spcPts val="4320"/>
              </a:lnSpc>
            </a:pPr>
            <a:r>
              <a:rPr dirty="0" sz="3800" b="1">
                <a:solidFill>
                  <a:srgbClr val="000000"/>
                </a:solidFill>
                <a:latin typeface="Calibri"/>
                <a:cs typeface="Calibri"/>
              </a:rPr>
              <a:t>110</a:t>
            </a:r>
            <a:r>
              <a:rPr dirty="0" sz="3800" spc="-120" b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3800" spc="-10">
                <a:solidFill>
                  <a:srgbClr val="000000"/>
                </a:solidFill>
                <a:latin typeface="Calibri"/>
                <a:cs typeface="Calibri"/>
              </a:rPr>
              <a:t>Waste</a:t>
            </a:r>
            <a:r>
              <a:rPr dirty="0" sz="3800" spc="-10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3800" spc="-20">
                <a:solidFill>
                  <a:srgbClr val="000000"/>
                </a:solidFill>
                <a:latin typeface="Calibri"/>
                <a:cs typeface="Calibri"/>
              </a:rPr>
              <a:t>Bins</a:t>
            </a:r>
            <a:endParaRPr sz="3800">
              <a:latin typeface="Calibri"/>
              <a:cs typeface="Calibri"/>
            </a:endParaRPr>
          </a:p>
        </p:txBody>
      </p:sp>
      <p:sp>
        <p:nvSpPr>
          <p:cNvPr id="3" name="object 3" descr=""/>
          <p:cNvSpPr/>
          <p:nvPr/>
        </p:nvSpPr>
        <p:spPr>
          <a:xfrm>
            <a:off x="548640" y="601091"/>
            <a:ext cx="548640" cy="73660"/>
          </a:xfrm>
          <a:custGeom>
            <a:avLst/>
            <a:gdLst/>
            <a:ahLst/>
            <a:cxnLst/>
            <a:rect l="l" t="t" r="r" b="b"/>
            <a:pathLst>
              <a:path w="548640" h="73659">
                <a:moveTo>
                  <a:pt x="548640" y="0"/>
                </a:moveTo>
                <a:lnTo>
                  <a:pt x="0" y="0"/>
                </a:lnTo>
                <a:lnTo>
                  <a:pt x="0" y="73151"/>
                </a:lnTo>
                <a:lnTo>
                  <a:pt x="548640" y="73151"/>
                </a:lnTo>
                <a:lnTo>
                  <a:pt x="548640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75503" y="601218"/>
            <a:ext cx="2994659" cy="2070480"/>
          </a:xfrm>
          <a:prstGeom prst="rect">
            <a:avLst/>
          </a:prstGeom>
        </p:spPr>
      </p:pic>
      <p:sp>
        <p:nvSpPr>
          <p:cNvPr id="5" name="object 5" descr=""/>
          <p:cNvSpPr/>
          <p:nvPr/>
        </p:nvSpPr>
        <p:spPr>
          <a:xfrm>
            <a:off x="548640" y="2712847"/>
            <a:ext cx="4114800" cy="18415"/>
          </a:xfrm>
          <a:custGeom>
            <a:avLst/>
            <a:gdLst/>
            <a:ahLst/>
            <a:cxnLst/>
            <a:rect l="l" t="t" r="r" b="b"/>
            <a:pathLst>
              <a:path w="4114800" h="18414">
                <a:moveTo>
                  <a:pt x="4114800" y="0"/>
                </a:moveTo>
                <a:lnTo>
                  <a:pt x="0" y="0"/>
                </a:lnTo>
                <a:lnTo>
                  <a:pt x="0" y="18287"/>
                </a:lnTo>
                <a:lnTo>
                  <a:pt x="4114800" y="18287"/>
                </a:lnTo>
                <a:lnTo>
                  <a:pt x="4114800" y="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 txBox="1"/>
          <p:nvPr/>
        </p:nvSpPr>
        <p:spPr>
          <a:xfrm>
            <a:off x="627380" y="2884678"/>
            <a:ext cx="3596640" cy="1641475"/>
          </a:xfrm>
          <a:prstGeom prst="rect">
            <a:avLst/>
          </a:prstGeom>
        </p:spPr>
        <p:txBody>
          <a:bodyPr wrap="square" lIns="0" tIns="61594" rIns="0" bIns="0" rtlCol="0" vert="horz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484"/>
              </a:spcBef>
              <a:buFont typeface="Arial MT"/>
              <a:buChar char="•"/>
              <a:tabLst>
                <a:tab pos="240665" algn="l"/>
              </a:tabLst>
            </a:pPr>
            <a:r>
              <a:rPr dirty="0" sz="1800">
                <a:latin typeface="Calibri"/>
                <a:cs typeface="Calibri"/>
              </a:rPr>
              <a:t>•</a:t>
            </a:r>
            <a:r>
              <a:rPr dirty="0" sz="1800" spc="-5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Protecting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the</a:t>
            </a:r>
            <a:r>
              <a:rPr dirty="0" sz="1800" spc="-5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environment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380"/>
              </a:spcBef>
              <a:buFont typeface="Arial MT"/>
              <a:buChar char="•"/>
              <a:tabLst>
                <a:tab pos="240665" algn="l"/>
              </a:tabLst>
            </a:pPr>
            <a:r>
              <a:rPr dirty="0" sz="1800">
                <a:latin typeface="Calibri"/>
                <a:cs typeface="Calibri"/>
              </a:rPr>
              <a:t>•</a:t>
            </a:r>
            <a:r>
              <a:rPr dirty="0" sz="1800" spc="-8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Reducing</a:t>
            </a:r>
            <a:r>
              <a:rPr dirty="0" sz="1800" spc="-4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improper</a:t>
            </a:r>
            <a:r>
              <a:rPr dirty="0" sz="1800" spc="-8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waste</a:t>
            </a:r>
            <a:r>
              <a:rPr dirty="0" sz="1800" spc="-6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disposal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385"/>
              </a:spcBef>
              <a:buFont typeface="Arial MT"/>
              <a:buChar char="•"/>
              <a:tabLst>
                <a:tab pos="240665" algn="l"/>
              </a:tabLst>
            </a:pPr>
            <a:r>
              <a:rPr dirty="0" sz="1800">
                <a:latin typeface="Calibri"/>
                <a:cs typeface="Calibri"/>
              </a:rPr>
              <a:t>•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Preventing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floods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385"/>
              </a:spcBef>
              <a:buFont typeface="Arial MT"/>
              <a:buChar char="•"/>
              <a:tabLst>
                <a:tab pos="240665" algn="l"/>
              </a:tabLst>
            </a:pPr>
            <a:r>
              <a:rPr dirty="0" sz="1800">
                <a:latin typeface="Calibri"/>
                <a:cs typeface="Calibri"/>
              </a:rPr>
              <a:t>•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Preventing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diseases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385"/>
              </a:spcBef>
              <a:buFont typeface="Arial MT"/>
              <a:buChar char="•"/>
              <a:tabLst>
                <a:tab pos="240665" algn="l"/>
              </a:tabLst>
            </a:pPr>
            <a:r>
              <a:rPr dirty="0" sz="1800">
                <a:latin typeface="Calibri"/>
                <a:cs typeface="Calibri"/>
              </a:rPr>
              <a:t>•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Benefiting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1,100</a:t>
            </a:r>
            <a:r>
              <a:rPr dirty="0" sz="1800" spc="-15" b="1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individuals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75503" y="2772282"/>
            <a:ext cx="2994659" cy="340906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70747" y="601218"/>
            <a:ext cx="3515867" cy="330301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270747" y="4004817"/>
            <a:ext cx="3515867" cy="217652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353059" y="472566"/>
            <a:ext cx="3808729" cy="3365500"/>
          </a:xfrm>
          <a:prstGeom prst="rect">
            <a:avLst/>
          </a:prstGeom>
        </p:spPr>
        <p:txBody>
          <a:bodyPr wrap="square" lIns="0" tIns="85090" rIns="0" bIns="0" rtlCol="0" vert="horz">
            <a:spAutoFit/>
          </a:bodyPr>
          <a:lstStyle/>
          <a:p>
            <a:pPr marL="12700" marR="5080">
              <a:lnSpc>
                <a:spcPct val="90100"/>
              </a:lnSpc>
              <a:spcBef>
                <a:spcPts val="670"/>
              </a:spcBef>
            </a:pPr>
            <a:r>
              <a:rPr dirty="0" sz="4800" spc="-10">
                <a:solidFill>
                  <a:srgbClr val="006FC0"/>
                </a:solidFill>
                <a:latin typeface="Calibri"/>
                <a:cs typeface="Calibri"/>
              </a:rPr>
              <a:t>Component</a:t>
            </a:r>
            <a:r>
              <a:rPr dirty="0" sz="4800" spc="-195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4800" spc="-25">
                <a:solidFill>
                  <a:srgbClr val="006FC0"/>
                </a:solidFill>
                <a:latin typeface="Calibri"/>
                <a:cs typeface="Calibri"/>
              </a:rPr>
              <a:t>A2 </a:t>
            </a:r>
            <a:r>
              <a:rPr dirty="0" sz="4750">
                <a:latin typeface="Calibri"/>
                <a:cs typeface="Calibri"/>
              </a:rPr>
              <a:t>Construction</a:t>
            </a:r>
            <a:r>
              <a:rPr dirty="0" sz="4750" spc="-220">
                <a:latin typeface="Calibri"/>
                <a:cs typeface="Calibri"/>
              </a:rPr>
              <a:t> </a:t>
            </a:r>
            <a:r>
              <a:rPr dirty="0" sz="4750" spc="-25">
                <a:latin typeface="Calibri"/>
                <a:cs typeface="Calibri"/>
              </a:rPr>
              <a:t>of </a:t>
            </a:r>
            <a:r>
              <a:rPr dirty="0" sz="4750">
                <a:latin typeface="Calibri"/>
                <a:cs typeface="Calibri"/>
              </a:rPr>
              <a:t>24</a:t>
            </a:r>
            <a:r>
              <a:rPr dirty="0" sz="4750" spc="-50">
                <a:latin typeface="Calibri"/>
                <a:cs typeface="Calibri"/>
              </a:rPr>
              <a:t> </a:t>
            </a:r>
            <a:r>
              <a:rPr dirty="0" sz="4750" spc="-20">
                <a:latin typeface="Calibri"/>
                <a:cs typeface="Calibri"/>
              </a:rPr>
              <a:t>Waste </a:t>
            </a:r>
            <a:r>
              <a:rPr dirty="0" sz="4750" spc="-10">
                <a:latin typeface="Calibri"/>
                <a:cs typeface="Calibri"/>
              </a:rPr>
              <a:t>Collection Centres</a:t>
            </a:r>
            <a:endParaRPr sz="475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81652" y="0"/>
            <a:ext cx="3423920" cy="390029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91050" y="4079999"/>
            <a:ext cx="3423920" cy="277799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178038" y="-3"/>
            <a:ext cx="4012438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30292" y="-58419"/>
            <a:ext cx="2940685" cy="5137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spc="-175">
                <a:solidFill>
                  <a:srgbClr val="006FC0"/>
                </a:solidFill>
                <a:latin typeface="Arial Black"/>
                <a:cs typeface="Arial Black"/>
              </a:rPr>
              <a:t>Component</a:t>
            </a:r>
            <a:r>
              <a:rPr dirty="0" sz="3200" spc="-610">
                <a:solidFill>
                  <a:srgbClr val="006FC0"/>
                </a:solidFill>
                <a:latin typeface="Arial Black"/>
                <a:cs typeface="Arial Black"/>
              </a:rPr>
              <a:t> </a:t>
            </a:r>
            <a:r>
              <a:rPr dirty="0" sz="3200" spc="-335">
                <a:solidFill>
                  <a:srgbClr val="006FC0"/>
                </a:solidFill>
                <a:latin typeface="Arial Black"/>
                <a:cs typeface="Arial Black"/>
              </a:rPr>
              <a:t>A2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455168" y="269142"/>
            <a:ext cx="8799195" cy="1741805"/>
          </a:xfrm>
          <a:prstGeom prst="rect">
            <a:avLst/>
          </a:prstGeom>
        </p:spPr>
        <p:txBody>
          <a:bodyPr wrap="square" lIns="0" tIns="124460" rIns="0" bIns="0" rtlCol="0" vert="horz">
            <a:spAutoFit/>
          </a:bodyPr>
          <a:lstStyle/>
          <a:p>
            <a:pPr marL="2503170">
              <a:lnSpc>
                <a:spcPct val="100000"/>
              </a:lnSpc>
              <a:spcBef>
                <a:spcPts val="980"/>
              </a:spcBef>
            </a:pPr>
            <a:r>
              <a:rPr dirty="0" sz="3200" spc="-409">
                <a:solidFill>
                  <a:srgbClr val="747992"/>
                </a:solidFill>
                <a:latin typeface="Arial Black"/>
                <a:cs typeface="Arial Black"/>
              </a:rPr>
              <a:t>GGSS</a:t>
            </a:r>
            <a:r>
              <a:rPr dirty="0" sz="3200" spc="-665">
                <a:solidFill>
                  <a:srgbClr val="747992"/>
                </a:solidFill>
                <a:latin typeface="Arial Black"/>
                <a:cs typeface="Arial Black"/>
              </a:rPr>
              <a:t> </a:t>
            </a:r>
            <a:r>
              <a:rPr dirty="0" sz="3200" spc="-135">
                <a:solidFill>
                  <a:srgbClr val="747992"/>
                </a:solidFill>
                <a:latin typeface="Arial Black"/>
                <a:cs typeface="Arial Black"/>
              </a:rPr>
              <a:t>Doma</a:t>
            </a:r>
            <a:r>
              <a:rPr dirty="0" sz="3200" spc="-665">
                <a:solidFill>
                  <a:srgbClr val="747992"/>
                </a:solidFill>
                <a:latin typeface="Arial Black"/>
                <a:cs typeface="Arial Black"/>
              </a:rPr>
              <a:t> </a:t>
            </a:r>
            <a:r>
              <a:rPr dirty="0" sz="3200" spc="-210">
                <a:solidFill>
                  <a:srgbClr val="747992"/>
                </a:solidFill>
                <a:latin typeface="Arial Black"/>
                <a:cs typeface="Arial Black"/>
              </a:rPr>
              <a:t>Gully</a:t>
            </a:r>
            <a:r>
              <a:rPr dirty="0" sz="3200" spc="-640">
                <a:solidFill>
                  <a:srgbClr val="747992"/>
                </a:solidFill>
                <a:latin typeface="Arial Black"/>
                <a:cs typeface="Arial Black"/>
              </a:rPr>
              <a:t> </a:t>
            </a:r>
            <a:r>
              <a:rPr dirty="0" sz="3200" spc="-215">
                <a:solidFill>
                  <a:srgbClr val="747992"/>
                </a:solidFill>
                <a:latin typeface="Arial Black"/>
                <a:cs typeface="Arial Black"/>
              </a:rPr>
              <a:t>Control</a:t>
            </a:r>
            <a:r>
              <a:rPr dirty="0" sz="3200" spc="-635">
                <a:solidFill>
                  <a:srgbClr val="747992"/>
                </a:solidFill>
                <a:latin typeface="Arial Black"/>
                <a:cs typeface="Arial Black"/>
              </a:rPr>
              <a:t> </a:t>
            </a:r>
            <a:r>
              <a:rPr dirty="0" sz="3200" spc="-300">
                <a:solidFill>
                  <a:srgbClr val="747992"/>
                </a:solidFill>
                <a:latin typeface="Arial Black"/>
                <a:cs typeface="Arial Black"/>
              </a:rPr>
              <a:t>Project</a:t>
            </a:r>
            <a:endParaRPr sz="3200">
              <a:latin typeface="Arial Black"/>
              <a:cs typeface="Arial Black"/>
            </a:endParaRPr>
          </a:p>
          <a:p>
            <a:pPr marL="240665" indent="-227965">
              <a:lnSpc>
                <a:spcPct val="100000"/>
              </a:lnSpc>
              <a:spcBef>
                <a:spcPts val="390"/>
              </a:spcBef>
              <a:buFont typeface="Wingdings"/>
              <a:buChar char=""/>
              <a:tabLst>
                <a:tab pos="240665" algn="l"/>
              </a:tabLst>
            </a:pPr>
            <a:r>
              <a:rPr dirty="0" sz="1400" spc="-75">
                <a:solidFill>
                  <a:srgbClr val="747992"/>
                </a:solidFill>
                <a:latin typeface="Arial Black"/>
                <a:cs typeface="Arial Black"/>
              </a:rPr>
              <a:t>Project</a:t>
            </a:r>
            <a:r>
              <a:rPr dirty="0" sz="1400" spc="-160">
                <a:solidFill>
                  <a:srgbClr val="747992"/>
                </a:solidFill>
                <a:latin typeface="Arial Black"/>
                <a:cs typeface="Arial Black"/>
              </a:rPr>
              <a:t> </a:t>
            </a:r>
            <a:r>
              <a:rPr dirty="0" sz="1400" spc="-70">
                <a:solidFill>
                  <a:srgbClr val="747992"/>
                </a:solidFill>
                <a:latin typeface="Arial Black"/>
                <a:cs typeface="Arial Black"/>
              </a:rPr>
              <a:t>Length:</a:t>
            </a:r>
            <a:r>
              <a:rPr dirty="0" sz="1400" spc="-170">
                <a:solidFill>
                  <a:srgbClr val="747992"/>
                </a:solidFill>
                <a:latin typeface="Arial Black"/>
                <a:cs typeface="Arial Black"/>
              </a:rPr>
              <a:t> </a:t>
            </a:r>
            <a:r>
              <a:rPr dirty="0" sz="1400" spc="-225">
                <a:solidFill>
                  <a:srgbClr val="747992"/>
                </a:solidFill>
                <a:latin typeface="Arial Black"/>
                <a:cs typeface="Arial Black"/>
              </a:rPr>
              <a:t>18</a:t>
            </a:r>
            <a:r>
              <a:rPr dirty="0" sz="1400" spc="-150">
                <a:solidFill>
                  <a:srgbClr val="747992"/>
                </a:solidFill>
                <a:latin typeface="Arial Black"/>
                <a:cs typeface="Arial Black"/>
              </a:rPr>
              <a:t> </a:t>
            </a:r>
            <a:r>
              <a:rPr dirty="0" sz="1400" spc="-10">
                <a:solidFill>
                  <a:srgbClr val="747992"/>
                </a:solidFill>
                <a:latin typeface="Arial Black"/>
                <a:cs typeface="Arial Black"/>
              </a:rPr>
              <a:t>kilometers</a:t>
            </a:r>
            <a:endParaRPr sz="1400">
              <a:latin typeface="Arial Black"/>
              <a:cs typeface="Arial Black"/>
            </a:endParaRPr>
          </a:p>
          <a:p>
            <a:pPr marL="240665" indent="-227965">
              <a:lnSpc>
                <a:spcPct val="100000"/>
              </a:lnSpc>
              <a:buFont typeface="Wingdings"/>
              <a:buChar char=""/>
              <a:tabLst>
                <a:tab pos="240665" algn="l"/>
              </a:tabLst>
            </a:pPr>
            <a:r>
              <a:rPr dirty="0" sz="1400" spc="-40">
                <a:solidFill>
                  <a:srgbClr val="747992"/>
                </a:solidFill>
                <a:latin typeface="Arial Black"/>
                <a:cs typeface="Arial Black"/>
              </a:rPr>
              <a:t>Current</a:t>
            </a:r>
            <a:r>
              <a:rPr dirty="0" sz="1400" spc="-160">
                <a:solidFill>
                  <a:srgbClr val="747992"/>
                </a:solidFill>
                <a:latin typeface="Arial Black"/>
                <a:cs typeface="Arial Black"/>
              </a:rPr>
              <a:t> </a:t>
            </a:r>
            <a:r>
              <a:rPr dirty="0" sz="1400" spc="-30">
                <a:solidFill>
                  <a:srgbClr val="747992"/>
                </a:solidFill>
                <a:latin typeface="Arial Black"/>
                <a:cs typeface="Arial Black"/>
              </a:rPr>
              <a:t>Work</a:t>
            </a:r>
            <a:r>
              <a:rPr dirty="0" sz="1400" spc="-145">
                <a:solidFill>
                  <a:srgbClr val="747992"/>
                </a:solidFill>
                <a:latin typeface="Arial Black"/>
                <a:cs typeface="Arial Black"/>
              </a:rPr>
              <a:t> </a:t>
            </a:r>
            <a:r>
              <a:rPr dirty="0" sz="1400" spc="-65">
                <a:solidFill>
                  <a:srgbClr val="747992"/>
                </a:solidFill>
                <a:latin typeface="Arial Black"/>
                <a:cs typeface="Arial Black"/>
              </a:rPr>
              <a:t>Progress:</a:t>
            </a:r>
            <a:r>
              <a:rPr dirty="0" sz="1400" spc="-130">
                <a:solidFill>
                  <a:srgbClr val="747992"/>
                </a:solidFill>
                <a:latin typeface="Arial Black"/>
                <a:cs typeface="Arial Black"/>
              </a:rPr>
              <a:t> </a:t>
            </a:r>
            <a:r>
              <a:rPr dirty="0" sz="1400" spc="-25">
                <a:solidFill>
                  <a:srgbClr val="747992"/>
                </a:solidFill>
                <a:latin typeface="Arial Black"/>
                <a:cs typeface="Arial Black"/>
              </a:rPr>
              <a:t>8%</a:t>
            </a:r>
            <a:endParaRPr sz="1400">
              <a:latin typeface="Arial Black"/>
              <a:cs typeface="Arial Black"/>
            </a:endParaRPr>
          </a:p>
          <a:p>
            <a:pPr marL="240665" indent="-227965">
              <a:lnSpc>
                <a:spcPct val="100000"/>
              </a:lnSpc>
              <a:buFont typeface="Wingdings"/>
              <a:buChar char=""/>
              <a:tabLst>
                <a:tab pos="240665" algn="l"/>
              </a:tabLst>
            </a:pPr>
            <a:r>
              <a:rPr dirty="0" sz="1400" spc="-20">
                <a:solidFill>
                  <a:srgbClr val="747992"/>
                </a:solidFill>
                <a:latin typeface="Arial Black"/>
                <a:cs typeface="Arial Black"/>
              </a:rPr>
              <a:t>Number</a:t>
            </a:r>
            <a:r>
              <a:rPr dirty="0" sz="1400" spc="-145">
                <a:solidFill>
                  <a:srgbClr val="747992"/>
                </a:solidFill>
                <a:latin typeface="Arial Black"/>
                <a:cs typeface="Arial Black"/>
              </a:rPr>
              <a:t> </a:t>
            </a:r>
            <a:r>
              <a:rPr dirty="0" sz="1400" spc="-55">
                <a:solidFill>
                  <a:srgbClr val="747992"/>
                </a:solidFill>
                <a:latin typeface="Arial Black"/>
                <a:cs typeface="Arial Black"/>
              </a:rPr>
              <a:t>of</a:t>
            </a:r>
            <a:r>
              <a:rPr dirty="0" sz="1400" spc="-155">
                <a:solidFill>
                  <a:srgbClr val="747992"/>
                </a:solidFill>
                <a:latin typeface="Arial Black"/>
                <a:cs typeface="Arial Black"/>
              </a:rPr>
              <a:t> </a:t>
            </a:r>
            <a:r>
              <a:rPr dirty="0" sz="1400" spc="-70">
                <a:solidFill>
                  <a:srgbClr val="747992"/>
                </a:solidFill>
                <a:latin typeface="Arial Black"/>
                <a:cs typeface="Arial Black"/>
              </a:rPr>
              <a:t>Projected</a:t>
            </a:r>
            <a:r>
              <a:rPr dirty="0" sz="1400" spc="-155">
                <a:solidFill>
                  <a:srgbClr val="747992"/>
                </a:solidFill>
                <a:latin typeface="Arial Black"/>
                <a:cs typeface="Arial Black"/>
              </a:rPr>
              <a:t> </a:t>
            </a:r>
            <a:r>
              <a:rPr dirty="0" sz="1400" spc="-70">
                <a:solidFill>
                  <a:srgbClr val="747992"/>
                </a:solidFill>
                <a:latin typeface="Arial Black"/>
                <a:cs typeface="Arial Black"/>
              </a:rPr>
              <a:t>Beneficiaries:</a:t>
            </a:r>
            <a:r>
              <a:rPr dirty="0" sz="1400" spc="-155">
                <a:solidFill>
                  <a:srgbClr val="747992"/>
                </a:solidFill>
                <a:latin typeface="Arial Black"/>
                <a:cs typeface="Arial Black"/>
              </a:rPr>
              <a:t> </a:t>
            </a:r>
            <a:r>
              <a:rPr dirty="0" sz="1400" spc="-165">
                <a:solidFill>
                  <a:srgbClr val="747992"/>
                </a:solidFill>
                <a:latin typeface="Arial Black"/>
                <a:cs typeface="Arial Black"/>
              </a:rPr>
              <a:t>1.4</a:t>
            </a:r>
            <a:r>
              <a:rPr dirty="0" sz="1400" spc="-125">
                <a:solidFill>
                  <a:srgbClr val="747992"/>
                </a:solidFill>
                <a:latin typeface="Arial Black"/>
                <a:cs typeface="Arial Black"/>
              </a:rPr>
              <a:t> </a:t>
            </a:r>
            <a:r>
              <a:rPr dirty="0" sz="1400" spc="-10">
                <a:solidFill>
                  <a:srgbClr val="747992"/>
                </a:solidFill>
                <a:latin typeface="Arial Black"/>
                <a:cs typeface="Arial Black"/>
              </a:rPr>
              <a:t>million</a:t>
            </a:r>
            <a:endParaRPr sz="1400">
              <a:latin typeface="Arial Black"/>
              <a:cs typeface="Arial Black"/>
            </a:endParaRPr>
          </a:p>
          <a:p>
            <a:pPr marL="240665" indent="-227965">
              <a:lnSpc>
                <a:spcPct val="100000"/>
              </a:lnSpc>
              <a:buFont typeface="Wingdings"/>
              <a:buChar char=""/>
              <a:tabLst>
                <a:tab pos="240665" algn="l"/>
              </a:tabLst>
            </a:pPr>
            <a:r>
              <a:rPr dirty="0" sz="1400" spc="-45">
                <a:solidFill>
                  <a:srgbClr val="747992"/>
                </a:solidFill>
                <a:latin typeface="Arial Black"/>
                <a:cs typeface="Arial Black"/>
              </a:rPr>
              <a:t>Environmental</a:t>
            </a:r>
            <a:r>
              <a:rPr dirty="0" sz="1400" spc="-165">
                <a:solidFill>
                  <a:srgbClr val="747992"/>
                </a:solidFill>
                <a:latin typeface="Arial Black"/>
                <a:cs typeface="Arial Black"/>
              </a:rPr>
              <a:t> </a:t>
            </a:r>
            <a:r>
              <a:rPr dirty="0" sz="1400">
                <a:solidFill>
                  <a:srgbClr val="747992"/>
                </a:solidFill>
                <a:latin typeface="Arial Black"/>
                <a:cs typeface="Arial Black"/>
              </a:rPr>
              <a:t>and</a:t>
            </a:r>
            <a:r>
              <a:rPr dirty="0" sz="1400" spc="-114">
                <a:solidFill>
                  <a:srgbClr val="747992"/>
                </a:solidFill>
                <a:latin typeface="Arial Black"/>
                <a:cs typeface="Arial Black"/>
              </a:rPr>
              <a:t> </a:t>
            </a:r>
            <a:r>
              <a:rPr dirty="0" sz="1400" spc="-70">
                <a:solidFill>
                  <a:srgbClr val="747992"/>
                </a:solidFill>
                <a:latin typeface="Arial Black"/>
                <a:cs typeface="Arial Black"/>
              </a:rPr>
              <a:t>Social</a:t>
            </a:r>
            <a:r>
              <a:rPr dirty="0" sz="1400" spc="-150">
                <a:solidFill>
                  <a:srgbClr val="747992"/>
                </a:solidFill>
                <a:latin typeface="Arial Black"/>
                <a:cs typeface="Arial Black"/>
              </a:rPr>
              <a:t> </a:t>
            </a:r>
            <a:r>
              <a:rPr dirty="0" sz="1400" spc="-25">
                <a:solidFill>
                  <a:srgbClr val="747992"/>
                </a:solidFill>
                <a:latin typeface="Arial Black"/>
                <a:cs typeface="Arial Black"/>
              </a:rPr>
              <a:t>Management</a:t>
            </a:r>
            <a:r>
              <a:rPr dirty="0" sz="1400" spc="-135">
                <a:solidFill>
                  <a:srgbClr val="747992"/>
                </a:solidFill>
                <a:latin typeface="Arial Black"/>
                <a:cs typeface="Arial Black"/>
              </a:rPr>
              <a:t> </a:t>
            </a:r>
            <a:r>
              <a:rPr dirty="0" sz="1400" spc="-55">
                <a:solidFill>
                  <a:srgbClr val="747992"/>
                </a:solidFill>
                <a:latin typeface="Arial Black"/>
                <a:cs typeface="Arial Black"/>
              </a:rPr>
              <a:t>Plan</a:t>
            </a:r>
            <a:r>
              <a:rPr dirty="0" sz="1400" spc="-125">
                <a:solidFill>
                  <a:srgbClr val="747992"/>
                </a:solidFill>
                <a:latin typeface="Arial Black"/>
                <a:cs typeface="Arial Black"/>
              </a:rPr>
              <a:t> </a:t>
            </a:r>
            <a:r>
              <a:rPr dirty="0" sz="1400" spc="-70">
                <a:solidFill>
                  <a:srgbClr val="747992"/>
                </a:solidFill>
                <a:latin typeface="Arial Black"/>
                <a:cs typeface="Arial Black"/>
              </a:rPr>
              <a:t>(ESMP):</a:t>
            </a:r>
            <a:r>
              <a:rPr dirty="0" sz="1400" spc="-130">
                <a:solidFill>
                  <a:srgbClr val="747992"/>
                </a:solidFill>
                <a:latin typeface="Arial Black"/>
                <a:cs typeface="Arial Black"/>
              </a:rPr>
              <a:t> </a:t>
            </a:r>
            <a:r>
              <a:rPr dirty="0" sz="1400" spc="-10">
                <a:solidFill>
                  <a:srgbClr val="747992"/>
                </a:solidFill>
                <a:latin typeface="Arial Black"/>
                <a:cs typeface="Arial Black"/>
              </a:rPr>
              <a:t>Completed</a:t>
            </a:r>
            <a:endParaRPr sz="1400">
              <a:latin typeface="Arial Black"/>
              <a:cs typeface="Arial Black"/>
            </a:endParaRPr>
          </a:p>
          <a:p>
            <a:pPr marL="240665" indent="-227965">
              <a:lnSpc>
                <a:spcPct val="100000"/>
              </a:lnSpc>
              <a:buFont typeface="Wingdings"/>
              <a:buChar char=""/>
              <a:tabLst>
                <a:tab pos="240665" algn="l"/>
              </a:tabLst>
            </a:pPr>
            <a:r>
              <a:rPr dirty="0" sz="1400" spc="-70">
                <a:solidFill>
                  <a:srgbClr val="747992"/>
                </a:solidFill>
                <a:latin typeface="Arial Black"/>
                <a:cs typeface="Arial Black"/>
              </a:rPr>
              <a:t>Resettlement</a:t>
            </a:r>
            <a:r>
              <a:rPr dirty="0" sz="1400" spc="-160">
                <a:solidFill>
                  <a:srgbClr val="747992"/>
                </a:solidFill>
                <a:latin typeface="Arial Black"/>
                <a:cs typeface="Arial Black"/>
              </a:rPr>
              <a:t> </a:t>
            </a:r>
            <a:r>
              <a:rPr dirty="0" sz="1400" spc="-60">
                <a:solidFill>
                  <a:srgbClr val="747992"/>
                </a:solidFill>
                <a:latin typeface="Arial Black"/>
                <a:cs typeface="Arial Black"/>
              </a:rPr>
              <a:t>Action</a:t>
            </a:r>
            <a:r>
              <a:rPr dirty="0" sz="1400" spc="-150">
                <a:solidFill>
                  <a:srgbClr val="747992"/>
                </a:solidFill>
                <a:latin typeface="Arial Black"/>
                <a:cs typeface="Arial Black"/>
              </a:rPr>
              <a:t> </a:t>
            </a:r>
            <a:r>
              <a:rPr dirty="0" sz="1400" spc="-55">
                <a:solidFill>
                  <a:srgbClr val="747992"/>
                </a:solidFill>
                <a:latin typeface="Arial Black"/>
                <a:cs typeface="Arial Black"/>
              </a:rPr>
              <a:t>Plan</a:t>
            </a:r>
            <a:r>
              <a:rPr dirty="0" sz="1400" spc="-135">
                <a:solidFill>
                  <a:srgbClr val="747992"/>
                </a:solidFill>
                <a:latin typeface="Arial Black"/>
                <a:cs typeface="Arial Black"/>
              </a:rPr>
              <a:t> </a:t>
            </a:r>
            <a:r>
              <a:rPr dirty="0" sz="1400" spc="-40">
                <a:solidFill>
                  <a:srgbClr val="747992"/>
                </a:solidFill>
                <a:latin typeface="Arial Black"/>
                <a:cs typeface="Arial Black"/>
              </a:rPr>
              <a:t>(RAP):</a:t>
            </a:r>
            <a:r>
              <a:rPr dirty="0" sz="1400" spc="-114">
                <a:solidFill>
                  <a:srgbClr val="747992"/>
                </a:solidFill>
                <a:latin typeface="Arial Black"/>
                <a:cs typeface="Arial Black"/>
              </a:rPr>
              <a:t> </a:t>
            </a:r>
            <a:r>
              <a:rPr dirty="0" sz="1400" spc="-10">
                <a:solidFill>
                  <a:srgbClr val="747992"/>
                </a:solidFill>
                <a:latin typeface="Arial Black"/>
                <a:cs typeface="Arial Black"/>
              </a:rPr>
              <a:t>Completed</a:t>
            </a:r>
            <a:endParaRPr sz="1400">
              <a:latin typeface="Arial Black"/>
              <a:cs typeface="Arial Black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6359" y="2457056"/>
            <a:ext cx="5116195" cy="3429635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732840" y="5992164"/>
            <a:ext cx="868680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95">
                <a:solidFill>
                  <a:srgbClr val="747992"/>
                </a:solidFill>
                <a:latin typeface="Arial Black"/>
                <a:cs typeface="Arial Black"/>
              </a:rPr>
              <a:t>Before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6054597" y="5982106"/>
            <a:ext cx="1112520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20">
                <a:solidFill>
                  <a:srgbClr val="747992"/>
                </a:solidFill>
                <a:latin typeface="Arial Black"/>
                <a:cs typeface="Arial Black"/>
              </a:rPr>
              <a:t>ongoing</a:t>
            </a:r>
            <a:endParaRPr sz="2000">
              <a:latin typeface="Arial Black"/>
              <a:cs typeface="Arial Black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70245" y="2486939"/>
            <a:ext cx="4879594" cy="342963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1141" y="393903"/>
            <a:ext cx="3438525" cy="1236980"/>
          </a:xfrm>
          <a:prstGeom prst="rect"/>
        </p:spPr>
        <p:txBody>
          <a:bodyPr wrap="square" lIns="0" tIns="57150" rIns="0" bIns="0" rtlCol="0" vert="horz">
            <a:spAutoFit/>
          </a:bodyPr>
          <a:lstStyle/>
          <a:p>
            <a:pPr algn="ctr" marL="12700" marR="5080" indent="635">
              <a:lnSpc>
                <a:spcPct val="90100"/>
              </a:lnSpc>
              <a:spcBef>
                <a:spcPts val="450"/>
              </a:spcBef>
            </a:pPr>
            <a:r>
              <a:rPr dirty="0" sz="2900" spc="-175">
                <a:solidFill>
                  <a:srgbClr val="006FC0"/>
                </a:solidFill>
                <a:latin typeface="Arial Black"/>
                <a:cs typeface="Arial Black"/>
              </a:rPr>
              <a:t>Component</a:t>
            </a:r>
            <a:r>
              <a:rPr dirty="0" sz="2900" spc="-565">
                <a:solidFill>
                  <a:srgbClr val="006FC0"/>
                </a:solidFill>
                <a:latin typeface="Arial Black"/>
                <a:cs typeface="Arial Black"/>
              </a:rPr>
              <a:t> </a:t>
            </a:r>
            <a:r>
              <a:rPr dirty="0" sz="2900" spc="-305">
                <a:solidFill>
                  <a:srgbClr val="006FC0"/>
                </a:solidFill>
                <a:latin typeface="Arial Black"/>
                <a:cs typeface="Arial Black"/>
              </a:rPr>
              <a:t>A2 </a:t>
            </a:r>
            <a:r>
              <a:rPr dirty="0" sz="2800" spc="-459">
                <a:solidFill>
                  <a:srgbClr val="111240"/>
                </a:solidFill>
                <a:latin typeface="Arial Black"/>
                <a:cs typeface="Arial Black"/>
              </a:rPr>
              <a:t>DESILTING</a:t>
            </a:r>
            <a:r>
              <a:rPr dirty="0" sz="2800" spc="-615">
                <a:solidFill>
                  <a:srgbClr val="111240"/>
                </a:solidFill>
                <a:latin typeface="Arial Black"/>
                <a:cs typeface="Arial Black"/>
              </a:rPr>
              <a:t> </a:t>
            </a:r>
            <a:r>
              <a:rPr dirty="0" sz="2800" spc="-315">
                <a:solidFill>
                  <a:srgbClr val="111240"/>
                </a:solidFill>
                <a:latin typeface="Arial Black"/>
                <a:cs typeface="Arial Black"/>
              </a:rPr>
              <a:t>OF</a:t>
            </a:r>
            <a:r>
              <a:rPr dirty="0" sz="2800" spc="-610">
                <a:solidFill>
                  <a:srgbClr val="111240"/>
                </a:solidFill>
                <a:latin typeface="Arial Black"/>
                <a:cs typeface="Arial Black"/>
              </a:rPr>
              <a:t> </a:t>
            </a:r>
            <a:r>
              <a:rPr dirty="0" sz="2800" spc="-325">
                <a:solidFill>
                  <a:srgbClr val="111240"/>
                </a:solidFill>
                <a:latin typeface="Arial Black"/>
                <a:cs typeface="Arial Black"/>
              </a:rPr>
              <a:t>MAJOR </a:t>
            </a:r>
            <a:r>
              <a:rPr dirty="0" sz="2800" spc="-380">
                <a:solidFill>
                  <a:srgbClr val="111240"/>
                </a:solidFill>
                <a:latin typeface="Arial Black"/>
                <a:cs typeface="Arial Black"/>
              </a:rPr>
              <a:t>STORM</a:t>
            </a:r>
            <a:r>
              <a:rPr dirty="0" sz="2800" spc="-610">
                <a:solidFill>
                  <a:srgbClr val="111240"/>
                </a:solidFill>
                <a:latin typeface="Arial Black"/>
                <a:cs typeface="Arial Black"/>
              </a:rPr>
              <a:t> </a:t>
            </a:r>
            <a:r>
              <a:rPr dirty="0" sz="2800" spc="-385">
                <a:solidFill>
                  <a:srgbClr val="111240"/>
                </a:solidFill>
                <a:latin typeface="Arial Black"/>
                <a:cs typeface="Arial Black"/>
              </a:rPr>
              <a:t>DRAINS</a:t>
            </a:r>
            <a:endParaRPr sz="2800">
              <a:latin typeface="Arial Black"/>
              <a:cs typeface="Arial Black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759663" y="2746628"/>
            <a:ext cx="3690620" cy="1778635"/>
          </a:xfrm>
          <a:prstGeom prst="rect">
            <a:avLst/>
          </a:prstGeom>
        </p:spPr>
        <p:txBody>
          <a:bodyPr wrap="square" lIns="0" tIns="67310" rIns="0" bIns="0" rtlCol="0" vert="horz">
            <a:spAutoFit/>
          </a:bodyPr>
          <a:lstStyle/>
          <a:p>
            <a:pPr marL="12700" marR="94615">
              <a:lnSpc>
                <a:spcPct val="80000"/>
              </a:lnSpc>
              <a:spcBef>
                <a:spcPts val="530"/>
              </a:spcBef>
            </a:pPr>
            <a:r>
              <a:rPr dirty="0" sz="1800" spc="-335">
                <a:solidFill>
                  <a:srgbClr val="747992"/>
                </a:solidFill>
                <a:latin typeface="Arial Black"/>
                <a:cs typeface="Arial Black"/>
              </a:rPr>
              <a:t>13</a:t>
            </a:r>
            <a:r>
              <a:rPr dirty="0" sz="1800" spc="-125">
                <a:solidFill>
                  <a:srgbClr val="747992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solidFill>
                  <a:srgbClr val="747992"/>
                </a:solidFill>
                <a:latin typeface="Lucida Sans Unicode"/>
                <a:cs typeface="Lucida Sans Unicode"/>
              </a:rPr>
              <a:t>Major</a:t>
            </a:r>
            <a:r>
              <a:rPr dirty="0" sz="1800" spc="-90">
                <a:solidFill>
                  <a:srgbClr val="747992"/>
                </a:solidFill>
                <a:latin typeface="Lucida Sans Unicode"/>
                <a:cs typeface="Lucida Sans Unicode"/>
              </a:rPr>
              <a:t> </a:t>
            </a:r>
            <a:r>
              <a:rPr dirty="0" sz="1800">
                <a:solidFill>
                  <a:srgbClr val="747992"/>
                </a:solidFill>
                <a:latin typeface="Lucida Sans Unicode"/>
                <a:cs typeface="Lucida Sans Unicode"/>
              </a:rPr>
              <a:t>Storm</a:t>
            </a:r>
            <a:r>
              <a:rPr dirty="0" sz="1800" spc="-110">
                <a:solidFill>
                  <a:srgbClr val="747992"/>
                </a:solidFill>
                <a:latin typeface="Lucida Sans Unicode"/>
                <a:cs typeface="Lucida Sans Unicode"/>
              </a:rPr>
              <a:t> </a:t>
            </a:r>
            <a:r>
              <a:rPr dirty="0" sz="1800" spc="-10">
                <a:solidFill>
                  <a:srgbClr val="747992"/>
                </a:solidFill>
                <a:latin typeface="Lucida Sans Unicode"/>
                <a:cs typeface="Lucida Sans Unicode"/>
              </a:rPr>
              <a:t>Drains</a:t>
            </a:r>
            <a:r>
              <a:rPr dirty="0" sz="1800" spc="-125">
                <a:solidFill>
                  <a:srgbClr val="747992"/>
                </a:solidFill>
                <a:latin typeface="Lucida Sans Unicode"/>
                <a:cs typeface="Lucida Sans Unicode"/>
              </a:rPr>
              <a:t> </a:t>
            </a:r>
            <a:r>
              <a:rPr dirty="0" sz="1800" spc="-35">
                <a:solidFill>
                  <a:srgbClr val="747992"/>
                </a:solidFill>
                <a:latin typeface="Lucida Sans Unicode"/>
                <a:cs typeface="Lucida Sans Unicode"/>
              </a:rPr>
              <a:t>in</a:t>
            </a:r>
            <a:r>
              <a:rPr dirty="0" sz="1800" spc="-95">
                <a:solidFill>
                  <a:srgbClr val="747992"/>
                </a:solidFill>
                <a:latin typeface="Lucida Sans Unicode"/>
                <a:cs typeface="Lucida Sans Unicode"/>
              </a:rPr>
              <a:t> </a:t>
            </a:r>
            <a:r>
              <a:rPr dirty="0" sz="1800" spc="70">
                <a:solidFill>
                  <a:srgbClr val="747992"/>
                </a:solidFill>
                <a:latin typeface="Lucida Sans Unicode"/>
                <a:cs typeface="Lucida Sans Unicode"/>
              </a:rPr>
              <a:t>Gombe </a:t>
            </a:r>
            <a:r>
              <a:rPr dirty="0" sz="1800" spc="-20">
                <a:solidFill>
                  <a:srgbClr val="747992"/>
                </a:solidFill>
                <a:latin typeface="Lucida Sans Unicode"/>
                <a:cs typeface="Lucida Sans Unicode"/>
              </a:rPr>
              <a:t>Metropolis</a:t>
            </a:r>
            <a:r>
              <a:rPr dirty="0" sz="1800" spc="-120">
                <a:solidFill>
                  <a:srgbClr val="747992"/>
                </a:solidFill>
                <a:latin typeface="Lucida Sans Unicode"/>
                <a:cs typeface="Lucida Sans Unicode"/>
              </a:rPr>
              <a:t> </a:t>
            </a:r>
            <a:r>
              <a:rPr dirty="0" sz="1800" spc="315">
                <a:solidFill>
                  <a:srgbClr val="747992"/>
                </a:solidFill>
                <a:latin typeface="Lucida Sans Unicode"/>
                <a:cs typeface="Lucida Sans Unicode"/>
              </a:rPr>
              <a:t>–</a:t>
            </a:r>
            <a:r>
              <a:rPr dirty="0" sz="1800" spc="-90">
                <a:solidFill>
                  <a:srgbClr val="747992"/>
                </a:solidFill>
                <a:latin typeface="Lucida Sans Unicode"/>
                <a:cs typeface="Lucida Sans Unicode"/>
              </a:rPr>
              <a:t> </a:t>
            </a:r>
            <a:r>
              <a:rPr dirty="0" sz="1800" spc="-190">
                <a:solidFill>
                  <a:srgbClr val="747992"/>
                </a:solidFill>
                <a:latin typeface="Arial Black"/>
                <a:cs typeface="Arial Black"/>
              </a:rPr>
              <a:t>1,858.14</a:t>
            </a:r>
            <a:r>
              <a:rPr dirty="0" sz="1800" spc="-210">
                <a:solidFill>
                  <a:srgbClr val="747992"/>
                </a:solidFill>
                <a:latin typeface="Arial Black"/>
                <a:cs typeface="Arial Black"/>
              </a:rPr>
              <a:t> </a:t>
            </a:r>
            <a:r>
              <a:rPr dirty="0" sz="1800" spc="-25">
                <a:solidFill>
                  <a:srgbClr val="747992"/>
                </a:solidFill>
                <a:latin typeface="Arial Black"/>
                <a:cs typeface="Arial Black"/>
              </a:rPr>
              <a:t>HA</a:t>
            </a:r>
            <a:r>
              <a:rPr dirty="0" sz="1800" spc="-25">
                <a:solidFill>
                  <a:srgbClr val="747992"/>
                </a:solidFill>
                <a:latin typeface="Lucida Sans Unicode"/>
                <a:cs typeface="Lucida Sans Unicode"/>
              </a:rPr>
              <a:t>:</a:t>
            </a:r>
            <a:endParaRPr sz="18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35"/>
              </a:spcBef>
            </a:pPr>
            <a:endParaRPr sz="18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</a:pPr>
            <a:r>
              <a:rPr dirty="0" sz="1800" spc="-125">
                <a:solidFill>
                  <a:srgbClr val="747992"/>
                </a:solidFill>
                <a:latin typeface="Arial Black"/>
                <a:cs typeface="Arial Black"/>
              </a:rPr>
              <a:t>Key</a:t>
            </a:r>
            <a:r>
              <a:rPr dirty="0" sz="1800" spc="-225">
                <a:solidFill>
                  <a:srgbClr val="747992"/>
                </a:solidFill>
                <a:latin typeface="Arial Black"/>
                <a:cs typeface="Arial Black"/>
              </a:rPr>
              <a:t> </a:t>
            </a:r>
            <a:r>
              <a:rPr dirty="0" sz="1800" spc="-10">
                <a:solidFill>
                  <a:srgbClr val="747992"/>
                </a:solidFill>
                <a:latin typeface="Arial Black"/>
                <a:cs typeface="Arial Black"/>
              </a:rPr>
              <a:t>Impact:</a:t>
            </a:r>
            <a:endParaRPr sz="1800">
              <a:latin typeface="Arial Black"/>
              <a:cs typeface="Arial Black"/>
            </a:endParaRPr>
          </a:p>
          <a:p>
            <a:pPr marL="241300" marR="5080" indent="-228600">
              <a:lnSpc>
                <a:spcPct val="80000"/>
              </a:lnSpc>
              <a:spcBef>
                <a:spcPts val="1000"/>
              </a:spcBef>
              <a:buFont typeface="Wingdings"/>
              <a:buChar char=""/>
              <a:tabLst>
                <a:tab pos="241300" algn="l"/>
              </a:tabLst>
            </a:pPr>
            <a:r>
              <a:rPr dirty="0" sz="1800">
                <a:solidFill>
                  <a:srgbClr val="747992"/>
                </a:solidFill>
                <a:latin typeface="Lucida Sans Unicode"/>
                <a:cs typeface="Lucida Sans Unicode"/>
              </a:rPr>
              <a:t>Reduction</a:t>
            </a:r>
            <a:r>
              <a:rPr dirty="0" sz="1800" spc="-35">
                <a:solidFill>
                  <a:srgbClr val="747992"/>
                </a:solidFill>
                <a:latin typeface="Lucida Sans Unicode"/>
                <a:cs typeface="Lucida Sans Unicode"/>
              </a:rPr>
              <a:t> </a:t>
            </a:r>
            <a:r>
              <a:rPr dirty="0" sz="1800" spc="-40">
                <a:solidFill>
                  <a:srgbClr val="747992"/>
                </a:solidFill>
                <a:latin typeface="Lucida Sans Unicode"/>
                <a:cs typeface="Lucida Sans Unicode"/>
              </a:rPr>
              <a:t>in</a:t>
            </a:r>
            <a:r>
              <a:rPr dirty="0" sz="1800">
                <a:solidFill>
                  <a:srgbClr val="747992"/>
                </a:solidFill>
                <a:latin typeface="Lucida Sans Unicode"/>
                <a:cs typeface="Lucida Sans Unicode"/>
              </a:rPr>
              <a:t> instances</a:t>
            </a:r>
            <a:r>
              <a:rPr dirty="0" sz="1800" spc="-40">
                <a:solidFill>
                  <a:srgbClr val="747992"/>
                </a:solidFill>
                <a:latin typeface="Lucida Sans Unicode"/>
                <a:cs typeface="Lucida Sans Unicode"/>
              </a:rPr>
              <a:t> </a:t>
            </a:r>
            <a:r>
              <a:rPr dirty="0" sz="1800" spc="-25">
                <a:solidFill>
                  <a:srgbClr val="747992"/>
                </a:solidFill>
                <a:latin typeface="Lucida Sans Unicode"/>
                <a:cs typeface="Lucida Sans Unicode"/>
              </a:rPr>
              <a:t>of</a:t>
            </a:r>
            <a:r>
              <a:rPr dirty="0" sz="1800" spc="10">
                <a:solidFill>
                  <a:srgbClr val="747992"/>
                </a:solidFill>
                <a:latin typeface="Lucida Sans Unicode"/>
                <a:cs typeface="Lucida Sans Unicode"/>
              </a:rPr>
              <a:t> </a:t>
            </a:r>
            <a:r>
              <a:rPr dirty="0" sz="1800" spc="-10">
                <a:solidFill>
                  <a:srgbClr val="747992"/>
                </a:solidFill>
                <a:latin typeface="Lucida Sans Unicode"/>
                <a:cs typeface="Lucida Sans Unicode"/>
              </a:rPr>
              <a:t>flood disasters</a:t>
            </a:r>
            <a:endParaRPr sz="1800">
              <a:latin typeface="Lucida Sans Unicode"/>
              <a:cs typeface="Lucida Sans Unicode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759663" y="4571238"/>
            <a:ext cx="327279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240665" algn="l"/>
              </a:tabLst>
            </a:pPr>
            <a:r>
              <a:rPr dirty="0" sz="1800">
                <a:solidFill>
                  <a:srgbClr val="747992"/>
                </a:solidFill>
                <a:latin typeface="Lucida Sans Unicode"/>
                <a:cs typeface="Lucida Sans Unicode"/>
              </a:rPr>
              <a:t>Prevention</a:t>
            </a:r>
            <a:r>
              <a:rPr dirty="0" sz="1800" spc="-95">
                <a:solidFill>
                  <a:srgbClr val="747992"/>
                </a:solidFill>
                <a:latin typeface="Lucida Sans Unicode"/>
                <a:cs typeface="Lucida Sans Unicode"/>
              </a:rPr>
              <a:t> </a:t>
            </a:r>
            <a:r>
              <a:rPr dirty="0" sz="1800" spc="-25">
                <a:solidFill>
                  <a:srgbClr val="747992"/>
                </a:solidFill>
                <a:latin typeface="Lucida Sans Unicode"/>
                <a:cs typeface="Lucida Sans Unicode"/>
              </a:rPr>
              <a:t>of</a:t>
            </a:r>
            <a:r>
              <a:rPr dirty="0" sz="1800" spc="-45">
                <a:solidFill>
                  <a:srgbClr val="747992"/>
                </a:solidFill>
                <a:latin typeface="Lucida Sans Unicode"/>
                <a:cs typeface="Lucida Sans Unicode"/>
              </a:rPr>
              <a:t> </a:t>
            </a:r>
            <a:r>
              <a:rPr dirty="0" sz="1800" spc="-30">
                <a:solidFill>
                  <a:srgbClr val="747992"/>
                </a:solidFill>
                <a:latin typeface="Lucida Sans Unicode"/>
                <a:cs typeface="Lucida Sans Unicode"/>
              </a:rPr>
              <a:t>flood-</a:t>
            </a:r>
            <a:r>
              <a:rPr dirty="0" sz="1800" spc="-10">
                <a:solidFill>
                  <a:srgbClr val="747992"/>
                </a:solidFill>
                <a:latin typeface="Lucida Sans Unicode"/>
                <a:cs typeface="Lucida Sans Unicode"/>
              </a:rPr>
              <a:t>related</a:t>
            </a:r>
            <a:endParaRPr sz="1800">
              <a:latin typeface="Lucida Sans Unicode"/>
              <a:cs typeface="Lucida Sans Unicode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759663" y="4717541"/>
            <a:ext cx="3749040" cy="720725"/>
          </a:xfrm>
          <a:prstGeom prst="rect">
            <a:avLst/>
          </a:prstGeom>
        </p:spPr>
        <p:txBody>
          <a:bodyPr wrap="square" lIns="0" tIns="85725" rIns="0" bIns="0" rtlCol="0" vert="horz">
            <a:spAutoFit/>
          </a:bodyPr>
          <a:lstStyle/>
          <a:p>
            <a:pPr marL="241300">
              <a:lnSpc>
                <a:spcPct val="100000"/>
              </a:lnSpc>
              <a:spcBef>
                <a:spcPts val="675"/>
              </a:spcBef>
            </a:pPr>
            <a:r>
              <a:rPr dirty="0" sz="1800" spc="-10">
                <a:solidFill>
                  <a:srgbClr val="747992"/>
                </a:solidFill>
                <a:latin typeface="Lucida Sans Unicode"/>
                <a:cs typeface="Lucida Sans Unicode"/>
              </a:rPr>
              <a:t>diseases</a:t>
            </a:r>
            <a:endParaRPr sz="1800">
              <a:latin typeface="Lucida Sans Unicode"/>
              <a:cs typeface="Lucida Sans Unicode"/>
            </a:endParaRPr>
          </a:p>
          <a:p>
            <a:pPr marL="240665" indent="-227965">
              <a:lnSpc>
                <a:spcPct val="100000"/>
              </a:lnSpc>
              <a:spcBef>
                <a:spcPts val="575"/>
              </a:spcBef>
              <a:buFont typeface="Wingdings"/>
              <a:buChar char=""/>
              <a:tabLst>
                <a:tab pos="240665" algn="l"/>
              </a:tabLst>
            </a:pPr>
            <a:r>
              <a:rPr dirty="0" sz="1800">
                <a:solidFill>
                  <a:srgbClr val="747992"/>
                </a:solidFill>
                <a:latin typeface="Lucida Sans Unicode"/>
                <a:cs typeface="Lucida Sans Unicode"/>
              </a:rPr>
              <a:t>Protection</a:t>
            </a:r>
            <a:r>
              <a:rPr dirty="0" sz="1800" spc="-140">
                <a:solidFill>
                  <a:srgbClr val="747992"/>
                </a:solidFill>
                <a:latin typeface="Lucida Sans Unicode"/>
                <a:cs typeface="Lucida Sans Unicode"/>
              </a:rPr>
              <a:t> </a:t>
            </a:r>
            <a:r>
              <a:rPr dirty="0" sz="1800" spc="-25">
                <a:solidFill>
                  <a:srgbClr val="747992"/>
                </a:solidFill>
                <a:latin typeface="Lucida Sans Unicode"/>
                <a:cs typeface="Lucida Sans Unicode"/>
              </a:rPr>
              <a:t>of</a:t>
            </a:r>
            <a:r>
              <a:rPr dirty="0" sz="1800" spc="-105">
                <a:solidFill>
                  <a:srgbClr val="747992"/>
                </a:solidFill>
                <a:latin typeface="Lucida Sans Unicode"/>
                <a:cs typeface="Lucida Sans Unicode"/>
              </a:rPr>
              <a:t> </a:t>
            </a:r>
            <a:r>
              <a:rPr dirty="0" sz="1800" spc="-10">
                <a:solidFill>
                  <a:srgbClr val="747992"/>
                </a:solidFill>
                <a:latin typeface="Lucida Sans Unicode"/>
                <a:cs typeface="Lucida Sans Unicode"/>
              </a:rPr>
              <a:t>lives</a:t>
            </a:r>
            <a:r>
              <a:rPr dirty="0" sz="1800" spc="-125">
                <a:solidFill>
                  <a:srgbClr val="747992"/>
                </a:solidFill>
                <a:latin typeface="Lucida Sans Unicode"/>
                <a:cs typeface="Lucida Sans Unicode"/>
              </a:rPr>
              <a:t> </a:t>
            </a:r>
            <a:r>
              <a:rPr dirty="0" sz="1800" spc="90">
                <a:solidFill>
                  <a:srgbClr val="747992"/>
                </a:solidFill>
                <a:latin typeface="Lucida Sans Unicode"/>
                <a:cs typeface="Lucida Sans Unicode"/>
              </a:rPr>
              <a:t>and</a:t>
            </a:r>
            <a:r>
              <a:rPr dirty="0" sz="1800" spc="-105">
                <a:solidFill>
                  <a:srgbClr val="747992"/>
                </a:solidFill>
                <a:latin typeface="Lucida Sans Unicode"/>
                <a:cs typeface="Lucida Sans Unicode"/>
              </a:rPr>
              <a:t> </a:t>
            </a:r>
            <a:r>
              <a:rPr dirty="0" sz="1800" spc="-10">
                <a:solidFill>
                  <a:srgbClr val="747992"/>
                </a:solidFill>
                <a:latin typeface="Lucida Sans Unicode"/>
                <a:cs typeface="Lucida Sans Unicode"/>
              </a:rPr>
              <a:t>property</a:t>
            </a:r>
            <a:endParaRPr sz="1800">
              <a:latin typeface="Lucida Sans Unicode"/>
              <a:cs typeface="Lucida Sans Unicode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4966461" y="1171955"/>
            <a:ext cx="3783329" cy="1464945"/>
            <a:chOff x="4966461" y="1171955"/>
            <a:chExt cx="3783329" cy="146494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22794" y="1172082"/>
              <a:ext cx="1626997" cy="145376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66461" y="1171955"/>
              <a:ext cx="2120899" cy="1464690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885555" y="1172083"/>
            <a:ext cx="2120900" cy="1448815"/>
          </a:xfrm>
          <a:prstGeom prst="rect">
            <a:avLst/>
          </a:prstGeom>
        </p:spPr>
      </p:pic>
      <p:graphicFrame>
        <p:nvGraphicFramePr>
          <p:cNvPr id="10" name="object 10" descr=""/>
          <p:cNvGraphicFramePr>
            <a:graphicFrameLocks noGrp="1"/>
          </p:cNvGraphicFramePr>
          <p:nvPr/>
        </p:nvGraphicFramePr>
        <p:xfrm>
          <a:off x="6016815" y="2916047"/>
          <a:ext cx="4257040" cy="36182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71315"/>
              </a:tblGrid>
              <a:tr h="258445">
                <a:tc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1000" spc="-12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2B</a:t>
                      </a:r>
                      <a:r>
                        <a:rPr dirty="0" sz="1000" spc="-8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-12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BLOCK</a:t>
                      </a:r>
                      <a:r>
                        <a:rPr dirty="0" sz="1000" spc="-8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-12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INDUSTRY</a:t>
                      </a:r>
                      <a:r>
                        <a:rPr dirty="0" sz="1000" spc="-7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235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dirty="0" sz="1000" spc="-95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-105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OLD </a:t>
                      </a:r>
                      <a:r>
                        <a:rPr dirty="0" sz="1000" spc="-10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GRAVEYARD</a:t>
                      </a:r>
                      <a:r>
                        <a:rPr dirty="0" sz="1000" spc="-7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235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dirty="0" sz="1000" spc="-105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-25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END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B="0" marT="15240">
                    <a:lnL w="9525">
                      <a:solidFill>
                        <a:srgbClr val="747992"/>
                      </a:solidFill>
                      <a:prstDash val="solid"/>
                    </a:lnL>
                  </a:tcPr>
                </a:tc>
              </a:tr>
              <a:tr h="258445">
                <a:tc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1000" spc="-85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CBN</a:t>
                      </a:r>
                      <a:r>
                        <a:rPr dirty="0" sz="1000" spc="-9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235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dirty="0" sz="1000" spc="-10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-8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GAMBO</a:t>
                      </a:r>
                      <a:r>
                        <a:rPr dirty="0" sz="1000" spc="-85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-105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ISARI</a:t>
                      </a:r>
                      <a:r>
                        <a:rPr dirty="0" sz="1000" spc="-65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235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dirty="0" sz="1000" spc="-11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-95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KONA</a:t>
                      </a:r>
                      <a:r>
                        <a:rPr dirty="0" sz="1000" spc="-75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-11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ALHARI</a:t>
                      </a:r>
                      <a:r>
                        <a:rPr dirty="0" sz="1000" spc="-85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235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dirty="0" sz="1000" spc="-114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-105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ECOLOGICAL</a:t>
                      </a:r>
                      <a:r>
                        <a:rPr dirty="0" sz="1000" spc="-5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-1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CULVERT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B="0" marT="15240">
                    <a:lnL w="9525">
                      <a:solidFill>
                        <a:srgbClr val="747992"/>
                      </a:solidFill>
                      <a:prstDash val="solid"/>
                    </a:lnL>
                    <a:solidFill>
                      <a:srgbClr val="F1F1F1"/>
                    </a:solidFill>
                  </a:tcPr>
                </a:tc>
              </a:tr>
              <a:tr h="258445">
                <a:tc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1000" spc="-145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FIRE</a:t>
                      </a:r>
                      <a:r>
                        <a:rPr dirty="0" sz="1000" spc="-75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-11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STATION</a:t>
                      </a:r>
                      <a:r>
                        <a:rPr dirty="0" sz="1000" spc="-4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235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dirty="0" sz="1000" spc="-105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-125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APPEAL</a:t>
                      </a:r>
                      <a:r>
                        <a:rPr dirty="0" sz="1000" spc="-65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-2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COURT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B="0" marT="15240">
                    <a:lnL w="9525">
                      <a:solidFill>
                        <a:srgbClr val="747992"/>
                      </a:solidFill>
                      <a:prstDash val="solid"/>
                    </a:lnL>
                  </a:tcPr>
                </a:tc>
              </a:tr>
              <a:tr h="258445">
                <a:tc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1000" spc="-11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GOMBE</a:t>
                      </a:r>
                      <a:r>
                        <a:rPr dirty="0" sz="1000" spc="-85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-11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AREA</a:t>
                      </a:r>
                      <a:r>
                        <a:rPr dirty="0" sz="1000" spc="-105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-11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OFFICE</a:t>
                      </a:r>
                      <a:r>
                        <a:rPr dirty="0" sz="1000" spc="-4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19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–</a:t>
                      </a:r>
                      <a:r>
                        <a:rPr dirty="0" sz="1000" spc="-10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-2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LINK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B="0" marT="15240">
                    <a:lnL w="9525">
                      <a:solidFill>
                        <a:srgbClr val="747992"/>
                      </a:solidFill>
                      <a:prstDash val="solid"/>
                    </a:lnL>
                    <a:solidFill>
                      <a:srgbClr val="F1F1F1"/>
                    </a:solidFill>
                  </a:tcPr>
                </a:tc>
              </a:tr>
              <a:tr h="258445">
                <a:tc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1000" spc="-12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POLICE</a:t>
                      </a:r>
                      <a:r>
                        <a:rPr dirty="0" sz="1000" spc="-7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-10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BARRACK</a:t>
                      </a:r>
                      <a:r>
                        <a:rPr dirty="0" sz="1000" spc="-5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235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dirty="0" sz="1000" spc="-8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-11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YERIMAN</a:t>
                      </a:r>
                      <a:r>
                        <a:rPr dirty="0" sz="1000" spc="-6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-105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GOMBE</a:t>
                      </a:r>
                      <a:r>
                        <a:rPr dirty="0" sz="1000" spc="-6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-13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RESIDENCE</a:t>
                      </a:r>
                      <a:r>
                        <a:rPr dirty="0" sz="1000" spc="-45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235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dirty="0" sz="1000" spc="-10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-1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RAILWAY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B="0" marT="15240">
                    <a:lnL w="9525">
                      <a:solidFill>
                        <a:srgbClr val="747992"/>
                      </a:solidFill>
                      <a:prstDash val="solid"/>
                    </a:lnL>
                  </a:tcPr>
                </a:tc>
              </a:tr>
              <a:tr h="258445">
                <a:tc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dirty="0" sz="1000" spc="-14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SHEHU</a:t>
                      </a:r>
                      <a:r>
                        <a:rPr dirty="0" sz="1000" spc="-12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-85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MANZO</a:t>
                      </a:r>
                      <a:r>
                        <a:rPr dirty="0" sz="1000" spc="-7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235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dirty="0" sz="1000" spc="-95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-105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MAKERA</a:t>
                      </a:r>
                      <a:r>
                        <a:rPr dirty="0" sz="1000" spc="-85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229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dirty="0" sz="1000" spc="-13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PZ</a:t>
                      </a:r>
                      <a:r>
                        <a:rPr dirty="0" sz="1000" spc="-10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-1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RAILWAY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B="0" marT="15875">
                    <a:lnL w="9525">
                      <a:solidFill>
                        <a:srgbClr val="747992"/>
                      </a:solidFill>
                      <a:prstDash val="solid"/>
                    </a:lnL>
                    <a:solidFill>
                      <a:srgbClr val="F1F1F1"/>
                    </a:solidFill>
                  </a:tcPr>
                </a:tc>
              </a:tr>
              <a:tr h="258445">
                <a:tc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dirty="0" sz="1000" spc="-12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SPECIALIST</a:t>
                      </a:r>
                      <a:r>
                        <a:rPr dirty="0" sz="1000" spc="-55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-114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HOSPITAL</a:t>
                      </a:r>
                      <a:r>
                        <a:rPr dirty="0" sz="1000" spc="-5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235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dirty="0" sz="1000" spc="-75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-10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TOWNSHIP</a:t>
                      </a:r>
                      <a:r>
                        <a:rPr dirty="0" sz="1000" spc="-4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-12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POLICE</a:t>
                      </a:r>
                      <a:r>
                        <a:rPr dirty="0" sz="1000" spc="-65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-1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STATION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B="0" marT="15875">
                    <a:lnL w="9525">
                      <a:solidFill>
                        <a:srgbClr val="747992"/>
                      </a:solidFill>
                      <a:prstDash val="solid"/>
                    </a:lnL>
                  </a:tcPr>
                </a:tc>
              </a:tr>
              <a:tr h="258445">
                <a:tc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dirty="0" sz="1000" spc="-13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STATE</a:t>
                      </a:r>
                      <a:r>
                        <a:rPr dirty="0" sz="1000" spc="-95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-9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LOWCOST</a:t>
                      </a:r>
                      <a:r>
                        <a:rPr dirty="0" sz="1000" spc="-8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235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dirty="0" sz="1000" spc="-95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-9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ARMY</a:t>
                      </a:r>
                      <a:r>
                        <a:rPr dirty="0" sz="1000" spc="-8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-10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BARRACK</a:t>
                      </a:r>
                      <a:r>
                        <a:rPr dirty="0" sz="1000" spc="-7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235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dirty="0" sz="1000" spc="-11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-105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KPNA</a:t>
                      </a:r>
                      <a:r>
                        <a:rPr dirty="0" sz="1000" spc="-7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-1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ALHERI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B="0" marT="15875">
                    <a:lnL w="9525">
                      <a:solidFill>
                        <a:srgbClr val="747992"/>
                      </a:solidFill>
                      <a:prstDash val="solid"/>
                    </a:lnL>
                    <a:solidFill>
                      <a:srgbClr val="F1F1F1"/>
                    </a:solidFill>
                  </a:tcPr>
                </a:tc>
              </a:tr>
              <a:tr h="258445">
                <a:tc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dirty="0" sz="1000" spc="-105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TASHAN</a:t>
                      </a:r>
                      <a:r>
                        <a:rPr dirty="0" sz="1000" spc="-85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-135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DUKKU</a:t>
                      </a:r>
                      <a:r>
                        <a:rPr dirty="0" sz="1000" spc="-95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-105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ROUND</a:t>
                      </a:r>
                      <a:r>
                        <a:rPr dirty="0" sz="1000" spc="-8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-105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ABOUT</a:t>
                      </a:r>
                      <a:r>
                        <a:rPr dirty="0" sz="1000" spc="-85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235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dirty="0" sz="1000" spc="-85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-2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LINK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B="0" marT="15875">
                    <a:lnL w="9525">
                      <a:solidFill>
                        <a:srgbClr val="747992"/>
                      </a:solidFill>
                      <a:prstDash val="solid"/>
                    </a:lnL>
                  </a:tcPr>
                </a:tc>
              </a:tr>
              <a:tr h="258445">
                <a:tc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dirty="0" sz="1000" spc="-10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TOWNSHIP</a:t>
                      </a:r>
                      <a:r>
                        <a:rPr dirty="0" sz="1000" spc="-5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-12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POLICE</a:t>
                      </a:r>
                      <a:r>
                        <a:rPr dirty="0" sz="1000" spc="-6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-11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STATION</a:t>
                      </a:r>
                      <a:r>
                        <a:rPr dirty="0" sz="1000" spc="-45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235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dirty="0" sz="1000" spc="-75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-2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LINK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B="0" marT="15875">
                    <a:lnL w="9525">
                      <a:solidFill>
                        <a:srgbClr val="747992"/>
                      </a:solidFill>
                      <a:prstDash val="solid"/>
                    </a:lnL>
                    <a:solidFill>
                      <a:srgbClr val="F1F1F1"/>
                    </a:solidFill>
                  </a:tcPr>
                </a:tc>
              </a:tr>
              <a:tr h="258445">
                <a:tc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dirty="0" sz="1000" spc="-8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WURO</a:t>
                      </a:r>
                      <a:r>
                        <a:rPr dirty="0" sz="1000" spc="-95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-135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SHIYE</a:t>
                      </a:r>
                      <a:r>
                        <a:rPr dirty="0" sz="1000" spc="-7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19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–</a:t>
                      </a:r>
                      <a:r>
                        <a:rPr dirty="0" sz="1000" spc="-8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-9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PANTAMI</a:t>
                      </a:r>
                      <a:r>
                        <a:rPr dirty="0" sz="1000" spc="-75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-2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ROAD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B="0" marT="15875">
                    <a:lnL w="9525">
                      <a:solidFill>
                        <a:srgbClr val="747992"/>
                      </a:solidFill>
                      <a:prstDash val="solid"/>
                    </a:lnL>
                  </a:tcPr>
                </a:tc>
              </a:tr>
              <a:tr h="258445">
                <a:tc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dirty="0" sz="1000" spc="-85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KASUWAN</a:t>
                      </a:r>
                      <a:r>
                        <a:rPr dirty="0" sz="1000" spc="-9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-10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FANFO</a:t>
                      </a:r>
                      <a:r>
                        <a:rPr dirty="0" sz="1000" spc="-45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19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–</a:t>
                      </a:r>
                      <a:r>
                        <a:rPr dirty="0" sz="1000" spc="-85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-114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HURUMIN</a:t>
                      </a:r>
                      <a:r>
                        <a:rPr dirty="0" sz="1000" spc="-10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-25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DAU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B="0" marT="15875">
                    <a:lnL w="9525">
                      <a:solidFill>
                        <a:srgbClr val="747992"/>
                      </a:solidFill>
                      <a:prstDash val="solid"/>
                    </a:lnL>
                    <a:solidFill>
                      <a:srgbClr val="F1F1F1"/>
                    </a:solidFill>
                  </a:tcPr>
                </a:tc>
              </a:tr>
              <a:tr h="258445">
                <a:tc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dirty="0" sz="1000" spc="-9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GSADP</a:t>
                      </a:r>
                      <a:r>
                        <a:rPr dirty="0" sz="1000" spc="-7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-14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QTERS</a:t>
                      </a:r>
                      <a:r>
                        <a:rPr dirty="0" sz="1000" spc="-7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235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dirty="0" sz="1000" spc="-105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-12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BARUNDE</a:t>
                      </a:r>
                      <a:r>
                        <a:rPr dirty="0" sz="1000" spc="-75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000" spc="-10">
                          <a:solidFill>
                            <a:srgbClr val="747992"/>
                          </a:solidFill>
                          <a:latin typeface="Arial Black"/>
                          <a:cs typeface="Arial Black"/>
                        </a:rPr>
                        <a:t>BRIDGE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B="0" marT="15875">
                    <a:lnL w="9525">
                      <a:solidFill>
                        <a:srgbClr val="747992"/>
                      </a:solidFill>
                      <a:prstDash val="solid"/>
                    </a:lnL>
                  </a:tcPr>
                </a:tc>
              </a:tr>
              <a:tr h="2584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747992"/>
                      </a:solidFill>
                      <a:prstDash val="solid"/>
                    </a:lnL>
                    <a:solidFill>
                      <a:srgbClr val="F1F1F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20138" y="161035"/>
            <a:ext cx="933005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solidFill>
                  <a:srgbClr val="006FC0"/>
                </a:solidFill>
                <a:latin typeface="Calibri"/>
                <a:cs typeface="Calibri"/>
              </a:rPr>
              <a:t>Component</a:t>
            </a:r>
            <a:r>
              <a:rPr dirty="0" sz="1800" spc="-3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1800" spc="-25">
                <a:solidFill>
                  <a:srgbClr val="006FC0"/>
                </a:solidFill>
                <a:latin typeface="Calibri"/>
                <a:cs typeface="Calibri"/>
              </a:rPr>
              <a:t>A3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dirty="0" sz="1800" b="1">
                <a:solidFill>
                  <a:srgbClr val="000000"/>
                </a:solidFill>
                <a:latin typeface="Calibri"/>
                <a:cs typeface="Calibri"/>
              </a:rPr>
              <a:t>Upgrade</a:t>
            </a:r>
            <a:r>
              <a:rPr dirty="0" sz="1800" spc="-55" b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000000"/>
                </a:solidFill>
                <a:latin typeface="Calibri"/>
                <a:cs typeface="Calibri"/>
              </a:rPr>
              <a:t>of</a:t>
            </a:r>
            <a:r>
              <a:rPr dirty="0" sz="1800" spc="-20" b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000000"/>
                </a:solidFill>
                <a:latin typeface="Calibri"/>
                <a:cs typeface="Calibri"/>
              </a:rPr>
              <a:t>Kanawa</a:t>
            </a:r>
            <a:r>
              <a:rPr dirty="0" sz="1800" spc="-40" b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000000"/>
                </a:solidFill>
                <a:latin typeface="Calibri"/>
                <a:cs typeface="Calibri"/>
              </a:rPr>
              <a:t>Forest</a:t>
            </a:r>
            <a:r>
              <a:rPr dirty="0" sz="1800" spc="-35" b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000000"/>
                </a:solidFill>
                <a:latin typeface="Calibri"/>
                <a:cs typeface="Calibri"/>
              </a:rPr>
              <a:t>to</a:t>
            </a:r>
            <a:r>
              <a:rPr dirty="0" sz="1800" spc="-35" b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000000"/>
                </a:solidFill>
                <a:latin typeface="Calibri"/>
                <a:cs typeface="Calibri"/>
              </a:rPr>
              <a:t>a</a:t>
            </a:r>
            <a:r>
              <a:rPr dirty="0" sz="1800" spc="-15" b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000000"/>
                </a:solidFill>
                <a:latin typeface="Calibri"/>
                <a:cs typeface="Calibri"/>
              </a:rPr>
              <a:t>Biosphere</a:t>
            </a:r>
            <a:r>
              <a:rPr dirty="0" sz="1800" spc="-55" b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000000"/>
                </a:solidFill>
                <a:latin typeface="Calibri"/>
                <a:cs typeface="Calibri"/>
              </a:rPr>
              <a:t>Resort</a:t>
            </a:r>
            <a:r>
              <a:rPr dirty="0" sz="1800" spc="-40" b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000000"/>
                </a:solidFill>
                <a:latin typeface="Calibri"/>
                <a:cs typeface="Calibri"/>
              </a:rPr>
              <a:t>and</a:t>
            </a:r>
            <a:r>
              <a:rPr dirty="0" sz="1800" spc="-40" b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000000"/>
                </a:solidFill>
                <a:latin typeface="Calibri"/>
                <a:cs typeface="Calibri"/>
              </a:rPr>
              <a:t>Botanical</a:t>
            </a:r>
            <a:r>
              <a:rPr dirty="0" sz="1800" spc="-50" b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000000"/>
                </a:solidFill>
                <a:latin typeface="Calibri"/>
                <a:cs typeface="Calibri"/>
              </a:rPr>
              <a:t>Garden</a:t>
            </a:r>
            <a:r>
              <a:rPr dirty="0" sz="1800" spc="-20" b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000000"/>
                </a:solidFill>
                <a:latin typeface="Calibri"/>
                <a:cs typeface="Calibri"/>
              </a:rPr>
              <a:t>–</a:t>
            </a:r>
            <a:r>
              <a:rPr dirty="0" sz="1800" spc="-25" b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000000"/>
                </a:solidFill>
                <a:latin typeface="Calibri"/>
                <a:cs typeface="Calibri"/>
              </a:rPr>
              <a:t>23ha</a:t>
            </a:r>
            <a:r>
              <a:rPr dirty="0" sz="1800" spc="-25" b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000000"/>
                </a:solidFill>
                <a:latin typeface="Calibri"/>
                <a:cs typeface="Calibri"/>
              </a:rPr>
              <a:t>out</a:t>
            </a:r>
            <a:r>
              <a:rPr dirty="0" sz="1800" spc="-45" b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000000"/>
                </a:solidFill>
                <a:latin typeface="Calibri"/>
                <a:cs typeface="Calibri"/>
              </a:rPr>
              <a:t>of</a:t>
            </a:r>
            <a:r>
              <a:rPr dirty="0" sz="1800" spc="-20" b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000000"/>
                </a:solidFill>
                <a:latin typeface="Calibri"/>
                <a:cs typeface="Calibri"/>
              </a:rPr>
              <a:t>63ha</a:t>
            </a:r>
            <a:r>
              <a:rPr dirty="0" sz="1800" spc="-25" b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800" spc="-10" b="1">
                <a:solidFill>
                  <a:srgbClr val="000000"/>
                </a:solidFill>
                <a:latin typeface="Calibri"/>
                <a:cs typeface="Calibri"/>
              </a:rPr>
              <a:t>covered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03971" y="811824"/>
            <a:ext cx="3523869" cy="3644859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626394" y="811824"/>
            <a:ext cx="7080884" cy="3644900"/>
            <a:chOff x="626394" y="811824"/>
            <a:chExt cx="7080884" cy="364490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6394" y="811824"/>
              <a:ext cx="3523838" cy="364485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82998" y="811824"/>
              <a:ext cx="3523869" cy="3644859"/>
            </a:xfrm>
            <a:prstGeom prst="rect">
              <a:avLst/>
            </a:prstGeom>
          </p:spPr>
        </p:pic>
      </p:grpSp>
      <p:sp>
        <p:nvSpPr>
          <p:cNvPr id="7" name="object 7" descr=""/>
          <p:cNvSpPr txBox="1"/>
          <p:nvPr/>
        </p:nvSpPr>
        <p:spPr>
          <a:xfrm>
            <a:off x="600557" y="4428871"/>
            <a:ext cx="69977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 b="1" i="1">
                <a:latin typeface="Calibri"/>
                <a:cs typeface="Calibri"/>
              </a:rPr>
              <a:t>Starting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6450584" y="4431538"/>
            <a:ext cx="277241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b="1" i="1">
                <a:latin typeface="Calibri"/>
                <a:cs typeface="Calibri"/>
              </a:rPr>
              <a:t>Ongoing</a:t>
            </a:r>
            <a:r>
              <a:rPr dirty="0" sz="1600" spc="-5" b="1" i="1">
                <a:latin typeface="Calibri"/>
                <a:cs typeface="Calibri"/>
              </a:rPr>
              <a:t> </a:t>
            </a:r>
            <a:r>
              <a:rPr dirty="0" sz="1600" b="1" i="1">
                <a:latin typeface="Calibri"/>
                <a:cs typeface="Calibri"/>
              </a:rPr>
              <a:t>–</a:t>
            </a:r>
            <a:r>
              <a:rPr dirty="0" sz="1600" spc="-35" b="1" i="1">
                <a:latin typeface="Calibri"/>
                <a:cs typeface="Calibri"/>
              </a:rPr>
              <a:t> </a:t>
            </a:r>
            <a:r>
              <a:rPr dirty="0" sz="1600" b="1" i="1">
                <a:latin typeface="Calibri"/>
                <a:cs typeface="Calibri"/>
              </a:rPr>
              <a:t>Natural</a:t>
            </a:r>
            <a:r>
              <a:rPr dirty="0" sz="1600" spc="-25" b="1" i="1">
                <a:latin typeface="Calibri"/>
                <a:cs typeface="Calibri"/>
              </a:rPr>
              <a:t> </a:t>
            </a:r>
            <a:r>
              <a:rPr dirty="0" sz="1600" spc="-10" b="1" i="1">
                <a:latin typeface="Calibri"/>
                <a:cs typeface="Calibri"/>
              </a:rPr>
              <a:t>Regeneration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5375528" y="4868671"/>
            <a:ext cx="5894705" cy="6661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80">
                <a:latin typeface="Arial Black"/>
                <a:cs typeface="Arial Black"/>
              </a:rPr>
              <a:t>Key</a:t>
            </a:r>
            <a:r>
              <a:rPr dirty="0" sz="1400" spc="-165">
                <a:latin typeface="Arial Black"/>
                <a:cs typeface="Arial Black"/>
              </a:rPr>
              <a:t> </a:t>
            </a:r>
            <a:r>
              <a:rPr dirty="0" sz="1400" spc="-10">
                <a:latin typeface="Arial Black"/>
                <a:cs typeface="Arial Black"/>
              </a:rPr>
              <a:t>Impact</a:t>
            </a:r>
            <a:endParaRPr sz="1400">
              <a:latin typeface="Arial Black"/>
              <a:cs typeface="Arial Black"/>
            </a:endParaRPr>
          </a:p>
          <a:p>
            <a:pPr marL="299085" marR="5080" indent="-287020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299085" algn="l"/>
              </a:tabLst>
            </a:pPr>
            <a:r>
              <a:rPr dirty="0" sz="1400" spc="55">
                <a:latin typeface="Lucida Sans Unicode"/>
                <a:cs typeface="Lucida Sans Unicode"/>
              </a:rPr>
              <a:t>Enhance</a:t>
            </a:r>
            <a:r>
              <a:rPr dirty="0" sz="1400" spc="10">
                <a:latin typeface="Lucida Sans Unicode"/>
                <a:cs typeface="Lucida Sans Unicode"/>
              </a:rPr>
              <a:t> </a:t>
            </a:r>
            <a:r>
              <a:rPr dirty="0" sz="1400">
                <a:latin typeface="Lucida Sans Unicode"/>
                <a:cs typeface="Lucida Sans Unicode"/>
              </a:rPr>
              <a:t>the</a:t>
            </a:r>
            <a:r>
              <a:rPr dirty="0" sz="1400" spc="25">
                <a:latin typeface="Lucida Sans Unicode"/>
                <a:cs typeface="Lucida Sans Unicode"/>
              </a:rPr>
              <a:t> </a:t>
            </a:r>
            <a:r>
              <a:rPr dirty="0" sz="1400">
                <a:latin typeface="Lucida Sans Unicode"/>
                <a:cs typeface="Lucida Sans Unicode"/>
              </a:rPr>
              <a:t>conservation</a:t>
            </a:r>
            <a:r>
              <a:rPr dirty="0" sz="1400" spc="5">
                <a:latin typeface="Lucida Sans Unicode"/>
                <a:cs typeface="Lucida Sans Unicode"/>
              </a:rPr>
              <a:t> </a:t>
            </a:r>
            <a:r>
              <a:rPr dirty="0" sz="1400">
                <a:latin typeface="Lucida Sans Unicode"/>
                <a:cs typeface="Lucida Sans Unicode"/>
              </a:rPr>
              <a:t>of</a:t>
            </a:r>
            <a:r>
              <a:rPr dirty="0" sz="1400" spc="45">
                <a:latin typeface="Lucida Sans Unicode"/>
                <a:cs typeface="Lucida Sans Unicode"/>
              </a:rPr>
              <a:t> </a:t>
            </a:r>
            <a:r>
              <a:rPr dirty="0" sz="1400">
                <a:latin typeface="Lucida Sans Unicode"/>
                <a:cs typeface="Lucida Sans Unicode"/>
              </a:rPr>
              <a:t>indigenous</a:t>
            </a:r>
            <a:r>
              <a:rPr dirty="0" sz="1400" spc="20">
                <a:latin typeface="Lucida Sans Unicode"/>
                <a:cs typeface="Lucida Sans Unicode"/>
              </a:rPr>
              <a:t> </a:t>
            </a:r>
            <a:r>
              <a:rPr dirty="0" sz="1400">
                <a:latin typeface="Lucida Sans Unicode"/>
                <a:cs typeface="Lucida Sans Unicode"/>
              </a:rPr>
              <a:t>flora</a:t>
            </a:r>
            <a:r>
              <a:rPr dirty="0" sz="1400" spc="45">
                <a:latin typeface="Lucida Sans Unicode"/>
                <a:cs typeface="Lucida Sans Unicode"/>
              </a:rPr>
              <a:t> </a:t>
            </a:r>
            <a:r>
              <a:rPr dirty="0" sz="1400" spc="80">
                <a:latin typeface="Lucida Sans Unicode"/>
                <a:cs typeface="Lucida Sans Unicode"/>
              </a:rPr>
              <a:t>and</a:t>
            </a:r>
            <a:r>
              <a:rPr dirty="0" sz="1400" spc="45">
                <a:latin typeface="Lucida Sans Unicode"/>
                <a:cs typeface="Lucida Sans Unicode"/>
              </a:rPr>
              <a:t> </a:t>
            </a:r>
            <a:r>
              <a:rPr dirty="0" sz="1400" spc="60">
                <a:latin typeface="Lucida Sans Unicode"/>
                <a:cs typeface="Lucida Sans Unicode"/>
              </a:rPr>
              <a:t>fauna</a:t>
            </a:r>
            <a:r>
              <a:rPr dirty="0" sz="1400" spc="55">
                <a:latin typeface="Lucida Sans Unicode"/>
                <a:cs typeface="Lucida Sans Unicode"/>
              </a:rPr>
              <a:t> </a:t>
            </a:r>
            <a:r>
              <a:rPr dirty="0" sz="1400" spc="-10">
                <a:latin typeface="Lucida Sans Unicode"/>
                <a:cs typeface="Lucida Sans Unicode"/>
              </a:rPr>
              <a:t>within </a:t>
            </a:r>
            <a:r>
              <a:rPr dirty="0" sz="1400">
                <a:latin typeface="Lucida Sans Unicode"/>
                <a:cs typeface="Lucida Sans Unicode"/>
              </a:rPr>
              <a:t>their</a:t>
            </a:r>
            <a:r>
              <a:rPr dirty="0" sz="1400" spc="35">
                <a:latin typeface="Lucida Sans Unicode"/>
                <a:cs typeface="Lucida Sans Unicode"/>
              </a:rPr>
              <a:t> </a:t>
            </a:r>
            <a:r>
              <a:rPr dirty="0" sz="1400">
                <a:latin typeface="Lucida Sans Unicode"/>
                <a:cs typeface="Lucida Sans Unicode"/>
              </a:rPr>
              <a:t>natural</a:t>
            </a:r>
            <a:r>
              <a:rPr dirty="0" sz="1400" spc="65">
                <a:latin typeface="Lucida Sans Unicode"/>
                <a:cs typeface="Lucida Sans Unicode"/>
              </a:rPr>
              <a:t> </a:t>
            </a:r>
            <a:r>
              <a:rPr dirty="0" sz="1400" spc="-10">
                <a:latin typeface="Lucida Sans Unicode"/>
                <a:cs typeface="Lucida Sans Unicode"/>
              </a:rPr>
              <a:t>habitats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5375528" y="5508447"/>
            <a:ext cx="5268595" cy="1093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299085" algn="l"/>
              </a:tabLst>
            </a:pPr>
            <a:r>
              <a:rPr dirty="0" sz="1400" spc="10">
                <a:latin typeface="Lucida Sans Unicode"/>
                <a:cs typeface="Lucida Sans Unicode"/>
              </a:rPr>
              <a:t>Support</a:t>
            </a:r>
            <a:r>
              <a:rPr dirty="0" sz="1400" spc="110">
                <a:latin typeface="Lucida Sans Unicode"/>
                <a:cs typeface="Lucida Sans Unicode"/>
              </a:rPr>
              <a:t> </a:t>
            </a:r>
            <a:r>
              <a:rPr dirty="0" sz="1400" spc="10">
                <a:latin typeface="Lucida Sans Unicode"/>
                <a:cs typeface="Lucida Sans Unicode"/>
              </a:rPr>
              <a:t>sustainable</a:t>
            </a:r>
            <a:r>
              <a:rPr dirty="0" sz="1400" spc="65">
                <a:latin typeface="Lucida Sans Unicode"/>
                <a:cs typeface="Lucida Sans Unicode"/>
              </a:rPr>
              <a:t> </a:t>
            </a:r>
            <a:r>
              <a:rPr dirty="0" sz="1400" spc="10">
                <a:latin typeface="Lucida Sans Unicode"/>
                <a:cs typeface="Lucida Sans Unicode"/>
              </a:rPr>
              <a:t>resource</a:t>
            </a:r>
            <a:r>
              <a:rPr dirty="0" sz="1400" spc="55">
                <a:latin typeface="Lucida Sans Unicode"/>
                <a:cs typeface="Lucida Sans Unicode"/>
              </a:rPr>
              <a:t> </a:t>
            </a:r>
            <a:r>
              <a:rPr dirty="0" sz="1400" spc="10">
                <a:latin typeface="Lucida Sans Unicode"/>
                <a:cs typeface="Lucida Sans Unicode"/>
              </a:rPr>
              <a:t>use</a:t>
            </a:r>
            <a:r>
              <a:rPr dirty="0" sz="1400" spc="80">
                <a:latin typeface="Lucida Sans Unicode"/>
                <a:cs typeface="Lucida Sans Unicode"/>
              </a:rPr>
              <a:t> </a:t>
            </a:r>
            <a:r>
              <a:rPr dirty="0" sz="1400" spc="60">
                <a:latin typeface="Lucida Sans Unicode"/>
                <a:cs typeface="Lucida Sans Unicode"/>
              </a:rPr>
              <a:t>by</a:t>
            </a:r>
            <a:r>
              <a:rPr dirty="0" sz="1400" spc="100">
                <a:latin typeface="Lucida Sans Unicode"/>
                <a:cs typeface="Lucida Sans Unicode"/>
              </a:rPr>
              <a:t> </a:t>
            </a:r>
            <a:r>
              <a:rPr dirty="0" sz="1400" spc="10">
                <a:latin typeface="Lucida Sans Unicode"/>
                <a:cs typeface="Lucida Sans Unicode"/>
              </a:rPr>
              <a:t>local</a:t>
            </a:r>
            <a:r>
              <a:rPr dirty="0" sz="1400" spc="100">
                <a:latin typeface="Lucida Sans Unicode"/>
                <a:cs typeface="Lucida Sans Unicode"/>
              </a:rPr>
              <a:t> </a:t>
            </a:r>
            <a:r>
              <a:rPr dirty="0" sz="1400" spc="-10">
                <a:latin typeface="Lucida Sans Unicode"/>
                <a:cs typeface="Lucida Sans Unicode"/>
              </a:rPr>
              <a:t>communities</a:t>
            </a:r>
            <a:endParaRPr sz="1400">
              <a:latin typeface="Lucida Sans Unicode"/>
              <a:cs typeface="Lucida Sans Unicode"/>
            </a:endParaRPr>
          </a:p>
          <a:p>
            <a:pPr marL="299085" marR="85090" indent="-287020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dirty="0" sz="1400">
                <a:latin typeface="Lucida Sans Unicode"/>
                <a:cs typeface="Lucida Sans Unicode"/>
              </a:rPr>
              <a:t>Promote</a:t>
            </a:r>
            <a:r>
              <a:rPr dirty="0" sz="1400" spc="60">
                <a:latin typeface="Lucida Sans Unicode"/>
                <a:cs typeface="Lucida Sans Unicode"/>
              </a:rPr>
              <a:t> </a:t>
            </a:r>
            <a:r>
              <a:rPr dirty="0" sz="1400">
                <a:latin typeface="Lucida Sans Unicode"/>
                <a:cs typeface="Lucida Sans Unicode"/>
              </a:rPr>
              <a:t>research,</a:t>
            </a:r>
            <a:r>
              <a:rPr dirty="0" sz="1400" spc="55">
                <a:latin typeface="Lucida Sans Unicode"/>
                <a:cs typeface="Lucida Sans Unicode"/>
              </a:rPr>
              <a:t> </a:t>
            </a:r>
            <a:r>
              <a:rPr dirty="0" sz="1400">
                <a:latin typeface="Lucida Sans Unicode"/>
                <a:cs typeface="Lucida Sans Unicode"/>
              </a:rPr>
              <a:t>education,</a:t>
            </a:r>
            <a:r>
              <a:rPr dirty="0" sz="1400" spc="90">
                <a:latin typeface="Lucida Sans Unicode"/>
                <a:cs typeface="Lucida Sans Unicode"/>
              </a:rPr>
              <a:t> </a:t>
            </a:r>
            <a:r>
              <a:rPr dirty="0" sz="1400" spc="80">
                <a:latin typeface="Lucida Sans Unicode"/>
                <a:cs typeface="Lucida Sans Unicode"/>
              </a:rPr>
              <a:t>and</a:t>
            </a:r>
            <a:r>
              <a:rPr dirty="0" sz="1400" spc="125">
                <a:latin typeface="Lucida Sans Unicode"/>
                <a:cs typeface="Lucida Sans Unicode"/>
              </a:rPr>
              <a:t> </a:t>
            </a:r>
            <a:r>
              <a:rPr dirty="0" sz="1400">
                <a:latin typeface="Lucida Sans Unicode"/>
                <a:cs typeface="Lucida Sans Unicode"/>
              </a:rPr>
              <a:t>training</a:t>
            </a:r>
            <a:r>
              <a:rPr dirty="0" sz="1400" spc="114">
                <a:latin typeface="Lucida Sans Unicode"/>
                <a:cs typeface="Lucida Sans Unicode"/>
              </a:rPr>
              <a:t> </a:t>
            </a:r>
            <a:r>
              <a:rPr dirty="0" sz="1400">
                <a:latin typeface="Lucida Sans Unicode"/>
                <a:cs typeface="Lucida Sans Unicode"/>
              </a:rPr>
              <a:t>initiatives</a:t>
            </a:r>
            <a:r>
              <a:rPr dirty="0" sz="1400" spc="70">
                <a:latin typeface="Lucida Sans Unicode"/>
                <a:cs typeface="Lucida Sans Unicode"/>
              </a:rPr>
              <a:t> </a:t>
            </a:r>
            <a:r>
              <a:rPr dirty="0" sz="1400" spc="-25">
                <a:latin typeface="Lucida Sans Unicode"/>
                <a:cs typeface="Lucida Sans Unicode"/>
              </a:rPr>
              <a:t>to </a:t>
            </a:r>
            <a:r>
              <a:rPr dirty="0" sz="1400">
                <a:latin typeface="Lucida Sans Unicode"/>
                <a:cs typeface="Lucida Sans Unicode"/>
              </a:rPr>
              <a:t>minimize</a:t>
            </a:r>
            <a:r>
              <a:rPr dirty="0" sz="1400" spc="-5">
                <a:latin typeface="Lucida Sans Unicode"/>
                <a:cs typeface="Lucida Sans Unicode"/>
              </a:rPr>
              <a:t> </a:t>
            </a:r>
            <a:r>
              <a:rPr dirty="0" sz="1400">
                <a:latin typeface="Lucida Sans Unicode"/>
                <a:cs typeface="Lucida Sans Unicode"/>
              </a:rPr>
              <a:t>biodiversity</a:t>
            </a:r>
            <a:r>
              <a:rPr dirty="0" sz="1400" spc="5">
                <a:latin typeface="Lucida Sans Unicode"/>
                <a:cs typeface="Lucida Sans Unicode"/>
              </a:rPr>
              <a:t> </a:t>
            </a:r>
            <a:r>
              <a:rPr dirty="0" sz="1400" spc="-20">
                <a:latin typeface="Lucida Sans Unicode"/>
                <a:cs typeface="Lucida Sans Unicode"/>
              </a:rPr>
              <a:t>loss</a:t>
            </a:r>
            <a:endParaRPr sz="1400">
              <a:latin typeface="Lucida Sans Unicode"/>
              <a:cs typeface="Lucida Sans Unicode"/>
            </a:endParaRPr>
          </a:p>
          <a:p>
            <a:pPr marL="297180">
              <a:lnSpc>
                <a:spcPct val="100000"/>
              </a:lnSpc>
            </a:pPr>
            <a:r>
              <a:rPr dirty="0" sz="1400" spc="80">
                <a:latin typeface="Lucida Sans Unicode"/>
                <a:cs typeface="Lucida Sans Unicode"/>
              </a:rPr>
              <a:t>and</a:t>
            </a:r>
            <a:r>
              <a:rPr dirty="0" sz="1400" spc="35">
                <a:latin typeface="Lucida Sans Unicode"/>
                <a:cs typeface="Lucida Sans Unicode"/>
              </a:rPr>
              <a:t> </a:t>
            </a:r>
            <a:r>
              <a:rPr dirty="0" sz="1400">
                <a:latin typeface="Lucida Sans Unicode"/>
                <a:cs typeface="Lucida Sans Unicode"/>
              </a:rPr>
              <a:t>strengthen</a:t>
            </a:r>
            <a:r>
              <a:rPr dirty="0" sz="1400" spc="-20">
                <a:latin typeface="Lucida Sans Unicode"/>
                <a:cs typeface="Lucida Sans Unicode"/>
              </a:rPr>
              <a:t> </a:t>
            </a:r>
            <a:r>
              <a:rPr dirty="0" sz="1400" spc="55">
                <a:latin typeface="Lucida Sans Unicode"/>
                <a:cs typeface="Lucida Sans Unicode"/>
              </a:rPr>
              <a:t>ecosystem</a:t>
            </a:r>
            <a:r>
              <a:rPr dirty="0" sz="1400" spc="5">
                <a:latin typeface="Lucida Sans Unicode"/>
                <a:cs typeface="Lucida Sans Unicode"/>
              </a:rPr>
              <a:t> </a:t>
            </a:r>
            <a:r>
              <a:rPr dirty="0" sz="1400" spc="-10">
                <a:latin typeface="Lucida Sans Unicode"/>
                <a:cs typeface="Lucida Sans Unicode"/>
              </a:rPr>
              <a:t>resilience</a:t>
            </a:r>
            <a:endParaRPr sz="1400">
              <a:latin typeface="Lucida Sans Unicode"/>
              <a:cs typeface="Lucida Sans Unicode"/>
            </a:endParaRPr>
          </a:p>
          <a:p>
            <a:pPr marL="299085" indent="-286385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dirty="0" sz="1400" spc="20">
                <a:latin typeface="Lucida Sans Unicode"/>
                <a:cs typeface="Lucida Sans Unicode"/>
              </a:rPr>
              <a:t>Promote</a:t>
            </a:r>
            <a:r>
              <a:rPr dirty="0" sz="1400" spc="10">
                <a:latin typeface="Lucida Sans Unicode"/>
                <a:cs typeface="Lucida Sans Unicode"/>
              </a:rPr>
              <a:t> </a:t>
            </a:r>
            <a:r>
              <a:rPr dirty="0" sz="1400" spc="20">
                <a:latin typeface="Lucida Sans Unicode"/>
                <a:cs typeface="Lucida Sans Unicode"/>
              </a:rPr>
              <a:t>recreational</a:t>
            </a:r>
            <a:r>
              <a:rPr dirty="0" sz="1400" spc="25">
                <a:latin typeface="Lucida Sans Unicode"/>
                <a:cs typeface="Lucida Sans Unicode"/>
              </a:rPr>
              <a:t> </a:t>
            </a:r>
            <a:r>
              <a:rPr dirty="0" sz="1400" spc="80">
                <a:latin typeface="Lucida Sans Unicode"/>
                <a:cs typeface="Lucida Sans Unicode"/>
              </a:rPr>
              <a:t>and</a:t>
            </a:r>
            <a:r>
              <a:rPr dirty="0" sz="1400" spc="60">
                <a:latin typeface="Lucida Sans Unicode"/>
                <a:cs typeface="Lucida Sans Unicode"/>
              </a:rPr>
              <a:t> </a:t>
            </a:r>
            <a:r>
              <a:rPr dirty="0" sz="1400" spc="20">
                <a:latin typeface="Lucida Sans Unicode"/>
                <a:cs typeface="Lucida Sans Unicode"/>
              </a:rPr>
              <a:t>social</a:t>
            </a:r>
            <a:r>
              <a:rPr dirty="0" sz="1400" spc="65">
                <a:latin typeface="Lucida Sans Unicode"/>
                <a:cs typeface="Lucida Sans Unicode"/>
              </a:rPr>
              <a:t> </a:t>
            </a:r>
            <a:r>
              <a:rPr dirty="0" sz="1400" spc="-10">
                <a:latin typeface="Lucida Sans Unicode"/>
                <a:cs typeface="Lucida Sans Unicode"/>
              </a:rPr>
              <a:t>activities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773683" y="4910454"/>
            <a:ext cx="3602990" cy="15201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80">
                <a:latin typeface="Arial Black"/>
                <a:cs typeface="Arial Black"/>
              </a:rPr>
              <a:t>Key</a:t>
            </a:r>
            <a:r>
              <a:rPr dirty="0" sz="1400" spc="-165">
                <a:latin typeface="Arial Black"/>
                <a:cs typeface="Arial Black"/>
              </a:rPr>
              <a:t> </a:t>
            </a:r>
            <a:r>
              <a:rPr dirty="0" sz="1400" spc="-10">
                <a:latin typeface="Arial Black"/>
                <a:cs typeface="Arial Black"/>
              </a:rPr>
              <a:t>Investment/Activities:</a:t>
            </a:r>
            <a:endParaRPr sz="1400">
              <a:latin typeface="Arial Black"/>
              <a:cs typeface="Arial Black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</a:tabLst>
            </a:pPr>
            <a:r>
              <a:rPr dirty="0" sz="1400">
                <a:latin typeface="Lucida Sans Unicode"/>
                <a:cs typeface="Lucida Sans Unicode"/>
              </a:rPr>
              <a:t>outdoor</a:t>
            </a:r>
            <a:r>
              <a:rPr dirty="0" sz="1400" spc="-20">
                <a:latin typeface="Lucida Sans Unicode"/>
                <a:cs typeface="Lucida Sans Unicode"/>
              </a:rPr>
              <a:t> </a:t>
            </a:r>
            <a:r>
              <a:rPr dirty="0" sz="1400" spc="95">
                <a:latin typeface="Lucida Sans Unicode"/>
                <a:cs typeface="Lucida Sans Unicode"/>
              </a:rPr>
              <a:t>games</a:t>
            </a:r>
            <a:r>
              <a:rPr dirty="0" sz="1400" spc="-55">
                <a:latin typeface="Lucida Sans Unicode"/>
                <a:cs typeface="Lucida Sans Unicode"/>
              </a:rPr>
              <a:t> </a:t>
            </a:r>
            <a:r>
              <a:rPr dirty="0" sz="1400" spc="80">
                <a:latin typeface="Lucida Sans Unicode"/>
                <a:cs typeface="Lucida Sans Unicode"/>
              </a:rPr>
              <a:t>and</a:t>
            </a:r>
            <a:r>
              <a:rPr dirty="0" sz="1400" spc="-25">
                <a:latin typeface="Lucida Sans Unicode"/>
                <a:cs typeface="Lucida Sans Unicode"/>
              </a:rPr>
              <a:t> </a:t>
            </a:r>
            <a:r>
              <a:rPr dirty="0" sz="1400" spc="170">
                <a:latin typeface="Lucida Sans Unicode"/>
                <a:cs typeface="Lucida Sans Unicode"/>
              </a:rPr>
              <a:t>a</a:t>
            </a:r>
            <a:r>
              <a:rPr dirty="0" sz="1400" spc="-20">
                <a:latin typeface="Lucida Sans Unicode"/>
                <a:cs typeface="Lucida Sans Unicode"/>
              </a:rPr>
              <a:t> </a:t>
            </a:r>
            <a:r>
              <a:rPr dirty="0" sz="1400">
                <a:latin typeface="Lucida Sans Unicode"/>
                <a:cs typeface="Lucida Sans Unicode"/>
              </a:rPr>
              <a:t>children's</a:t>
            </a:r>
            <a:r>
              <a:rPr dirty="0" sz="1400" spc="-55">
                <a:latin typeface="Lucida Sans Unicode"/>
                <a:cs typeface="Lucida Sans Unicode"/>
              </a:rPr>
              <a:t> </a:t>
            </a:r>
            <a:r>
              <a:rPr dirty="0" sz="1400" spc="-20">
                <a:latin typeface="Lucida Sans Unicode"/>
                <a:cs typeface="Lucida Sans Unicode"/>
              </a:rPr>
              <a:t>park</a:t>
            </a:r>
            <a:endParaRPr sz="1400">
              <a:latin typeface="Lucida Sans Unicode"/>
              <a:cs typeface="Lucida Sans Unicode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</a:tabLst>
            </a:pPr>
            <a:r>
              <a:rPr dirty="0" sz="1400">
                <a:latin typeface="Lucida Sans Unicode"/>
                <a:cs typeface="Lucida Sans Unicode"/>
              </a:rPr>
              <a:t>Strict</a:t>
            </a:r>
            <a:r>
              <a:rPr dirty="0" sz="1400" spc="-30">
                <a:latin typeface="Lucida Sans Unicode"/>
                <a:cs typeface="Lucida Sans Unicode"/>
              </a:rPr>
              <a:t> </a:t>
            </a:r>
            <a:r>
              <a:rPr dirty="0" sz="1400" spc="50">
                <a:latin typeface="Lucida Sans Unicode"/>
                <a:cs typeface="Lucida Sans Unicode"/>
              </a:rPr>
              <a:t>botanical</a:t>
            </a:r>
            <a:r>
              <a:rPr dirty="0" sz="1400" spc="-10">
                <a:latin typeface="Lucida Sans Unicode"/>
                <a:cs typeface="Lucida Sans Unicode"/>
              </a:rPr>
              <a:t> </a:t>
            </a:r>
            <a:r>
              <a:rPr dirty="0" sz="1400" spc="50">
                <a:latin typeface="Lucida Sans Unicode"/>
                <a:cs typeface="Lucida Sans Unicode"/>
              </a:rPr>
              <a:t>garden</a:t>
            </a:r>
            <a:endParaRPr sz="1400">
              <a:latin typeface="Lucida Sans Unicode"/>
              <a:cs typeface="Lucida Sans Unicode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</a:tabLst>
            </a:pPr>
            <a:r>
              <a:rPr dirty="0" sz="1400" spc="-10">
                <a:latin typeface="Lucida Sans Unicode"/>
                <a:cs typeface="Lucida Sans Unicode"/>
              </a:rPr>
              <a:t>Floriculture</a:t>
            </a:r>
            <a:r>
              <a:rPr dirty="0" sz="1400" spc="-55">
                <a:latin typeface="Lucida Sans Unicode"/>
                <a:cs typeface="Lucida Sans Unicode"/>
              </a:rPr>
              <a:t> </a:t>
            </a:r>
            <a:r>
              <a:rPr dirty="0" sz="1400" spc="80">
                <a:latin typeface="Lucida Sans Unicode"/>
                <a:cs typeface="Lucida Sans Unicode"/>
              </a:rPr>
              <a:t>and</a:t>
            </a:r>
            <a:r>
              <a:rPr dirty="0" sz="1400" spc="-35">
                <a:latin typeface="Lucida Sans Unicode"/>
                <a:cs typeface="Lucida Sans Unicode"/>
              </a:rPr>
              <a:t> </a:t>
            </a:r>
            <a:r>
              <a:rPr dirty="0" sz="1400" spc="60">
                <a:latin typeface="Lucida Sans Unicode"/>
                <a:cs typeface="Lucida Sans Unicode"/>
              </a:rPr>
              <a:t>Aqua</a:t>
            </a:r>
            <a:r>
              <a:rPr dirty="0" sz="1400" spc="-55">
                <a:latin typeface="Lucida Sans Unicode"/>
                <a:cs typeface="Lucida Sans Unicode"/>
              </a:rPr>
              <a:t> </a:t>
            </a:r>
            <a:r>
              <a:rPr dirty="0" sz="1400" spc="-10">
                <a:latin typeface="Lucida Sans Unicode"/>
                <a:cs typeface="Lucida Sans Unicode"/>
              </a:rPr>
              <a:t>Vista</a:t>
            </a:r>
            <a:endParaRPr sz="1400">
              <a:latin typeface="Lucida Sans Unicode"/>
              <a:cs typeface="Lucida Sans Unicode"/>
            </a:endParaRPr>
          </a:p>
          <a:p>
            <a:pPr marL="299085" indent="-286385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299085" algn="l"/>
              </a:tabLst>
            </a:pPr>
            <a:r>
              <a:rPr dirty="0" sz="1400">
                <a:latin typeface="Lucida Sans Unicode"/>
                <a:cs typeface="Lucida Sans Unicode"/>
              </a:rPr>
              <a:t>Agroforestry</a:t>
            </a:r>
            <a:r>
              <a:rPr dirty="0" sz="1400" spc="-80">
                <a:latin typeface="Lucida Sans Unicode"/>
                <a:cs typeface="Lucida Sans Unicode"/>
              </a:rPr>
              <a:t> </a:t>
            </a:r>
            <a:r>
              <a:rPr dirty="0" sz="1400" spc="-10">
                <a:latin typeface="Lucida Sans Unicode"/>
                <a:cs typeface="Lucida Sans Unicode"/>
              </a:rPr>
              <a:t>orchard</a:t>
            </a:r>
            <a:endParaRPr sz="1400">
              <a:latin typeface="Lucida Sans Unicode"/>
              <a:cs typeface="Lucida Sans Unicode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</a:tabLst>
            </a:pPr>
            <a:r>
              <a:rPr dirty="0" sz="1400">
                <a:latin typeface="Lucida Sans Unicode"/>
                <a:cs typeface="Lucida Sans Unicode"/>
              </a:rPr>
              <a:t>Aviary</a:t>
            </a:r>
            <a:r>
              <a:rPr dirty="0" sz="1400" spc="50">
                <a:latin typeface="Lucida Sans Unicode"/>
                <a:cs typeface="Lucida Sans Unicode"/>
              </a:rPr>
              <a:t> </a:t>
            </a:r>
            <a:r>
              <a:rPr dirty="0" sz="1400" spc="35">
                <a:latin typeface="Lucida Sans Unicode"/>
                <a:cs typeface="Lucida Sans Unicode"/>
              </a:rPr>
              <a:t>pen</a:t>
            </a:r>
            <a:endParaRPr sz="1400">
              <a:latin typeface="Lucida Sans Unicode"/>
              <a:cs typeface="Lucida Sans Unicode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</a:tabLst>
            </a:pPr>
            <a:r>
              <a:rPr dirty="0" sz="1400" spc="-30">
                <a:latin typeface="Lucida Sans Unicode"/>
                <a:cs typeface="Lucida Sans Unicode"/>
              </a:rPr>
              <a:t>Exhibition</a:t>
            </a:r>
            <a:r>
              <a:rPr dirty="0" sz="1400" spc="-10">
                <a:latin typeface="Lucida Sans Unicode"/>
                <a:cs typeface="Lucida Sans Unicode"/>
              </a:rPr>
              <a:t> </a:t>
            </a:r>
            <a:r>
              <a:rPr dirty="0" sz="1400" spc="50">
                <a:latin typeface="Lucida Sans Unicode"/>
                <a:cs typeface="Lucida Sans Unicode"/>
              </a:rPr>
              <a:t>stand</a:t>
            </a:r>
            <a:r>
              <a:rPr dirty="0" sz="1400" spc="-10">
                <a:latin typeface="Lucida Sans Unicode"/>
                <a:cs typeface="Lucida Sans Unicode"/>
              </a:rPr>
              <a:t> </a:t>
            </a:r>
            <a:r>
              <a:rPr dirty="0" sz="1400" spc="80">
                <a:latin typeface="Lucida Sans Unicode"/>
                <a:cs typeface="Lucida Sans Unicode"/>
              </a:rPr>
              <a:t>and</a:t>
            </a:r>
            <a:r>
              <a:rPr dirty="0" sz="1400" spc="-5">
                <a:latin typeface="Lucida Sans Unicode"/>
                <a:cs typeface="Lucida Sans Unicode"/>
              </a:rPr>
              <a:t> </a:t>
            </a:r>
            <a:r>
              <a:rPr dirty="0" sz="1400">
                <a:latin typeface="Lucida Sans Unicode"/>
                <a:cs typeface="Lucida Sans Unicode"/>
              </a:rPr>
              <a:t>lounge</a:t>
            </a:r>
            <a:r>
              <a:rPr dirty="0" sz="1400" spc="-20">
                <a:latin typeface="Lucida Sans Unicode"/>
                <a:cs typeface="Lucida Sans Unicode"/>
              </a:rPr>
              <a:t> </a:t>
            </a:r>
            <a:r>
              <a:rPr dirty="0" sz="1400" spc="-10">
                <a:latin typeface="Lucida Sans Unicode"/>
                <a:cs typeface="Lucida Sans Unicode"/>
              </a:rPr>
              <a:t>centre</a:t>
            </a:r>
            <a:endParaRPr sz="14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7618"/>
            <a:ext cx="12192000" cy="6850380"/>
          </a:xfrm>
          <a:custGeom>
            <a:avLst/>
            <a:gdLst/>
            <a:ahLst/>
            <a:cxnLst/>
            <a:rect l="l" t="t" r="r" b="b"/>
            <a:pathLst>
              <a:path w="12192000" h="6850380">
                <a:moveTo>
                  <a:pt x="12192000" y="0"/>
                </a:moveTo>
                <a:lnTo>
                  <a:pt x="0" y="0"/>
                </a:lnTo>
                <a:lnTo>
                  <a:pt x="0" y="6850381"/>
                </a:lnTo>
                <a:lnTo>
                  <a:pt x="12192000" y="6850381"/>
                </a:lnTo>
                <a:lnTo>
                  <a:pt x="12192000" y="0"/>
                </a:lnTo>
                <a:close/>
              </a:path>
            </a:pathLst>
          </a:custGeom>
          <a:solidFill>
            <a:srgbClr val="C4C7CE">
              <a:alpha val="10195"/>
            </a:srgbClr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911618" y="1836013"/>
            <a:ext cx="10368915" cy="4644390"/>
            <a:chOff x="911618" y="1836013"/>
            <a:chExt cx="10368915" cy="4644390"/>
          </a:xfrm>
        </p:grpSpPr>
        <p:sp>
          <p:nvSpPr>
            <p:cNvPr id="4" name="object 4" descr=""/>
            <p:cNvSpPr/>
            <p:nvPr/>
          </p:nvSpPr>
          <p:spPr>
            <a:xfrm>
              <a:off x="911618" y="1897341"/>
              <a:ext cx="9890125" cy="4583430"/>
            </a:xfrm>
            <a:custGeom>
              <a:avLst/>
              <a:gdLst/>
              <a:ahLst/>
              <a:cxnLst/>
              <a:rect l="l" t="t" r="r" b="b"/>
              <a:pathLst>
                <a:path w="9890125" h="4583430">
                  <a:moveTo>
                    <a:pt x="9890125" y="0"/>
                  </a:moveTo>
                  <a:lnTo>
                    <a:pt x="0" y="0"/>
                  </a:lnTo>
                  <a:lnTo>
                    <a:pt x="0" y="4583049"/>
                  </a:lnTo>
                  <a:lnTo>
                    <a:pt x="9890125" y="4583049"/>
                  </a:lnTo>
                  <a:lnTo>
                    <a:pt x="9890125" y="0"/>
                  </a:lnTo>
                  <a:close/>
                </a:path>
              </a:pathLst>
            </a:custGeom>
            <a:solidFill>
              <a:srgbClr val="457A9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1390268" y="1836013"/>
              <a:ext cx="9890125" cy="4582795"/>
            </a:xfrm>
            <a:custGeom>
              <a:avLst/>
              <a:gdLst/>
              <a:ahLst/>
              <a:cxnLst/>
              <a:rect l="l" t="t" r="r" b="b"/>
              <a:pathLst>
                <a:path w="9890125" h="4582795">
                  <a:moveTo>
                    <a:pt x="9890125" y="0"/>
                  </a:moveTo>
                  <a:lnTo>
                    <a:pt x="0" y="0"/>
                  </a:lnTo>
                  <a:lnTo>
                    <a:pt x="0" y="4582414"/>
                  </a:lnTo>
                  <a:lnTo>
                    <a:pt x="9890125" y="4582414"/>
                  </a:lnTo>
                  <a:lnTo>
                    <a:pt x="9890125" y="0"/>
                  </a:lnTo>
                  <a:close/>
                </a:path>
              </a:pathLst>
            </a:custGeom>
            <a:solidFill>
              <a:srgbClr val="A8DAD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5760720" y="2082164"/>
              <a:ext cx="5424170" cy="3419475"/>
            </a:xfrm>
            <a:custGeom>
              <a:avLst/>
              <a:gdLst/>
              <a:ahLst/>
              <a:cxnLst/>
              <a:rect l="l" t="t" r="r" b="b"/>
              <a:pathLst>
                <a:path w="5424170" h="3419475">
                  <a:moveTo>
                    <a:pt x="5029073" y="608965"/>
                  </a:moveTo>
                  <a:lnTo>
                    <a:pt x="4560824" y="302641"/>
                  </a:lnTo>
                  <a:lnTo>
                    <a:pt x="4560824" y="90932"/>
                  </a:lnTo>
                  <a:lnTo>
                    <a:pt x="4554512" y="55562"/>
                  </a:lnTo>
                  <a:lnTo>
                    <a:pt x="4537303" y="26657"/>
                  </a:lnTo>
                  <a:lnTo>
                    <a:pt x="4511789" y="7162"/>
                  </a:lnTo>
                  <a:lnTo>
                    <a:pt x="4480560" y="0"/>
                  </a:lnTo>
                  <a:lnTo>
                    <a:pt x="300609" y="0"/>
                  </a:lnTo>
                  <a:lnTo>
                    <a:pt x="269417" y="7162"/>
                  </a:lnTo>
                  <a:lnTo>
                    <a:pt x="243903" y="26657"/>
                  </a:lnTo>
                  <a:lnTo>
                    <a:pt x="226669" y="55562"/>
                  </a:lnTo>
                  <a:lnTo>
                    <a:pt x="220345" y="90932"/>
                  </a:lnTo>
                  <a:lnTo>
                    <a:pt x="220345" y="1125601"/>
                  </a:lnTo>
                  <a:lnTo>
                    <a:pt x="226669" y="1161351"/>
                  </a:lnTo>
                  <a:lnTo>
                    <a:pt x="243903" y="1190447"/>
                  </a:lnTo>
                  <a:lnTo>
                    <a:pt x="269417" y="1210005"/>
                  </a:lnTo>
                  <a:lnTo>
                    <a:pt x="300609" y="1217168"/>
                  </a:lnTo>
                  <a:lnTo>
                    <a:pt x="4480560" y="1217168"/>
                  </a:lnTo>
                  <a:lnTo>
                    <a:pt x="4511789" y="1210005"/>
                  </a:lnTo>
                  <a:lnTo>
                    <a:pt x="4537303" y="1190434"/>
                  </a:lnTo>
                  <a:lnTo>
                    <a:pt x="4554512" y="1161351"/>
                  </a:lnTo>
                  <a:lnTo>
                    <a:pt x="4560824" y="1125601"/>
                  </a:lnTo>
                  <a:lnTo>
                    <a:pt x="4560824" y="914527"/>
                  </a:lnTo>
                  <a:lnTo>
                    <a:pt x="5029073" y="608965"/>
                  </a:lnTo>
                  <a:close/>
                </a:path>
                <a:path w="5424170" h="3419475">
                  <a:moveTo>
                    <a:pt x="5424170" y="2550287"/>
                  </a:moveTo>
                  <a:lnTo>
                    <a:pt x="4896104" y="2114169"/>
                  </a:lnTo>
                  <a:lnTo>
                    <a:pt x="4896104" y="1811782"/>
                  </a:lnTo>
                  <a:lnTo>
                    <a:pt x="4888966" y="1761363"/>
                  </a:lnTo>
                  <a:lnTo>
                    <a:pt x="4869535" y="1720138"/>
                  </a:lnTo>
                  <a:lnTo>
                    <a:pt x="4840757" y="1692325"/>
                  </a:lnTo>
                  <a:lnTo>
                    <a:pt x="4805553" y="1682115"/>
                  </a:lnTo>
                  <a:lnTo>
                    <a:pt x="90551" y="1682115"/>
                  </a:lnTo>
                  <a:lnTo>
                    <a:pt x="55333" y="1692325"/>
                  </a:lnTo>
                  <a:lnTo>
                    <a:pt x="26555" y="1720138"/>
                  </a:lnTo>
                  <a:lnTo>
                    <a:pt x="7124" y="1761363"/>
                  </a:lnTo>
                  <a:lnTo>
                    <a:pt x="0" y="1811782"/>
                  </a:lnTo>
                  <a:lnTo>
                    <a:pt x="0" y="3288792"/>
                  </a:lnTo>
                  <a:lnTo>
                    <a:pt x="7124" y="3339376"/>
                  </a:lnTo>
                  <a:lnTo>
                    <a:pt x="26555" y="3380956"/>
                  </a:lnTo>
                  <a:lnTo>
                    <a:pt x="55333" y="3409111"/>
                  </a:lnTo>
                  <a:lnTo>
                    <a:pt x="90551" y="3419475"/>
                  </a:lnTo>
                  <a:lnTo>
                    <a:pt x="4805553" y="3419475"/>
                  </a:lnTo>
                  <a:lnTo>
                    <a:pt x="4840757" y="3409111"/>
                  </a:lnTo>
                  <a:lnTo>
                    <a:pt x="4869535" y="3380956"/>
                  </a:lnTo>
                  <a:lnTo>
                    <a:pt x="4888966" y="3339376"/>
                  </a:lnTo>
                  <a:lnTo>
                    <a:pt x="4896104" y="3288792"/>
                  </a:lnTo>
                  <a:lnTo>
                    <a:pt x="4896104" y="2986405"/>
                  </a:lnTo>
                  <a:lnTo>
                    <a:pt x="5424170" y="255028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75117" y="2028824"/>
              <a:ext cx="3832948" cy="3694480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400">
              <a:latin typeface="Times New Roman"/>
              <a:cs typeface="Times New Roman"/>
            </a:endParaRPr>
          </a:p>
          <a:p>
            <a:pPr marL="4803140">
              <a:lnSpc>
                <a:spcPct val="100000"/>
              </a:lnSpc>
            </a:pPr>
            <a:r>
              <a:rPr dirty="0" sz="1400"/>
              <a:t>B1:</a:t>
            </a:r>
            <a:r>
              <a:rPr dirty="0" sz="1400" spc="-40"/>
              <a:t> </a:t>
            </a:r>
            <a:r>
              <a:rPr dirty="0" sz="1400"/>
              <a:t>Community</a:t>
            </a:r>
            <a:r>
              <a:rPr dirty="0" sz="1400" spc="-60"/>
              <a:t> </a:t>
            </a:r>
            <a:r>
              <a:rPr dirty="0" sz="1400" spc="-10"/>
              <a:t>Strengthening</a:t>
            </a:r>
            <a:endParaRPr sz="1400"/>
          </a:p>
          <a:p>
            <a:pPr marL="5059680" indent="-84455">
              <a:lnSpc>
                <a:spcPct val="100000"/>
              </a:lnSpc>
              <a:spcBef>
                <a:spcPts val="35"/>
              </a:spcBef>
              <a:buSzPct val="71428"/>
              <a:buFont typeface="Symbol"/>
              <a:buChar char=""/>
              <a:tabLst>
                <a:tab pos="5059680" algn="l"/>
              </a:tabLst>
            </a:pPr>
            <a:r>
              <a:rPr dirty="0" sz="1400" b="0" i="0">
                <a:latin typeface="Calibri"/>
                <a:cs typeface="Calibri"/>
              </a:rPr>
              <a:t>Community</a:t>
            </a:r>
            <a:r>
              <a:rPr dirty="0" sz="1400" spc="-45" b="0" i="0">
                <a:latin typeface="Calibri"/>
                <a:cs typeface="Calibri"/>
              </a:rPr>
              <a:t> </a:t>
            </a:r>
            <a:r>
              <a:rPr dirty="0" sz="1400" spc="-10" b="0" i="0">
                <a:latin typeface="Calibri"/>
                <a:cs typeface="Calibri"/>
              </a:rPr>
              <a:t>Engagement/</a:t>
            </a:r>
            <a:r>
              <a:rPr dirty="0" sz="1400" spc="-45" b="0" i="0">
                <a:latin typeface="Calibri"/>
                <a:cs typeface="Calibri"/>
              </a:rPr>
              <a:t> </a:t>
            </a:r>
            <a:r>
              <a:rPr dirty="0" sz="1400" b="0" i="0">
                <a:latin typeface="Calibri"/>
                <a:cs typeface="Calibri"/>
              </a:rPr>
              <a:t>Social</a:t>
            </a:r>
            <a:r>
              <a:rPr dirty="0" sz="1400" spc="-60" b="0" i="0">
                <a:latin typeface="Calibri"/>
                <a:cs typeface="Calibri"/>
              </a:rPr>
              <a:t> </a:t>
            </a:r>
            <a:r>
              <a:rPr dirty="0" sz="1400" b="0" i="0">
                <a:latin typeface="Calibri"/>
                <a:cs typeface="Calibri"/>
              </a:rPr>
              <a:t>Cohesion/</a:t>
            </a:r>
            <a:r>
              <a:rPr dirty="0" sz="1400" spc="-55" b="0" i="0">
                <a:latin typeface="Calibri"/>
                <a:cs typeface="Calibri"/>
              </a:rPr>
              <a:t> </a:t>
            </a:r>
            <a:r>
              <a:rPr dirty="0" sz="1400" spc="-10" b="0" i="0">
                <a:latin typeface="Calibri"/>
                <a:cs typeface="Calibri"/>
              </a:rPr>
              <a:t>Peacebuilding</a:t>
            </a:r>
            <a:endParaRPr sz="1400">
              <a:latin typeface="Calibri"/>
              <a:cs typeface="Calibri"/>
            </a:endParaRPr>
          </a:p>
          <a:p>
            <a:pPr marL="5059680" indent="-84455">
              <a:lnSpc>
                <a:spcPct val="100000"/>
              </a:lnSpc>
              <a:spcBef>
                <a:spcPts val="30"/>
              </a:spcBef>
              <a:buSzPct val="71428"/>
              <a:buFont typeface="Symbol"/>
              <a:buChar char=""/>
              <a:tabLst>
                <a:tab pos="5059680" algn="l"/>
              </a:tabLst>
            </a:pPr>
            <a:r>
              <a:rPr dirty="0" sz="1400" b="0" i="0">
                <a:latin typeface="Calibri"/>
                <a:cs typeface="Calibri"/>
              </a:rPr>
              <a:t>Capacity</a:t>
            </a:r>
            <a:r>
              <a:rPr dirty="0" sz="1400" spc="-65" b="0" i="0">
                <a:latin typeface="Calibri"/>
                <a:cs typeface="Calibri"/>
              </a:rPr>
              <a:t> </a:t>
            </a:r>
            <a:r>
              <a:rPr dirty="0" sz="1400" spc="-10" b="0" i="0">
                <a:latin typeface="Calibri"/>
                <a:cs typeface="Calibri"/>
              </a:rPr>
              <a:t>building</a:t>
            </a:r>
            <a:endParaRPr sz="1400">
              <a:latin typeface="Calibri"/>
              <a:cs typeface="Calibri"/>
            </a:endParaRPr>
          </a:p>
          <a:p>
            <a:pPr marL="5059680" indent="-84455">
              <a:lnSpc>
                <a:spcPct val="100000"/>
              </a:lnSpc>
              <a:spcBef>
                <a:spcPts val="20"/>
              </a:spcBef>
              <a:buSzPct val="71428"/>
              <a:buFont typeface="Symbol"/>
              <a:buChar char=""/>
              <a:tabLst>
                <a:tab pos="5059680" algn="l"/>
              </a:tabLst>
            </a:pPr>
            <a:r>
              <a:rPr dirty="0" sz="1400" spc="-10" b="0" i="0">
                <a:latin typeface="Calibri"/>
                <a:cs typeface="Calibri"/>
              </a:rPr>
              <a:t>Micro-watershed</a:t>
            </a:r>
            <a:r>
              <a:rPr dirty="0" sz="1400" spc="-20" b="0" i="0">
                <a:latin typeface="Calibri"/>
                <a:cs typeface="Calibri"/>
              </a:rPr>
              <a:t> </a:t>
            </a:r>
            <a:r>
              <a:rPr dirty="0" sz="1400" spc="-10" b="0" i="0">
                <a:latin typeface="Calibri"/>
                <a:cs typeface="Calibri"/>
              </a:rPr>
              <a:t>planning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85"/>
              </a:spcBef>
            </a:pPr>
            <a:endParaRPr sz="1400">
              <a:latin typeface="Calibri"/>
              <a:cs typeface="Calibri"/>
            </a:endParaRPr>
          </a:p>
          <a:p>
            <a:pPr marL="4441825">
              <a:lnSpc>
                <a:spcPct val="100000"/>
              </a:lnSpc>
            </a:pPr>
            <a:r>
              <a:rPr dirty="0"/>
              <a:t>B2:</a:t>
            </a:r>
            <a:r>
              <a:rPr dirty="0" spc="5"/>
              <a:t> </a:t>
            </a:r>
            <a:r>
              <a:rPr dirty="0" spc="-10"/>
              <a:t>Community</a:t>
            </a:r>
            <a:r>
              <a:rPr dirty="0"/>
              <a:t> </a:t>
            </a:r>
            <a:r>
              <a:rPr dirty="0" spc="-10"/>
              <a:t>Investments</a:t>
            </a:r>
          </a:p>
          <a:p>
            <a:pPr marL="4698365" indent="-84455">
              <a:lnSpc>
                <a:spcPct val="100000"/>
              </a:lnSpc>
              <a:spcBef>
                <a:spcPts val="30"/>
              </a:spcBef>
              <a:buSzPct val="83333"/>
              <a:buFont typeface="Symbol"/>
              <a:buChar char=""/>
              <a:tabLst>
                <a:tab pos="4698365" algn="l"/>
              </a:tabLst>
            </a:pPr>
            <a:r>
              <a:rPr dirty="0" spc="-10" b="0" i="0">
                <a:latin typeface="Calibri"/>
                <a:cs typeface="Calibri"/>
              </a:rPr>
              <a:t>Landscape</a:t>
            </a:r>
            <a:r>
              <a:rPr dirty="0" spc="-35" b="0" i="0">
                <a:latin typeface="Calibri"/>
                <a:cs typeface="Calibri"/>
              </a:rPr>
              <a:t> </a:t>
            </a:r>
            <a:r>
              <a:rPr dirty="0" spc="-10" b="0" i="0">
                <a:latin typeface="Calibri"/>
                <a:cs typeface="Calibri"/>
              </a:rPr>
              <a:t>restoration,</a:t>
            </a:r>
            <a:r>
              <a:rPr dirty="0" spc="-40" b="0" i="0">
                <a:latin typeface="Calibri"/>
                <a:cs typeface="Calibri"/>
              </a:rPr>
              <a:t> </a:t>
            </a:r>
            <a:r>
              <a:rPr dirty="0" b="0" i="0">
                <a:latin typeface="Calibri"/>
                <a:cs typeface="Calibri"/>
              </a:rPr>
              <a:t>scaling</a:t>
            </a:r>
            <a:r>
              <a:rPr dirty="0" spc="-15" b="0" i="0">
                <a:latin typeface="Calibri"/>
                <a:cs typeface="Calibri"/>
              </a:rPr>
              <a:t> </a:t>
            </a:r>
            <a:r>
              <a:rPr dirty="0" b="0" i="0">
                <a:latin typeface="Calibri"/>
                <a:cs typeface="Calibri"/>
              </a:rPr>
              <a:t>up</a:t>
            </a:r>
            <a:r>
              <a:rPr dirty="0" spc="-15" b="0" i="0">
                <a:latin typeface="Calibri"/>
                <a:cs typeface="Calibri"/>
              </a:rPr>
              <a:t> </a:t>
            </a:r>
            <a:r>
              <a:rPr dirty="0" b="0" i="0">
                <a:latin typeface="Calibri"/>
                <a:cs typeface="Calibri"/>
              </a:rPr>
              <a:t>an</a:t>
            </a:r>
            <a:r>
              <a:rPr dirty="0" spc="-15" b="0" i="0">
                <a:latin typeface="Calibri"/>
                <a:cs typeface="Calibri"/>
              </a:rPr>
              <a:t> </a:t>
            </a:r>
            <a:r>
              <a:rPr dirty="0" b="0" i="0">
                <a:latin typeface="Calibri"/>
                <a:cs typeface="Calibri"/>
              </a:rPr>
              <a:t>approach</a:t>
            </a:r>
            <a:r>
              <a:rPr dirty="0" spc="-25" b="0" i="0">
                <a:latin typeface="Calibri"/>
                <a:cs typeface="Calibri"/>
              </a:rPr>
              <a:t> </a:t>
            </a:r>
            <a:r>
              <a:rPr dirty="0" b="0" i="0">
                <a:latin typeface="Calibri"/>
                <a:cs typeface="Calibri"/>
              </a:rPr>
              <a:t>pioneered</a:t>
            </a:r>
            <a:r>
              <a:rPr dirty="0" spc="-35" b="0" i="0">
                <a:latin typeface="Calibri"/>
                <a:cs typeface="Calibri"/>
              </a:rPr>
              <a:t> </a:t>
            </a:r>
            <a:r>
              <a:rPr dirty="0" b="0" i="0">
                <a:latin typeface="Calibri"/>
                <a:cs typeface="Calibri"/>
              </a:rPr>
              <a:t>by</a:t>
            </a:r>
            <a:r>
              <a:rPr dirty="0" spc="-25" b="0" i="0">
                <a:latin typeface="Calibri"/>
                <a:cs typeface="Calibri"/>
              </a:rPr>
              <a:t> </a:t>
            </a:r>
            <a:r>
              <a:rPr dirty="0" spc="-30" b="0" i="0">
                <a:latin typeface="Calibri"/>
                <a:cs typeface="Calibri"/>
              </a:rPr>
              <a:t>FAO</a:t>
            </a:r>
            <a:r>
              <a:rPr dirty="0" spc="-15" b="0" i="0">
                <a:latin typeface="Calibri"/>
                <a:cs typeface="Calibri"/>
              </a:rPr>
              <a:t> </a:t>
            </a:r>
            <a:r>
              <a:rPr dirty="0" b="0" i="0">
                <a:latin typeface="Calibri"/>
                <a:cs typeface="Calibri"/>
              </a:rPr>
              <a:t>(Delfino</a:t>
            </a:r>
            <a:r>
              <a:rPr dirty="0" spc="-30" b="0" i="0">
                <a:latin typeface="Calibri"/>
                <a:cs typeface="Calibri"/>
              </a:rPr>
              <a:t> </a:t>
            </a:r>
            <a:r>
              <a:rPr dirty="0" spc="-10" b="0" i="0">
                <a:latin typeface="Calibri"/>
                <a:cs typeface="Calibri"/>
              </a:rPr>
              <a:t>plough)</a:t>
            </a:r>
          </a:p>
          <a:p>
            <a:pPr marL="4698365" indent="-84455">
              <a:lnSpc>
                <a:spcPct val="100000"/>
              </a:lnSpc>
              <a:spcBef>
                <a:spcPts val="20"/>
              </a:spcBef>
              <a:buSzPct val="83333"/>
              <a:buFont typeface="Symbol"/>
              <a:buChar char=""/>
              <a:tabLst>
                <a:tab pos="4698365" algn="l"/>
              </a:tabLst>
            </a:pPr>
            <a:r>
              <a:rPr dirty="0" spc="-10" b="0" i="0">
                <a:latin typeface="Calibri"/>
                <a:cs typeface="Calibri"/>
              </a:rPr>
              <a:t>Climate-</a:t>
            </a:r>
            <a:r>
              <a:rPr dirty="0" b="0" i="0">
                <a:latin typeface="Calibri"/>
                <a:cs typeface="Calibri"/>
              </a:rPr>
              <a:t>smart</a:t>
            </a:r>
            <a:r>
              <a:rPr dirty="0" spc="-10" b="0" i="0">
                <a:latin typeface="Calibri"/>
                <a:cs typeface="Calibri"/>
              </a:rPr>
              <a:t> rainfed</a:t>
            </a:r>
            <a:r>
              <a:rPr dirty="0" spc="-15" b="0" i="0">
                <a:latin typeface="Calibri"/>
                <a:cs typeface="Calibri"/>
              </a:rPr>
              <a:t> </a:t>
            </a:r>
            <a:r>
              <a:rPr dirty="0" spc="-10" b="0" i="0">
                <a:latin typeface="Calibri"/>
                <a:cs typeface="Calibri"/>
              </a:rPr>
              <a:t>agriculture.</a:t>
            </a:r>
          </a:p>
          <a:p>
            <a:pPr marL="4698365" indent="-84455">
              <a:lnSpc>
                <a:spcPct val="100000"/>
              </a:lnSpc>
              <a:spcBef>
                <a:spcPts val="25"/>
              </a:spcBef>
              <a:buSzPct val="83333"/>
              <a:buFont typeface="Symbol"/>
              <a:buChar char=""/>
              <a:tabLst>
                <a:tab pos="4698365" algn="l"/>
              </a:tabLst>
            </a:pPr>
            <a:r>
              <a:rPr dirty="0" spc="-10" b="0" i="0">
                <a:latin typeface="Calibri"/>
                <a:cs typeface="Calibri"/>
              </a:rPr>
              <a:t>Water</a:t>
            </a:r>
            <a:r>
              <a:rPr dirty="0" spc="-5" b="0" i="0">
                <a:latin typeface="Calibri"/>
                <a:cs typeface="Calibri"/>
              </a:rPr>
              <a:t> </a:t>
            </a:r>
            <a:r>
              <a:rPr dirty="0" b="0" i="0">
                <a:latin typeface="Calibri"/>
                <a:cs typeface="Calibri"/>
              </a:rPr>
              <a:t>and</a:t>
            </a:r>
            <a:r>
              <a:rPr dirty="0" spc="10" b="0" i="0">
                <a:latin typeface="Calibri"/>
                <a:cs typeface="Calibri"/>
              </a:rPr>
              <a:t> </a:t>
            </a:r>
            <a:r>
              <a:rPr dirty="0" b="0" i="0">
                <a:latin typeface="Calibri"/>
                <a:cs typeface="Calibri"/>
              </a:rPr>
              <a:t>soil</a:t>
            </a:r>
            <a:r>
              <a:rPr dirty="0" spc="10" b="0" i="0">
                <a:latin typeface="Calibri"/>
                <a:cs typeface="Calibri"/>
              </a:rPr>
              <a:t> </a:t>
            </a:r>
            <a:r>
              <a:rPr dirty="0" spc="-10" b="0" i="0">
                <a:latin typeface="Calibri"/>
                <a:cs typeface="Calibri"/>
              </a:rPr>
              <a:t>conservation,</a:t>
            </a:r>
            <a:r>
              <a:rPr dirty="0" spc="-5" b="0" i="0">
                <a:latin typeface="Calibri"/>
                <a:cs typeface="Calibri"/>
              </a:rPr>
              <a:t> </a:t>
            </a:r>
            <a:r>
              <a:rPr dirty="0" spc="-10" b="0" i="0">
                <a:latin typeface="Calibri"/>
                <a:cs typeface="Calibri"/>
              </a:rPr>
              <a:t>drought-resistant</a:t>
            </a:r>
            <a:r>
              <a:rPr dirty="0" spc="-25" b="0" i="0">
                <a:latin typeface="Calibri"/>
                <a:cs typeface="Calibri"/>
              </a:rPr>
              <a:t> </a:t>
            </a:r>
            <a:r>
              <a:rPr dirty="0" spc="-10" b="0" i="0">
                <a:latin typeface="Calibri"/>
                <a:cs typeface="Calibri"/>
              </a:rPr>
              <a:t>varieties</a:t>
            </a:r>
          </a:p>
          <a:p>
            <a:pPr marL="4717415">
              <a:lnSpc>
                <a:spcPct val="100000"/>
              </a:lnSpc>
              <a:spcBef>
                <a:spcPts val="35"/>
              </a:spcBef>
            </a:pPr>
            <a:r>
              <a:rPr dirty="0" b="0" i="0">
                <a:latin typeface="Calibri"/>
                <a:cs typeface="Calibri"/>
              </a:rPr>
              <a:t>(e.g.,</a:t>
            </a:r>
            <a:r>
              <a:rPr dirty="0" spc="-20" b="0" i="0">
                <a:latin typeface="Calibri"/>
                <a:cs typeface="Calibri"/>
              </a:rPr>
              <a:t> </a:t>
            </a:r>
            <a:r>
              <a:rPr dirty="0" b="0" i="0">
                <a:latin typeface="Calibri"/>
                <a:cs typeface="Calibri"/>
              </a:rPr>
              <a:t>Iron</a:t>
            </a:r>
            <a:r>
              <a:rPr dirty="0" spc="-10" b="0" i="0">
                <a:latin typeface="Calibri"/>
                <a:cs typeface="Calibri"/>
              </a:rPr>
              <a:t> </a:t>
            </a:r>
            <a:r>
              <a:rPr dirty="0" b="0" i="0">
                <a:latin typeface="Calibri"/>
                <a:cs typeface="Calibri"/>
              </a:rPr>
              <a:t>Pearl</a:t>
            </a:r>
            <a:r>
              <a:rPr dirty="0" spc="-40" b="0" i="0">
                <a:latin typeface="Calibri"/>
                <a:cs typeface="Calibri"/>
              </a:rPr>
              <a:t> </a:t>
            </a:r>
            <a:r>
              <a:rPr dirty="0" b="0" i="0">
                <a:latin typeface="Calibri"/>
                <a:cs typeface="Calibri"/>
              </a:rPr>
              <a:t>Millet</a:t>
            </a:r>
            <a:r>
              <a:rPr dirty="0" spc="-25" b="0" i="0">
                <a:latin typeface="Calibri"/>
                <a:cs typeface="Calibri"/>
              </a:rPr>
              <a:t> </a:t>
            </a:r>
            <a:r>
              <a:rPr dirty="0" b="0" i="0">
                <a:latin typeface="Calibri"/>
                <a:cs typeface="Calibri"/>
              </a:rPr>
              <a:t>and</a:t>
            </a:r>
            <a:r>
              <a:rPr dirty="0" spc="-20" b="0" i="0">
                <a:latin typeface="Calibri"/>
                <a:cs typeface="Calibri"/>
              </a:rPr>
              <a:t> </a:t>
            </a:r>
            <a:r>
              <a:rPr dirty="0" b="0" i="0">
                <a:latin typeface="Calibri"/>
                <a:cs typeface="Calibri"/>
              </a:rPr>
              <a:t>Cowpea,</a:t>
            </a:r>
            <a:r>
              <a:rPr dirty="0" spc="-30" b="0" i="0">
                <a:latin typeface="Calibri"/>
                <a:cs typeface="Calibri"/>
              </a:rPr>
              <a:t> </a:t>
            </a:r>
            <a:r>
              <a:rPr dirty="0" b="0" i="0">
                <a:latin typeface="Calibri"/>
                <a:cs typeface="Calibri"/>
              </a:rPr>
              <a:t>Vit</a:t>
            </a:r>
            <a:r>
              <a:rPr dirty="0" spc="-25" b="0" i="0">
                <a:latin typeface="Calibri"/>
                <a:cs typeface="Calibri"/>
              </a:rPr>
              <a:t> </a:t>
            </a:r>
            <a:r>
              <a:rPr dirty="0" b="0" i="0">
                <a:latin typeface="Calibri"/>
                <a:cs typeface="Calibri"/>
              </a:rPr>
              <a:t>A</a:t>
            </a:r>
            <a:r>
              <a:rPr dirty="0" spc="-30" b="0" i="0">
                <a:latin typeface="Calibri"/>
                <a:cs typeface="Calibri"/>
              </a:rPr>
              <a:t> </a:t>
            </a:r>
            <a:r>
              <a:rPr dirty="0" b="0" i="0">
                <a:latin typeface="Calibri"/>
                <a:cs typeface="Calibri"/>
              </a:rPr>
              <a:t>Maize</a:t>
            </a:r>
            <a:r>
              <a:rPr dirty="0" spc="-35" b="0" i="0">
                <a:latin typeface="Calibri"/>
                <a:cs typeface="Calibri"/>
              </a:rPr>
              <a:t> </a:t>
            </a:r>
            <a:r>
              <a:rPr dirty="0" b="0" i="0">
                <a:latin typeface="Calibri"/>
                <a:cs typeface="Calibri"/>
              </a:rPr>
              <a:t>and</a:t>
            </a:r>
            <a:r>
              <a:rPr dirty="0" spc="-25" b="0" i="0">
                <a:latin typeface="Calibri"/>
                <a:cs typeface="Calibri"/>
              </a:rPr>
              <a:t> </a:t>
            </a:r>
            <a:r>
              <a:rPr dirty="0" spc="-10" b="0" i="0">
                <a:latin typeface="Calibri"/>
                <a:cs typeface="Calibri"/>
              </a:rPr>
              <a:t>Sorghum)</a:t>
            </a:r>
          </a:p>
          <a:p>
            <a:pPr marL="4698365" indent="-84455">
              <a:lnSpc>
                <a:spcPct val="100000"/>
              </a:lnSpc>
              <a:spcBef>
                <a:spcPts val="25"/>
              </a:spcBef>
              <a:buSzPct val="83333"/>
              <a:buFont typeface="Symbol"/>
              <a:buChar char=""/>
              <a:tabLst>
                <a:tab pos="4698365" algn="l"/>
              </a:tabLst>
            </a:pPr>
            <a:r>
              <a:rPr dirty="0" spc="-20" b="0" i="0">
                <a:latin typeface="Calibri"/>
                <a:cs typeface="Calibri"/>
              </a:rPr>
              <a:t>Farmers-</a:t>
            </a:r>
            <a:r>
              <a:rPr dirty="0" b="0" i="0">
                <a:latin typeface="Calibri"/>
                <a:cs typeface="Calibri"/>
              </a:rPr>
              <a:t>led</a:t>
            </a:r>
            <a:r>
              <a:rPr dirty="0" spc="-10" b="0" i="0">
                <a:latin typeface="Calibri"/>
                <a:cs typeface="Calibri"/>
              </a:rPr>
              <a:t> </a:t>
            </a:r>
            <a:r>
              <a:rPr dirty="0" b="0" i="0">
                <a:latin typeface="Calibri"/>
                <a:cs typeface="Calibri"/>
              </a:rPr>
              <a:t>Irrigation</a:t>
            </a:r>
            <a:r>
              <a:rPr dirty="0" spc="5" b="0" i="0">
                <a:latin typeface="Calibri"/>
                <a:cs typeface="Calibri"/>
              </a:rPr>
              <a:t> </a:t>
            </a:r>
            <a:r>
              <a:rPr dirty="0" spc="-10" b="0" i="0">
                <a:latin typeface="Calibri"/>
                <a:cs typeface="Calibri"/>
              </a:rPr>
              <a:t>Development</a:t>
            </a:r>
            <a:r>
              <a:rPr dirty="0" spc="-35" b="0" i="0">
                <a:latin typeface="Calibri"/>
                <a:cs typeface="Calibri"/>
              </a:rPr>
              <a:t> </a:t>
            </a:r>
            <a:r>
              <a:rPr dirty="0" b="0" i="0">
                <a:latin typeface="Calibri"/>
                <a:cs typeface="Calibri"/>
              </a:rPr>
              <a:t>(FLID),</a:t>
            </a:r>
            <a:r>
              <a:rPr dirty="0" spc="5" b="0" i="0">
                <a:latin typeface="Calibri"/>
                <a:cs typeface="Calibri"/>
              </a:rPr>
              <a:t> </a:t>
            </a:r>
            <a:r>
              <a:rPr dirty="0" b="0" i="0">
                <a:latin typeface="Calibri"/>
                <a:cs typeface="Calibri"/>
              </a:rPr>
              <a:t>including</a:t>
            </a:r>
            <a:r>
              <a:rPr dirty="0" spc="-20" b="0" i="0">
                <a:latin typeface="Calibri"/>
                <a:cs typeface="Calibri"/>
              </a:rPr>
              <a:t> </a:t>
            </a:r>
            <a:r>
              <a:rPr dirty="0" b="0" i="0">
                <a:latin typeface="Calibri"/>
                <a:cs typeface="Calibri"/>
              </a:rPr>
              <a:t>solar</a:t>
            </a:r>
            <a:r>
              <a:rPr dirty="0" spc="15" b="0" i="0">
                <a:latin typeface="Calibri"/>
                <a:cs typeface="Calibri"/>
              </a:rPr>
              <a:t> </a:t>
            </a:r>
            <a:r>
              <a:rPr dirty="0" spc="-10" b="0" i="0">
                <a:latin typeface="Calibri"/>
                <a:cs typeface="Calibri"/>
              </a:rPr>
              <a:t>pumps</a:t>
            </a:r>
          </a:p>
        </p:txBody>
      </p:sp>
      <p:pic>
        <p:nvPicPr>
          <p:cNvPr id="9" name="object 9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09800" y="513587"/>
            <a:ext cx="7066026" cy="922781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456433" y="-88703"/>
            <a:ext cx="6494145" cy="121856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 indent="1856105">
              <a:lnSpc>
                <a:spcPct val="118600"/>
              </a:lnSpc>
              <a:spcBef>
                <a:spcPts val="100"/>
              </a:spcBef>
            </a:pPr>
            <a:r>
              <a:rPr dirty="0" sz="3300" spc="-180">
                <a:solidFill>
                  <a:srgbClr val="00AF50"/>
                </a:solidFill>
                <a:latin typeface="Arial Black"/>
                <a:cs typeface="Arial Black"/>
              </a:rPr>
              <a:t>Component</a:t>
            </a:r>
            <a:r>
              <a:rPr dirty="0" sz="3300" spc="-620">
                <a:solidFill>
                  <a:srgbClr val="00AF50"/>
                </a:solidFill>
                <a:latin typeface="Arial Black"/>
                <a:cs typeface="Arial Black"/>
              </a:rPr>
              <a:t> </a:t>
            </a:r>
            <a:r>
              <a:rPr dirty="0" sz="3300" spc="-459">
                <a:solidFill>
                  <a:srgbClr val="00AF50"/>
                </a:solidFill>
                <a:latin typeface="Arial Black"/>
                <a:cs typeface="Arial Black"/>
              </a:rPr>
              <a:t>B </a:t>
            </a:r>
            <a:r>
              <a:rPr dirty="0" sz="3300" spc="-385">
                <a:solidFill>
                  <a:srgbClr val="C00000"/>
                </a:solidFill>
                <a:latin typeface="Arial Black"/>
                <a:cs typeface="Arial Black"/>
              </a:rPr>
              <a:t>COMMUNITY</a:t>
            </a:r>
            <a:r>
              <a:rPr dirty="0" sz="3300" spc="-67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dirty="0" sz="3300" spc="-459">
                <a:solidFill>
                  <a:srgbClr val="C00000"/>
                </a:solidFill>
                <a:latin typeface="Arial Black"/>
                <a:cs typeface="Arial Black"/>
              </a:rPr>
              <a:t>CLIMATE</a:t>
            </a:r>
            <a:r>
              <a:rPr dirty="0" sz="3300" spc="-675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dirty="0" sz="3300" spc="-570">
                <a:solidFill>
                  <a:srgbClr val="C00000"/>
                </a:solidFill>
                <a:latin typeface="Arial Black"/>
                <a:cs typeface="Arial Black"/>
              </a:rPr>
              <a:t>RESILIENCE</a:t>
            </a:r>
            <a:endParaRPr sz="33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777DA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38631" y="663651"/>
            <a:ext cx="4464050" cy="100838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ts val="2625"/>
              </a:lnSpc>
              <a:spcBef>
                <a:spcPts val="105"/>
              </a:spcBef>
            </a:pPr>
            <a:r>
              <a:rPr dirty="0" sz="2300" spc="-165">
                <a:solidFill>
                  <a:srgbClr val="006FC0"/>
                </a:solidFill>
              </a:rPr>
              <a:t>Component</a:t>
            </a:r>
            <a:r>
              <a:rPr dirty="0" sz="2300" spc="-295">
                <a:solidFill>
                  <a:srgbClr val="006FC0"/>
                </a:solidFill>
              </a:rPr>
              <a:t> </a:t>
            </a:r>
            <a:r>
              <a:rPr dirty="0" sz="2300" spc="-25">
                <a:solidFill>
                  <a:srgbClr val="006FC0"/>
                </a:solidFill>
              </a:rPr>
              <a:t>B1</a:t>
            </a:r>
            <a:endParaRPr sz="2300"/>
          </a:p>
          <a:p>
            <a:pPr marL="12700" marR="5080">
              <a:lnSpc>
                <a:spcPts val="2480"/>
              </a:lnSpc>
              <a:spcBef>
                <a:spcPts val="180"/>
              </a:spcBef>
            </a:pPr>
            <a:r>
              <a:rPr dirty="0" sz="2300" spc="-180"/>
              <a:t>STAKEHOLDER</a:t>
            </a:r>
            <a:r>
              <a:rPr dirty="0" sz="2300" spc="-275"/>
              <a:t> </a:t>
            </a:r>
            <a:r>
              <a:rPr dirty="0" sz="2300" spc="-195"/>
              <a:t>ENGAGEMENT,</a:t>
            </a:r>
            <a:r>
              <a:rPr dirty="0" sz="2300" spc="-254"/>
              <a:t> </a:t>
            </a:r>
            <a:r>
              <a:rPr dirty="0" sz="2300" spc="-145"/>
              <a:t>COMMUNITY </a:t>
            </a:r>
            <a:r>
              <a:rPr dirty="0" sz="2300" spc="-155"/>
              <a:t>SENSITIZATION&amp;</a:t>
            </a:r>
            <a:r>
              <a:rPr dirty="0" sz="2300" spc="-200"/>
              <a:t> </a:t>
            </a:r>
            <a:r>
              <a:rPr dirty="0" sz="2300" spc="-60"/>
              <a:t>ENGAGEMENT</a:t>
            </a:r>
            <a:endParaRPr sz="2300"/>
          </a:p>
        </p:txBody>
      </p:sp>
      <p:sp>
        <p:nvSpPr>
          <p:cNvPr id="4" name="object 4" descr=""/>
          <p:cNvSpPr txBox="1"/>
          <p:nvPr/>
        </p:nvSpPr>
        <p:spPr>
          <a:xfrm>
            <a:off x="755395" y="1909317"/>
            <a:ext cx="134239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6364" indent="-113664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126364" algn="l"/>
              </a:tabLst>
            </a:pP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KEY</a:t>
            </a:r>
            <a:r>
              <a:rPr dirty="0" sz="1800" spc="-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IMPACT: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869696" y="2069338"/>
            <a:ext cx="4158615" cy="1623060"/>
          </a:xfrm>
          <a:prstGeom prst="rect">
            <a:avLst/>
          </a:prstGeom>
        </p:spPr>
        <p:txBody>
          <a:bodyPr wrap="square" lIns="0" tIns="137795" rIns="0" bIns="0" rtlCol="0" vert="horz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085"/>
              </a:spcBef>
              <a:buClr>
                <a:srgbClr val="4F81BC"/>
              </a:buClr>
              <a:buFont typeface="Arial MT"/>
              <a:buChar char="•"/>
              <a:tabLst>
                <a:tab pos="469900" algn="l"/>
              </a:tabLst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Institutional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support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from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MDAs</a:t>
            </a:r>
            <a:endParaRPr sz="18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980"/>
              </a:spcBef>
              <a:buClr>
                <a:srgbClr val="4F81BC"/>
              </a:buClr>
              <a:buFont typeface="Arial MT"/>
              <a:buChar char="•"/>
              <a:tabLst>
                <a:tab pos="469900" algn="l"/>
              </a:tabLst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Community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8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individual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participation</a:t>
            </a:r>
            <a:endParaRPr sz="18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985"/>
              </a:spcBef>
              <a:buClr>
                <a:srgbClr val="4F81BC"/>
              </a:buClr>
              <a:buFont typeface="Arial MT"/>
              <a:buChar char="•"/>
              <a:tabLst>
                <a:tab pos="469900" algn="l"/>
              </a:tabLst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High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sense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project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ownership</a:t>
            </a:r>
            <a:endParaRPr sz="18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990"/>
              </a:spcBef>
              <a:buClr>
                <a:srgbClr val="4F81BC"/>
              </a:buClr>
              <a:buFont typeface="Arial MT"/>
              <a:buChar char="•"/>
              <a:tabLst>
                <a:tab pos="469900" algn="l"/>
              </a:tabLst>
            </a:pP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Awareness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creation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5549772" y="197104"/>
            <a:ext cx="2020570" cy="2021205"/>
            <a:chOff x="5549772" y="197104"/>
            <a:chExt cx="2020570" cy="2021205"/>
          </a:xfrm>
        </p:grpSpPr>
        <p:sp>
          <p:nvSpPr>
            <p:cNvPr id="7" name="object 7" descr=""/>
            <p:cNvSpPr/>
            <p:nvPr/>
          </p:nvSpPr>
          <p:spPr>
            <a:xfrm>
              <a:off x="5549772" y="197104"/>
              <a:ext cx="2020570" cy="2021205"/>
            </a:xfrm>
            <a:custGeom>
              <a:avLst/>
              <a:gdLst/>
              <a:ahLst/>
              <a:cxnLst/>
              <a:rect l="l" t="t" r="r" b="b"/>
              <a:pathLst>
                <a:path w="2020570" h="2021205">
                  <a:moveTo>
                    <a:pt x="1010157" y="0"/>
                  </a:moveTo>
                  <a:lnTo>
                    <a:pt x="962603" y="1099"/>
                  </a:lnTo>
                  <a:lnTo>
                    <a:pt x="915615" y="4366"/>
                  </a:lnTo>
                  <a:lnTo>
                    <a:pt x="869242" y="9752"/>
                  </a:lnTo>
                  <a:lnTo>
                    <a:pt x="823531" y="17208"/>
                  </a:lnTo>
                  <a:lnTo>
                    <a:pt x="778532" y="26685"/>
                  </a:lnTo>
                  <a:lnTo>
                    <a:pt x="734294" y="38136"/>
                  </a:lnTo>
                  <a:lnTo>
                    <a:pt x="690863" y="51511"/>
                  </a:lnTo>
                  <a:lnTo>
                    <a:pt x="648290" y="66762"/>
                  </a:lnTo>
                  <a:lnTo>
                    <a:pt x="606622" y="83841"/>
                  </a:lnTo>
                  <a:lnTo>
                    <a:pt x="565909" y="102698"/>
                  </a:lnTo>
                  <a:lnTo>
                    <a:pt x="526197" y="123287"/>
                  </a:lnTo>
                  <a:lnTo>
                    <a:pt x="487537" y="145557"/>
                  </a:lnTo>
                  <a:lnTo>
                    <a:pt x="449977" y="169461"/>
                  </a:lnTo>
                  <a:lnTo>
                    <a:pt x="413564" y="194950"/>
                  </a:lnTo>
                  <a:lnTo>
                    <a:pt x="378348" y="221975"/>
                  </a:lnTo>
                  <a:lnTo>
                    <a:pt x="344378" y="250488"/>
                  </a:lnTo>
                  <a:lnTo>
                    <a:pt x="311700" y="280440"/>
                  </a:lnTo>
                  <a:lnTo>
                    <a:pt x="280365" y="311784"/>
                  </a:lnTo>
                  <a:lnTo>
                    <a:pt x="250420" y="344470"/>
                  </a:lnTo>
                  <a:lnTo>
                    <a:pt x="221915" y="378449"/>
                  </a:lnTo>
                  <a:lnTo>
                    <a:pt x="194897" y="413674"/>
                  </a:lnTo>
                  <a:lnTo>
                    <a:pt x="169415" y="450096"/>
                  </a:lnTo>
                  <a:lnTo>
                    <a:pt x="145517" y="487666"/>
                  </a:lnTo>
                  <a:lnTo>
                    <a:pt x="123253" y="526336"/>
                  </a:lnTo>
                  <a:lnTo>
                    <a:pt x="102670" y="566057"/>
                  </a:lnTo>
                  <a:lnTo>
                    <a:pt x="83818" y="606780"/>
                  </a:lnTo>
                  <a:lnTo>
                    <a:pt x="66744" y="648458"/>
                  </a:lnTo>
                  <a:lnTo>
                    <a:pt x="51496" y="691042"/>
                  </a:lnTo>
                  <a:lnTo>
                    <a:pt x="38125" y="734483"/>
                  </a:lnTo>
                  <a:lnTo>
                    <a:pt x="26678" y="778732"/>
                  </a:lnTo>
                  <a:lnTo>
                    <a:pt x="17203" y="823742"/>
                  </a:lnTo>
                  <a:lnTo>
                    <a:pt x="9749" y="869463"/>
                  </a:lnTo>
                  <a:lnTo>
                    <a:pt x="4365" y="915848"/>
                  </a:lnTo>
                  <a:lnTo>
                    <a:pt x="1099" y="962847"/>
                  </a:lnTo>
                  <a:lnTo>
                    <a:pt x="0" y="1010412"/>
                  </a:lnTo>
                  <a:lnTo>
                    <a:pt x="1099" y="1057976"/>
                  </a:lnTo>
                  <a:lnTo>
                    <a:pt x="4365" y="1104975"/>
                  </a:lnTo>
                  <a:lnTo>
                    <a:pt x="9749" y="1151360"/>
                  </a:lnTo>
                  <a:lnTo>
                    <a:pt x="17203" y="1197081"/>
                  </a:lnTo>
                  <a:lnTo>
                    <a:pt x="26678" y="1242091"/>
                  </a:lnTo>
                  <a:lnTo>
                    <a:pt x="38125" y="1286340"/>
                  </a:lnTo>
                  <a:lnTo>
                    <a:pt x="51496" y="1329781"/>
                  </a:lnTo>
                  <a:lnTo>
                    <a:pt x="66744" y="1372365"/>
                  </a:lnTo>
                  <a:lnTo>
                    <a:pt x="83818" y="1414043"/>
                  </a:lnTo>
                  <a:lnTo>
                    <a:pt x="102670" y="1454766"/>
                  </a:lnTo>
                  <a:lnTo>
                    <a:pt x="123253" y="1494487"/>
                  </a:lnTo>
                  <a:lnTo>
                    <a:pt x="145517" y="1533157"/>
                  </a:lnTo>
                  <a:lnTo>
                    <a:pt x="169415" y="1570727"/>
                  </a:lnTo>
                  <a:lnTo>
                    <a:pt x="194897" y="1607149"/>
                  </a:lnTo>
                  <a:lnTo>
                    <a:pt x="221915" y="1642374"/>
                  </a:lnTo>
                  <a:lnTo>
                    <a:pt x="250420" y="1676353"/>
                  </a:lnTo>
                  <a:lnTo>
                    <a:pt x="280365" y="1709039"/>
                  </a:lnTo>
                  <a:lnTo>
                    <a:pt x="311700" y="1740383"/>
                  </a:lnTo>
                  <a:lnTo>
                    <a:pt x="344378" y="1770335"/>
                  </a:lnTo>
                  <a:lnTo>
                    <a:pt x="378348" y="1798848"/>
                  </a:lnTo>
                  <a:lnTo>
                    <a:pt x="413564" y="1825873"/>
                  </a:lnTo>
                  <a:lnTo>
                    <a:pt x="449977" y="1851362"/>
                  </a:lnTo>
                  <a:lnTo>
                    <a:pt x="487537" y="1875266"/>
                  </a:lnTo>
                  <a:lnTo>
                    <a:pt x="526197" y="1897536"/>
                  </a:lnTo>
                  <a:lnTo>
                    <a:pt x="565909" y="1918125"/>
                  </a:lnTo>
                  <a:lnTo>
                    <a:pt x="606622" y="1936982"/>
                  </a:lnTo>
                  <a:lnTo>
                    <a:pt x="648290" y="1954061"/>
                  </a:lnTo>
                  <a:lnTo>
                    <a:pt x="690863" y="1969312"/>
                  </a:lnTo>
                  <a:lnTo>
                    <a:pt x="734294" y="1982687"/>
                  </a:lnTo>
                  <a:lnTo>
                    <a:pt x="778532" y="1994138"/>
                  </a:lnTo>
                  <a:lnTo>
                    <a:pt x="823531" y="2003615"/>
                  </a:lnTo>
                  <a:lnTo>
                    <a:pt x="869242" y="2011071"/>
                  </a:lnTo>
                  <a:lnTo>
                    <a:pt x="915615" y="2016457"/>
                  </a:lnTo>
                  <a:lnTo>
                    <a:pt x="962603" y="2019724"/>
                  </a:lnTo>
                  <a:lnTo>
                    <a:pt x="1010157" y="2020824"/>
                  </a:lnTo>
                  <a:lnTo>
                    <a:pt x="1057712" y="2019724"/>
                  </a:lnTo>
                  <a:lnTo>
                    <a:pt x="1104700" y="2016457"/>
                  </a:lnTo>
                  <a:lnTo>
                    <a:pt x="1151073" y="2011071"/>
                  </a:lnTo>
                  <a:lnTo>
                    <a:pt x="1196784" y="2003615"/>
                  </a:lnTo>
                  <a:lnTo>
                    <a:pt x="1241783" y="1994138"/>
                  </a:lnTo>
                  <a:lnTo>
                    <a:pt x="1286021" y="1982687"/>
                  </a:lnTo>
                  <a:lnTo>
                    <a:pt x="1329452" y="1969312"/>
                  </a:lnTo>
                  <a:lnTo>
                    <a:pt x="1372025" y="1954061"/>
                  </a:lnTo>
                  <a:lnTo>
                    <a:pt x="1413693" y="1936982"/>
                  </a:lnTo>
                  <a:lnTo>
                    <a:pt x="1454406" y="1918125"/>
                  </a:lnTo>
                  <a:lnTo>
                    <a:pt x="1494118" y="1897536"/>
                  </a:lnTo>
                  <a:lnTo>
                    <a:pt x="1532778" y="1875266"/>
                  </a:lnTo>
                  <a:lnTo>
                    <a:pt x="1570338" y="1851362"/>
                  </a:lnTo>
                  <a:lnTo>
                    <a:pt x="1606751" y="1825873"/>
                  </a:lnTo>
                  <a:lnTo>
                    <a:pt x="1641967" y="1798848"/>
                  </a:lnTo>
                  <a:lnTo>
                    <a:pt x="1675937" y="1770335"/>
                  </a:lnTo>
                  <a:lnTo>
                    <a:pt x="1708615" y="1740383"/>
                  </a:lnTo>
                  <a:lnTo>
                    <a:pt x="1739950" y="1709039"/>
                  </a:lnTo>
                  <a:lnTo>
                    <a:pt x="1769895" y="1676353"/>
                  </a:lnTo>
                  <a:lnTo>
                    <a:pt x="1798400" y="1642374"/>
                  </a:lnTo>
                  <a:lnTo>
                    <a:pt x="1825418" y="1607149"/>
                  </a:lnTo>
                  <a:lnTo>
                    <a:pt x="1850900" y="1570727"/>
                  </a:lnTo>
                  <a:lnTo>
                    <a:pt x="1874798" y="1533157"/>
                  </a:lnTo>
                  <a:lnTo>
                    <a:pt x="1897062" y="1494487"/>
                  </a:lnTo>
                  <a:lnTo>
                    <a:pt x="1917645" y="1454766"/>
                  </a:lnTo>
                  <a:lnTo>
                    <a:pt x="1936497" y="1414043"/>
                  </a:lnTo>
                  <a:lnTo>
                    <a:pt x="1953571" y="1372365"/>
                  </a:lnTo>
                  <a:lnTo>
                    <a:pt x="1968819" y="1329781"/>
                  </a:lnTo>
                  <a:lnTo>
                    <a:pt x="1982190" y="1286340"/>
                  </a:lnTo>
                  <a:lnTo>
                    <a:pt x="1993637" y="1242091"/>
                  </a:lnTo>
                  <a:lnTo>
                    <a:pt x="2003112" y="1197081"/>
                  </a:lnTo>
                  <a:lnTo>
                    <a:pt x="2010566" y="1151360"/>
                  </a:lnTo>
                  <a:lnTo>
                    <a:pt x="2015950" y="1104975"/>
                  </a:lnTo>
                  <a:lnTo>
                    <a:pt x="2019216" y="1057976"/>
                  </a:lnTo>
                  <a:lnTo>
                    <a:pt x="2020316" y="1010412"/>
                  </a:lnTo>
                  <a:lnTo>
                    <a:pt x="2019216" y="962847"/>
                  </a:lnTo>
                  <a:lnTo>
                    <a:pt x="2015950" y="915848"/>
                  </a:lnTo>
                  <a:lnTo>
                    <a:pt x="2010566" y="869463"/>
                  </a:lnTo>
                  <a:lnTo>
                    <a:pt x="2003112" y="823742"/>
                  </a:lnTo>
                  <a:lnTo>
                    <a:pt x="1993637" y="778732"/>
                  </a:lnTo>
                  <a:lnTo>
                    <a:pt x="1982190" y="734483"/>
                  </a:lnTo>
                  <a:lnTo>
                    <a:pt x="1968819" y="691042"/>
                  </a:lnTo>
                  <a:lnTo>
                    <a:pt x="1953571" y="648458"/>
                  </a:lnTo>
                  <a:lnTo>
                    <a:pt x="1936497" y="606780"/>
                  </a:lnTo>
                  <a:lnTo>
                    <a:pt x="1917645" y="566057"/>
                  </a:lnTo>
                  <a:lnTo>
                    <a:pt x="1897062" y="526336"/>
                  </a:lnTo>
                  <a:lnTo>
                    <a:pt x="1874798" y="487666"/>
                  </a:lnTo>
                  <a:lnTo>
                    <a:pt x="1850900" y="450096"/>
                  </a:lnTo>
                  <a:lnTo>
                    <a:pt x="1825418" y="413674"/>
                  </a:lnTo>
                  <a:lnTo>
                    <a:pt x="1798400" y="378449"/>
                  </a:lnTo>
                  <a:lnTo>
                    <a:pt x="1769895" y="344470"/>
                  </a:lnTo>
                  <a:lnTo>
                    <a:pt x="1739950" y="311784"/>
                  </a:lnTo>
                  <a:lnTo>
                    <a:pt x="1708615" y="280440"/>
                  </a:lnTo>
                  <a:lnTo>
                    <a:pt x="1675937" y="250488"/>
                  </a:lnTo>
                  <a:lnTo>
                    <a:pt x="1641967" y="221975"/>
                  </a:lnTo>
                  <a:lnTo>
                    <a:pt x="1606751" y="194950"/>
                  </a:lnTo>
                  <a:lnTo>
                    <a:pt x="1570338" y="169461"/>
                  </a:lnTo>
                  <a:lnTo>
                    <a:pt x="1532778" y="145557"/>
                  </a:lnTo>
                  <a:lnTo>
                    <a:pt x="1494118" y="123287"/>
                  </a:lnTo>
                  <a:lnTo>
                    <a:pt x="1454406" y="102698"/>
                  </a:lnTo>
                  <a:lnTo>
                    <a:pt x="1413693" y="83841"/>
                  </a:lnTo>
                  <a:lnTo>
                    <a:pt x="1372025" y="66762"/>
                  </a:lnTo>
                  <a:lnTo>
                    <a:pt x="1329452" y="51511"/>
                  </a:lnTo>
                  <a:lnTo>
                    <a:pt x="1286021" y="38136"/>
                  </a:lnTo>
                  <a:lnTo>
                    <a:pt x="1241783" y="26685"/>
                  </a:lnTo>
                  <a:lnTo>
                    <a:pt x="1196784" y="17208"/>
                  </a:lnTo>
                  <a:lnTo>
                    <a:pt x="1151073" y="9752"/>
                  </a:lnTo>
                  <a:lnTo>
                    <a:pt x="1104700" y="4366"/>
                  </a:lnTo>
                  <a:lnTo>
                    <a:pt x="1057712" y="1099"/>
                  </a:lnTo>
                  <a:lnTo>
                    <a:pt x="1010157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14364" y="361823"/>
              <a:ext cx="1691132" cy="1691513"/>
            </a:xfrm>
            <a:prstGeom prst="rect">
              <a:avLst/>
            </a:prstGeom>
          </p:spPr>
        </p:pic>
      </p:grpSp>
      <p:grpSp>
        <p:nvGrpSpPr>
          <p:cNvPr id="9" name="object 9" descr=""/>
          <p:cNvGrpSpPr/>
          <p:nvPr/>
        </p:nvGrpSpPr>
        <p:grpSpPr>
          <a:xfrm>
            <a:off x="1654301" y="0"/>
            <a:ext cx="10536555" cy="6858000"/>
            <a:chOff x="1654301" y="0"/>
            <a:chExt cx="10536555" cy="6858000"/>
          </a:xfrm>
        </p:grpSpPr>
        <p:sp>
          <p:nvSpPr>
            <p:cNvPr id="10" name="object 10" descr=""/>
            <p:cNvSpPr/>
            <p:nvPr/>
          </p:nvSpPr>
          <p:spPr>
            <a:xfrm>
              <a:off x="5721477" y="0"/>
              <a:ext cx="6469380" cy="5623560"/>
            </a:xfrm>
            <a:custGeom>
              <a:avLst/>
              <a:gdLst/>
              <a:ahLst/>
              <a:cxnLst/>
              <a:rect l="l" t="t" r="r" b="b"/>
              <a:pathLst>
                <a:path w="6469380" h="5623560">
                  <a:moveTo>
                    <a:pt x="3071622" y="4086987"/>
                  </a:moveTo>
                  <a:lnTo>
                    <a:pt x="3070885" y="4039146"/>
                  </a:lnTo>
                  <a:lnTo>
                    <a:pt x="3068701" y="3991648"/>
                  </a:lnTo>
                  <a:lnTo>
                    <a:pt x="3065107" y="3944556"/>
                  </a:lnTo>
                  <a:lnTo>
                    <a:pt x="3060090" y="3897858"/>
                  </a:lnTo>
                  <a:lnTo>
                    <a:pt x="3053702" y="3851592"/>
                  </a:lnTo>
                  <a:lnTo>
                    <a:pt x="3045942" y="3805771"/>
                  </a:lnTo>
                  <a:lnTo>
                    <a:pt x="3036849" y="3760432"/>
                  </a:lnTo>
                  <a:lnTo>
                    <a:pt x="3026435" y="3715575"/>
                  </a:lnTo>
                  <a:lnTo>
                    <a:pt x="3014713" y="3671239"/>
                  </a:lnTo>
                  <a:lnTo>
                    <a:pt x="3001721" y="3627424"/>
                  </a:lnTo>
                  <a:lnTo>
                    <a:pt x="2987471" y="3584181"/>
                  </a:lnTo>
                  <a:lnTo>
                    <a:pt x="2971990" y="3541509"/>
                  </a:lnTo>
                  <a:lnTo>
                    <a:pt x="2955290" y="3499434"/>
                  </a:lnTo>
                  <a:lnTo>
                    <a:pt x="2937395" y="3457981"/>
                  </a:lnTo>
                  <a:lnTo>
                    <a:pt x="2918333" y="3417163"/>
                  </a:lnTo>
                  <a:lnTo>
                    <a:pt x="2898127" y="3377006"/>
                  </a:lnTo>
                  <a:lnTo>
                    <a:pt x="2876778" y="3337534"/>
                  </a:lnTo>
                  <a:lnTo>
                    <a:pt x="2854337" y="3298774"/>
                  </a:lnTo>
                  <a:lnTo>
                    <a:pt x="2830804" y="3260737"/>
                  </a:lnTo>
                  <a:lnTo>
                    <a:pt x="2806192" y="3223437"/>
                  </a:lnTo>
                  <a:lnTo>
                    <a:pt x="2780550" y="3186912"/>
                  </a:lnTo>
                  <a:lnTo>
                    <a:pt x="2753880" y="3151187"/>
                  </a:lnTo>
                  <a:lnTo>
                    <a:pt x="2726220" y="3116262"/>
                  </a:lnTo>
                  <a:lnTo>
                    <a:pt x="2697569" y="3082163"/>
                  </a:lnTo>
                  <a:lnTo>
                    <a:pt x="2667965" y="3048927"/>
                  </a:lnTo>
                  <a:lnTo>
                    <a:pt x="2637421" y="3016567"/>
                  </a:lnTo>
                  <a:lnTo>
                    <a:pt x="2605951" y="2985097"/>
                  </a:lnTo>
                  <a:lnTo>
                    <a:pt x="2573591" y="2954540"/>
                  </a:lnTo>
                  <a:lnTo>
                    <a:pt x="2540368" y="2924924"/>
                  </a:lnTo>
                  <a:lnTo>
                    <a:pt x="2506281" y="2896273"/>
                  </a:lnTo>
                  <a:lnTo>
                    <a:pt x="2471369" y="2868599"/>
                  </a:lnTo>
                  <a:lnTo>
                    <a:pt x="2435631" y="2841917"/>
                  </a:lnTo>
                  <a:lnTo>
                    <a:pt x="2399119" y="2816275"/>
                  </a:lnTo>
                  <a:lnTo>
                    <a:pt x="2361844" y="2791663"/>
                  </a:lnTo>
                  <a:lnTo>
                    <a:pt x="2323808" y="2768130"/>
                  </a:lnTo>
                  <a:lnTo>
                    <a:pt x="2285060" y="2745676"/>
                  </a:lnTo>
                  <a:lnTo>
                    <a:pt x="2245588" y="2724327"/>
                  </a:lnTo>
                  <a:lnTo>
                    <a:pt x="2205456" y="2704109"/>
                  </a:lnTo>
                  <a:lnTo>
                    <a:pt x="2164651" y="2685046"/>
                  </a:lnTo>
                  <a:lnTo>
                    <a:pt x="2123198" y="2667152"/>
                  </a:lnTo>
                  <a:lnTo>
                    <a:pt x="2081136" y="2650452"/>
                  </a:lnTo>
                  <a:lnTo>
                    <a:pt x="2038477" y="2634958"/>
                  </a:lnTo>
                  <a:lnTo>
                    <a:pt x="1995233" y="2620708"/>
                  </a:lnTo>
                  <a:lnTo>
                    <a:pt x="1951443" y="2607716"/>
                  </a:lnTo>
                  <a:lnTo>
                    <a:pt x="1907120" y="2595994"/>
                  </a:lnTo>
                  <a:lnTo>
                    <a:pt x="1862277" y="2585580"/>
                  </a:lnTo>
                  <a:lnTo>
                    <a:pt x="1816938" y="2576474"/>
                  </a:lnTo>
                  <a:lnTo>
                    <a:pt x="1771142" y="2568714"/>
                  </a:lnTo>
                  <a:lnTo>
                    <a:pt x="1724888" y="2562326"/>
                  </a:lnTo>
                  <a:lnTo>
                    <a:pt x="1678203" y="2557310"/>
                  </a:lnTo>
                  <a:lnTo>
                    <a:pt x="1631111" y="2553716"/>
                  </a:lnTo>
                  <a:lnTo>
                    <a:pt x="1583639" y="2551531"/>
                  </a:lnTo>
                  <a:lnTo>
                    <a:pt x="1535811" y="2550795"/>
                  </a:lnTo>
                  <a:lnTo>
                    <a:pt x="1487970" y="2551531"/>
                  </a:lnTo>
                  <a:lnTo>
                    <a:pt x="1440510" y="2553716"/>
                  </a:lnTo>
                  <a:lnTo>
                    <a:pt x="1393418" y="2557310"/>
                  </a:lnTo>
                  <a:lnTo>
                    <a:pt x="1346746" y="2562326"/>
                  </a:lnTo>
                  <a:lnTo>
                    <a:pt x="1300505" y="2568714"/>
                  </a:lnTo>
                  <a:lnTo>
                    <a:pt x="1254696" y="2576474"/>
                  </a:lnTo>
                  <a:lnTo>
                    <a:pt x="1209370" y="2585580"/>
                  </a:lnTo>
                  <a:lnTo>
                    <a:pt x="1164539" y="2595994"/>
                  </a:lnTo>
                  <a:lnTo>
                    <a:pt x="1120203" y="2607716"/>
                  </a:lnTo>
                  <a:lnTo>
                    <a:pt x="1076413" y="2620708"/>
                  </a:lnTo>
                  <a:lnTo>
                    <a:pt x="1033183" y="2634958"/>
                  </a:lnTo>
                  <a:lnTo>
                    <a:pt x="990523" y="2650452"/>
                  </a:lnTo>
                  <a:lnTo>
                    <a:pt x="948461" y="2667152"/>
                  </a:lnTo>
                  <a:lnTo>
                    <a:pt x="907021" y="2685046"/>
                  </a:lnTo>
                  <a:lnTo>
                    <a:pt x="866216" y="2704109"/>
                  </a:lnTo>
                  <a:lnTo>
                    <a:pt x="826071" y="2724327"/>
                  </a:lnTo>
                  <a:lnTo>
                    <a:pt x="786612" y="2745676"/>
                  </a:lnTo>
                  <a:lnTo>
                    <a:pt x="747852" y="2768130"/>
                  </a:lnTo>
                  <a:lnTo>
                    <a:pt x="709828" y="2791663"/>
                  </a:lnTo>
                  <a:lnTo>
                    <a:pt x="672541" y="2816275"/>
                  </a:lnTo>
                  <a:lnTo>
                    <a:pt x="636028" y="2841917"/>
                  </a:lnTo>
                  <a:lnTo>
                    <a:pt x="600303" y="2868599"/>
                  </a:lnTo>
                  <a:lnTo>
                    <a:pt x="565378" y="2896273"/>
                  </a:lnTo>
                  <a:lnTo>
                    <a:pt x="531291" y="2924924"/>
                  </a:lnTo>
                  <a:lnTo>
                    <a:pt x="498068" y="2954540"/>
                  </a:lnTo>
                  <a:lnTo>
                    <a:pt x="465709" y="2985097"/>
                  </a:lnTo>
                  <a:lnTo>
                    <a:pt x="434238" y="3016567"/>
                  </a:lnTo>
                  <a:lnTo>
                    <a:pt x="403694" y="3048927"/>
                  </a:lnTo>
                  <a:lnTo>
                    <a:pt x="374078" y="3082163"/>
                  </a:lnTo>
                  <a:lnTo>
                    <a:pt x="345427" y="3116262"/>
                  </a:lnTo>
                  <a:lnTo>
                    <a:pt x="317766" y="3151187"/>
                  </a:lnTo>
                  <a:lnTo>
                    <a:pt x="291096" y="3186912"/>
                  </a:lnTo>
                  <a:lnTo>
                    <a:pt x="265442" y="3223437"/>
                  </a:lnTo>
                  <a:lnTo>
                    <a:pt x="240842" y="3260737"/>
                  </a:lnTo>
                  <a:lnTo>
                    <a:pt x="217309" y="3298774"/>
                  </a:lnTo>
                  <a:lnTo>
                    <a:pt x="194856" y="3337534"/>
                  </a:lnTo>
                  <a:lnTo>
                    <a:pt x="173507" y="3377006"/>
                  </a:lnTo>
                  <a:lnTo>
                    <a:pt x="153289" y="3417163"/>
                  </a:lnTo>
                  <a:lnTo>
                    <a:pt x="134226" y="3457981"/>
                  </a:lnTo>
                  <a:lnTo>
                    <a:pt x="116332" y="3499434"/>
                  </a:lnTo>
                  <a:lnTo>
                    <a:pt x="99631" y="3541509"/>
                  </a:lnTo>
                  <a:lnTo>
                    <a:pt x="84150" y="3584181"/>
                  </a:lnTo>
                  <a:lnTo>
                    <a:pt x="69900" y="3627424"/>
                  </a:lnTo>
                  <a:lnTo>
                    <a:pt x="56908" y="3671239"/>
                  </a:lnTo>
                  <a:lnTo>
                    <a:pt x="45186" y="3715575"/>
                  </a:lnTo>
                  <a:lnTo>
                    <a:pt x="34772" y="3760432"/>
                  </a:lnTo>
                  <a:lnTo>
                    <a:pt x="25666" y="3805771"/>
                  </a:lnTo>
                  <a:lnTo>
                    <a:pt x="17907" y="3851592"/>
                  </a:lnTo>
                  <a:lnTo>
                    <a:pt x="11518" y="3897858"/>
                  </a:lnTo>
                  <a:lnTo>
                    <a:pt x="6502" y="3944556"/>
                  </a:lnTo>
                  <a:lnTo>
                    <a:pt x="2908" y="3991648"/>
                  </a:lnTo>
                  <a:lnTo>
                    <a:pt x="723" y="4039146"/>
                  </a:lnTo>
                  <a:lnTo>
                    <a:pt x="0" y="4086987"/>
                  </a:lnTo>
                  <a:lnTo>
                    <a:pt x="723" y="4134840"/>
                  </a:lnTo>
                  <a:lnTo>
                    <a:pt x="2908" y="4182326"/>
                  </a:lnTo>
                  <a:lnTo>
                    <a:pt x="6502" y="4229417"/>
                  </a:lnTo>
                  <a:lnTo>
                    <a:pt x="11518" y="4276102"/>
                  </a:lnTo>
                  <a:lnTo>
                    <a:pt x="17907" y="4322369"/>
                  </a:lnTo>
                  <a:lnTo>
                    <a:pt x="25666" y="4368177"/>
                  </a:lnTo>
                  <a:lnTo>
                    <a:pt x="34772" y="4413516"/>
                  </a:lnTo>
                  <a:lnTo>
                    <a:pt x="45186" y="4458373"/>
                  </a:lnTo>
                  <a:lnTo>
                    <a:pt x="56908" y="4502709"/>
                  </a:lnTo>
                  <a:lnTo>
                    <a:pt x="69900" y="4546511"/>
                  </a:lnTo>
                  <a:lnTo>
                    <a:pt x="84150" y="4589754"/>
                  </a:lnTo>
                  <a:lnTo>
                    <a:pt x="99631" y="4632426"/>
                  </a:lnTo>
                  <a:lnTo>
                    <a:pt x="116332" y="4674489"/>
                  </a:lnTo>
                  <a:lnTo>
                    <a:pt x="134226" y="4715942"/>
                  </a:lnTo>
                  <a:lnTo>
                    <a:pt x="153289" y="4756759"/>
                  </a:lnTo>
                  <a:lnTo>
                    <a:pt x="173507" y="4796917"/>
                  </a:lnTo>
                  <a:lnTo>
                    <a:pt x="194856" y="4836376"/>
                  </a:lnTo>
                  <a:lnTo>
                    <a:pt x="217309" y="4875149"/>
                  </a:lnTo>
                  <a:lnTo>
                    <a:pt x="240842" y="4913185"/>
                  </a:lnTo>
                  <a:lnTo>
                    <a:pt x="265442" y="4950472"/>
                  </a:lnTo>
                  <a:lnTo>
                    <a:pt x="291096" y="4986998"/>
                  </a:lnTo>
                  <a:lnTo>
                    <a:pt x="317766" y="5022735"/>
                  </a:lnTo>
                  <a:lnTo>
                    <a:pt x="345427" y="5057648"/>
                  </a:lnTo>
                  <a:lnTo>
                    <a:pt x="374078" y="5091747"/>
                  </a:lnTo>
                  <a:lnTo>
                    <a:pt x="403694" y="5124983"/>
                  </a:lnTo>
                  <a:lnTo>
                    <a:pt x="434238" y="5157355"/>
                  </a:lnTo>
                  <a:lnTo>
                    <a:pt x="465709" y="5188826"/>
                  </a:lnTo>
                  <a:lnTo>
                    <a:pt x="498068" y="5219370"/>
                  </a:lnTo>
                  <a:lnTo>
                    <a:pt x="531291" y="5248986"/>
                  </a:lnTo>
                  <a:lnTo>
                    <a:pt x="565378" y="5277650"/>
                  </a:lnTo>
                  <a:lnTo>
                    <a:pt x="600303" y="5305323"/>
                  </a:lnTo>
                  <a:lnTo>
                    <a:pt x="636028" y="5331993"/>
                  </a:lnTo>
                  <a:lnTo>
                    <a:pt x="672541" y="5357647"/>
                  </a:lnTo>
                  <a:lnTo>
                    <a:pt x="709828" y="5382247"/>
                  </a:lnTo>
                  <a:lnTo>
                    <a:pt x="747852" y="5405793"/>
                  </a:lnTo>
                  <a:lnTo>
                    <a:pt x="786612" y="5428246"/>
                  </a:lnTo>
                  <a:lnTo>
                    <a:pt x="826071" y="5449595"/>
                  </a:lnTo>
                  <a:lnTo>
                    <a:pt x="866216" y="5469814"/>
                  </a:lnTo>
                  <a:lnTo>
                    <a:pt x="907021" y="5488876"/>
                  </a:lnTo>
                  <a:lnTo>
                    <a:pt x="948461" y="5506771"/>
                  </a:lnTo>
                  <a:lnTo>
                    <a:pt x="990523" y="5523484"/>
                  </a:lnTo>
                  <a:lnTo>
                    <a:pt x="1033183" y="5538965"/>
                  </a:lnTo>
                  <a:lnTo>
                    <a:pt x="1076413" y="5553214"/>
                  </a:lnTo>
                  <a:lnTo>
                    <a:pt x="1120203" y="5566219"/>
                  </a:lnTo>
                  <a:lnTo>
                    <a:pt x="1164539" y="5577941"/>
                  </a:lnTo>
                  <a:lnTo>
                    <a:pt x="1209370" y="5588355"/>
                  </a:lnTo>
                  <a:lnTo>
                    <a:pt x="1254696" y="5597461"/>
                  </a:lnTo>
                  <a:lnTo>
                    <a:pt x="1300505" y="5605208"/>
                  </a:lnTo>
                  <a:lnTo>
                    <a:pt x="1346746" y="5611609"/>
                  </a:lnTo>
                  <a:lnTo>
                    <a:pt x="1393418" y="5616613"/>
                  </a:lnTo>
                  <a:lnTo>
                    <a:pt x="1440510" y="5620220"/>
                  </a:lnTo>
                  <a:lnTo>
                    <a:pt x="1487970" y="5622404"/>
                  </a:lnTo>
                  <a:lnTo>
                    <a:pt x="1535811" y="5623128"/>
                  </a:lnTo>
                  <a:lnTo>
                    <a:pt x="1583639" y="5622404"/>
                  </a:lnTo>
                  <a:lnTo>
                    <a:pt x="1631111" y="5620220"/>
                  </a:lnTo>
                  <a:lnTo>
                    <a:pt x="1678203" y="5616613"/>
                  </a:lnTo>
                  <a:lnTo>
                    <a:pt x="1724888" y="5611609"/>
                  </a:lnTo>
                  <a:lnTo>
                    <a:pt x="1771142" y="5605208"/>
                  </a:lnTo>
                  <a:lnTo>
                    <a:pt x="1816938" y="5597461"/>
                  </a:lnTo>
                  <a:lnTo>
                    <a:pt x="1862277" y="5588355"/>
                  </a:lnTo>
                  <a:lnTo>
                    <a:pt x="1907120" y="5577941"/>
                  </a:lnTo>
                  <a:lnTo>
                    <a:pt x="1951443" y="5566219"/>
                  </a:lnTo>
                  <a:lnTo>
                    <a:pt x="1995233" y="5553214"/>
                  </a:lnTo>
                  <a:lnTo>
                    <a:pt x="2038477" y="5538965"/>
                  </a:lnTo>
                  <a:lnTo>
                    <a:pt x="2081136" y="5523484"/>
                  </a:lnTo>
                  <a:lnTo>
                    <a:pt x="2123198" y="5506771"/>
                  </a:lnTo>
                  <a:lnTo>
                    <a:pt x="2164651" y="5488876"/>
                  </a:lnTo>
                  <a:lnTo>
                    <a:pt x="2205456" y="5469814"/>
                  </a:lnTo>
                  <a:lnTo>
                    <a:pt x="2245588" y="5449595"/>
                  </a:lnTo>
                  <a:lnTo>
                    <a:pt x="2285060" y="5428246"/>
                  </a:lnTo>
                  <a:lnTo>
                    <a:pt x="2323808" y="5405793"/>
                  </a:lnTo>
                  <a:lnTo>
                    <a:pt x="2361844" y="5382247"/>
                  </a:lnTo>
                  <a:lnTo>
                    <a:pt x="2399119" y="5357647"/>
                  </a:lnTo>
                  <a:lnTo>
                    <a:pt x="2435631" y="5331993"/>
                  </a:lnTo>
                  <a:lnTo>
                    <a:pt x="2471369" y="5305323"/>
                  </a:lnTo>
                  <a:lnTo>
                    <a:pt x="2506281" y="5277650"/>
                  </a:lnTo>
                  <a:lnTo>
                    <a:pt x="2540368" y="5248986"/>
                  </a:lnTo>
                  <a:lnTo>
                    <a:pt x="2573591" y="5219370"/>
                  </a:lnTo>
                  <a:lnTo>
                    <a:pt x="2605951" y="5188826"/>
                  </a:lnTo>
                  <a:lnTo>
                    <a:pt x="2637421" y="5157355"/>
                  </a:lnTo>
                  <a:lnTo>
                    <a:pt x="2667965" y="5124983"/>
                  </a:lnTo>
                  <a:lnTo>
                    <a:pt x="2697569" y="5091747"/>
                  </a:lnTo>
                  <a:lnTo>
                    <a:pt x="2726220" y="5057648"/>
                  </a:lnTo>
                  <a:lnTo>
                    <a:pt x="2753880" y="5022735"/>
                  </a:lnTo>
                  <a:lnTo>
                    <a:pt x="2780550" y="4986998"/>
                  </a:lnTo>
                  <a:lnTo>
                    <a:pt x="2806192" y="4950472"/>
                  </a:lnTo>
                  <a:lnTo>
                    <a:pt x="2830804" y="4913185"/>
                  </a:lnTo>
                  <a:lnTo>
                    <a:pt x="2854337" y="4875149"/>
                  </a:lnTo>
                  <a:lnTo>
                    <a:pt x="2876778" y="4836376"/>
                  </a:lnTo>
                  <a:lnTo>
                    <a:pt x="2898127" y="4796917"/>
                  </a:lnTo>
                  <a:lnTo>
                    <a:pt x="2918333" y="4756759"/>
                  </a:lnTo>
                  <a:lnTo>
                    <a:pt x="2937395" y="4715942"/>
                  </a:lnTo>
                  <a:lnTo>
                    <a:pt x="2955290" y="4674489"/>
                  </a:lnTo>
                  <a:lnTo>
                    <a:pt x="2971990" y="4632426"/>
                  </a:lnTo>
                  <a:lnTo>
                    <a:pt x="2987471" y="4589754"/>
                  </a:lnTo>
                  <a:lnTo>
                    <a:pt x="3001721" y="4546511"/>
                  </a:lnTo>
                  <a:lnTo>
                    <a:pt x="3014713" y="4502709"/>
                  </a:lnTo>
                  <a:lnTo>
                    <a:pt x="3026435" y="4458373"/>
                  </a:lnTo>
                  <a:lnTo>
                    <a:pt x="3036849" y="4413516"/>
                  </a:lnTo>
                  <a:lnTo>
                    <a:pt x="3045942" y="4368177"/>
                  </a:lnTo>
                  <a:lnTo>
                    <a:pt x="3053702" y="4322369"/>
                  </a:lnTo>
                  <a:lnTo>
                    <a:pt x="3060090" y="4276102"/>
                  </a:lnTo>
                  <a:lnTo>
                    <a:pt x="3065107" y="4229417"/>
                  </a:lnTo>
                  <a:lnTo>
                    <a:pt x="3068701" y="4182326"/>
                  </a:lnTo>
                  <a:lnTo>
                    <a:pt x="3070885" y="4134840"/>
                  </a:lnTo>
                  <a:lnTo>
                    <a:pt x="3071622" y="4086987"/>
                  </a:lnTo>
                  <a:close/>
                </a:path>
                <a:path w="6469380" h="5623560">
                  <a:moveTo>
                    <a:pt x="6468999" y="0"/>
                  </a:moveTo>
                  <a:lnTo>
                    <a:pt x="2642870" y="0"/>
                  </a:lnTo>
                  <a:lnTo>
                    <a:pt x="2580386" y="129667"/>
                  </a:lnTo>
                  <a:lnTo>
                    <a:pt x="2561780" y="175006"/>
                  </a:lnTo>
                  <a:lnTo>
                    <a:pt x="2544089" y="220789"/>
                  </a:lnTo>
                  <a:lnTo>
                    <a:pt x="2527312" y="267030"/>
                  </a:lnTo>
                  <a:lnTo>
                    <a:pt x="2511463" y="313702"/>
                  </a:lnTo>
                  <a:lnTo>
                    <a:pt x="2496553" y="360794"/>
                  </a:lnTo>
                  <a:lnTo>
                    <a:pt x="2482596" y="408305"/>
                  </a:lnTo>
                  <a:lnTo>
                    <a:pt x="2469604" y="456222"/>
                  </a:lnTo>
                  <a:lnTo>
                    <a:pt x="2457589" y="504520"/>
                  </a:lnTo>
                  <a:lnTo>
                    <a:pt x="2446553" y="553212"/>
                  </a:lnTo>
                  <a:lnTo>
                    <a:pt x="2436520" y="602272"/>
                  </a:lnTo>
                  <a:lnTo>
                    <a:pt x="2427490" y="651687"/>
                  </a:lnTo>
                  <a:lnTo>
                    <a:pt x="2419477" y="701459"/>
                  </a:lnTo>
                  <a:lnTo>
                    <a:pt x="2412504" y="751560"/>
                  </a:lnTo>
                  <a:lnTo>
                    <a:pt x="2406573" y="801992"/>
                  </a:lnTo>
                  <a:lnTo>
                    <a:pt x="2401684" y="852741"/>
                  </a:lnTo>
                  <a:lnTo>
                    <a:pt x="2397874" y="903795"/>
                  </a:lnTo>
                  <a:lnTo>
                    <a:pt x="2395131" y="955141"/>
                  </a:lnTo>
                  <a:lnTo>
                    <a:pt x="2393480" y="1006779"/>
                  </a:lnTo>
                  <a:lnTo>
                    <a:pt x="2392934" y="1058672"/>
                  </a:lnTo>
                  <a:lnTo>
                    <a:pt x="2393404" y="1106792"/>
                  </a:lnTo>
                  <a:lnTo>
                    <a:pt x="2394826" y="1154671"/>
                  </a:lnTo>
                  <a:lnTo>
                    <a:pt x="2397175" y="1202309"/>
                  </a:lnTo>
                  <a:lnTo>
                    <a:pt x="2400452" y="1249692"/>
                  </a:lnTo>
                  <a:lnTo>
                    <a:pt x="2404656" y="1296835"/>
                  </a:lnTo>
                  <a:lnTo>
                    <a:pt x="2409761" y="1343698"/>
                  </a:lnTo>
                  <a:lnTo>
                    <a:pt x="2415768" y="1390281"/>
                  </a:lnTo>
                  <a:lnTo>
                    <a:pt x="2422664" y="1436585"/>
                  </a:lnTo>
                  <a:lnTo>
                    <a:pt x="2430449" y="1482598"/>
                  </a:lnTo>
                  <a:lnTo>
                    <a:pt x="2439098" y="1528292"/>
                  </a:lnTo>
                  <a:lnTo>
                    <a:pt x="2448623" y="1573695"/>
                  </a:lnTo>
                  <a:lnTo>
                    <a:pt x="2458986" y="1618767"/>
                  </a:lnTo>
                  <a:lnTo>
                    <a:pt x="2470213" y="1663509"/>
                  </a:lnTo>
                  <a:lnTo>
                    <a:pt x="2482265" y="1707908"/>
                  </a:lnTo>
                  <a:lnTo>
                    <a:pt x="2495143" y="1751965"/>
                  </a:lnTo>
                  <a:lnTo>
                    <a:pt x="2508847" y="1795665"/>
                  </a:lnTo>
                  <a:lnTo>
                    <a:pt x="2523363" y="1838998"/>
                  </a:lnTo>
                  <a:lnTo>
                    <a:pt x="2538679" y="1881962"/>
                  </a:lnTo>
                  <a:lnTo>
                    <a:pt x="2554795" y="1924545"/>
                  </a:lnTo>
                  <a:lnTo>
                    <a:pt x="2571686" y="1966722"/>
                  </a:lnTo>
                  <a:lnTo>
                    <a:pt x="2589352" y="2008505"/>
                  </a:lnTo>
                  <a:lnTo>
                    <a:pt x="2607792" y="2049881"/>
                  </a:lnTo>
                  <a:lnTo>
                    <a:pt x="2626982" y="2090839"/>
                  </a:lnTo>
                  <a:lnTo>
                    <a:pt x="2646921" y="2131364"/>
                  </a:lnTo>
                  <a:lnTo>
                    <a:pt x="2667597" y="2171458"/>
                  </a:lnTo>
                  <a:lnTo>
                    <a:pt x="2689009" y="2211108"/>
                  </a:lnTo>
                  <a:lnTo>
                    <a:pt x="2711132" y="2250300"/>
                  </a:lnTo>
                  <a:lnTo>
                    <a:pt x="2733979" y="2289022"/>
                  </a:lnTo>
                  <a:lnTo>
                    <a:pt x="2757525" y="2327287"/>
                  </a:lnTo>
                  <a:lnTo>
                    <a:pt x="2781770" y="2365057"/>
                  </a:lnTo>
                  <a:lnTo>
                    <a:pt x="2806700" y="2402344"/>
                  </a:lnTo>
                  <a:lnTo>
                    <a:pt x="2832303" y="2439124"/>
                  </a:lnTo>
                  <a:lnTo>
                    <a:pt x="2858579" y="2475407"/>
                  </a:lnTo>
                  <a:lnTo>
                    <a:pt x="2885503" y="2511158"/>
                  </a:lnTo>
                  <a:lnTo>
                    <a:pt x="2913088" y="2546400"/>
                  </a:lnTo>
                  <a:lnTo>
                    <a:pt x="2941320" y="2581097"/>
                  </a:lnTo>
                  <a:lnTo>
                    <a:pt x="2970174" y="2615260"/>
                  </a:lnTo>
                  <a:lnTo>
                    <a:pt x="2999651" y="2648864"/>
                  </a:lnTo>
                  <a:lnTo>
                    <a:pt x="3029750" y="2681909"/>
                  </a:lnTo>
                  <a:lnTo>
                    <a:pt x="3060446" y="2714371"/>
                  </a:lnTo>
                  <a:lnTo>
                    <a:pt x="3091751" y="2746273"/>
                  </a:lnTo>
                  <a:lnTo>
                    <a:pt x="3123628" y="2777579"/>
                  </a:lnTo>
                  <a:lnTo>
                    <a:pt x="3156089" y="2808287"/>
                  </a:lnTo>
                  <a:lnTo>
                    <a:pt x="3189135" y="2838386"/>
                  </a:lnTo>
                  <a:lnTo>
                    <a:pt x="3222726" y="2867876"/>
                  </a:lnTo>
                  <a:lnTo>
                    <a:pt x="3256877" y="2896743"/>
                  </a:lnTo>
                  <a:lnTo>
                    <a:pt x="3291560" y="2924975"/>
                  </a:lnTo>
                  <a:lnTo>
                    <a:pt x="3326790" y="2952559"/>
                  </a:lnTo>
                  <a:lnTo>
                    <a:pt x="3362541" y="2979496"/>
                  </a:lnTo>
                  <a:lnTo>
                    <a:pt x="3398812" y="3005772"/>
                  </a:lnTo>
                  <a:lnTo>
                    <a:pt x="3435591" y="3031388"/>
                  </a:lnTo>
                  <a:lnTo>
                    <a:pt x="3472865" y="3056318"/>
                  </a:lnTo>
                  <a:lnTo>
                    <a:pt x="3510623" y="3080575"/>
                  </a:lnTo>
                  <a:lnTo>
                    <a:pt x="3548875" y="3104121"/>
                  </a:lnTo>
                  <a:lnTo>
                    <a:pt x="3587585" y="3126968"/>
                  </a:lnTo>
                  <a:lnTo>
                    <a:pt x="3626764" y="3149104"/>
                  </a:lnTo>
                  <a:lnTo>
                    <a:pt x="3666401" y="3170529"/>
                  </a:lnTo>
                  <a:lnTo>
                    <a:pt x="3706482" y="3191205"/>
                  </a:lnTo>
                  <a:lnTo>
                    <a:pt x="3746995" y="3211157"/>
                  </a:lnTo>
                  <a:lnTo>
                    <a:pt x="3787940" y="3230346"/>
                  </a:lnTo>
                  <a:lnTo>
                    <a:pt x="3829304" y="3248787"/>
                  </a:lnTo>
                  <a:lnTo>
                    <a:pt x="3871087" y="3266465"/>
                  </a:lnTo>
                  <a:lnTo>
                    <a:pt x="3913251" y="3283356"/>
                  </a:lnTo>
                  <a:lnTo>
                    <a:pt x="3955821" y="3299472"/>
                  </a:lnTo>
                  <a:lnTo>
                    <a:pt x="3998772" y="3314789"/>
                  </a:lnTo>
                  <a:lnTo>
                    <a:pt x="4042092" y="3329305"/>
                  </a:lnTo>
                  <a:lnTo>
                    <a:pt x="4085780" y="3343021"/>
                  </a:lnTo>
                  <a:lnTo>
                    <a:pt x="4129824" y="3355898"/>
                  </a:lnTo>
                  <a:lnTo>
                    <a:pt x="4174223" y="3367963"/>
                  </a:lnTo>
                  <a:lnTo>
                    <a:pt x="4218952" y="3379178"/>
                  </a:lnTo>
                  <a:lnTo>
                    <a:pt x="4264012" y="3389553"/>
                  </a:lnTo>
                  <a:lnTo>
                    <a:pt x="4309389" y="3399078"/>
                  </a:lnTo>
                  <a:lnTo>
                    <a:pt x="4355084" y="3407727"/>
                  </a:lnTo>
                  <a:lnTo>
                    <a:pt x="4401083" y="3415512"/>
                  </a:lnTo>
                  <a:lnTo>
                    <a:pt x="4447375" y="3422408"/>
                  </a:lnTo>
                  <a:lnTo>
                    <a:pt x="4493946" y="3428415"/>
                  </a:lnTo>
                  <a:lnTo>
                    <a:pt x="4540796" y="3433534"/>
                  </a:lnTo>
                  <a:lnTo>
                    <a:pt x="4587913" y="3437725"/>
                  </a:lnTo>
                  <a:lnTo>
                    <a:pt x="4635284" y="3441014"/>
                  </a:lnTo>
                  <a:lnTo>
                    <a:pt x="4682909" y="3443363"/>
                  </a:lnTo>
                  <a:lnTo>
                    <a:pt x="4730775" y="3444786"/>
                  </a:lnTo>
                  <a:lnTo>
                    <a:pt x="4778883" y="3445256"/>
                  </a:lnTo>
                  <a:lnTo>
                    <a:pt x="4830762" y="3444710"/>
                  </a:lnTo>
                  <a:lnTo>
                    <a:pt x="4882375" y="3443059"/>
                  </a:lnTo>
                  <a:lnTo>
                    <a:pt x="4933708" y="3440315"/>
                  </a:lnTo>
                  <a:lnTo>
                    <a:pt x="4984750" y="3436505"/>
                  </a:lnTo>
                  <a:lnTo>
                    <a:pt x="5035486" y="3431629"/>
                  </a:lnTo>
                  <a:lnTo>
                    <a:pt x="5085905" y="3425685"/>
                  </a:lnTo>
                  <a:lnTo>
                    <a:pt x="5136007" y="3418713"/>
                  </a:lnTo>
                  <a:lnTo>
                    <a:pt x="5185765" y="3410699"/>
                  </a:lnTo>
                  <a:lnTo>
                    <a:pt x="5235168" y="3401669"/>
                  </a:lnTo>
                  <a:lnTo>
                    <a:pt x="5284216" y="3391636"/>
                  </a:lnTo>
                  <a:lnTo>
                    <a:pt x="5332895" y="3380600"/>
                  </a:lnTo>
                  <a:lnTo>
                    <a:pt x="5381193" y="3368573"/>
                  </a:lnTo>
                  <a:lnTo>
                    <a:pt x="5429097" y="3355581"/>
                  </a:lnTo>
                  <a:lnTo>
                    <a:pt x="5476595" y="3341624"/>
                  </a:lnTo>
                  <a:lnTo>
                    <a:pt x="5523674" y="3326701"/>
                  </a:lnTo>
                  <a:lnTo>
                    <a:pt x="5570334" y="3310839"/>
                  </a:lnTo>
                  <a:lnTo>
                    <a:pt x="5616549" y="3294062"/>
                  </a:lnTo>
                  <a:lnTo>
                    <a:pt x="5662320" y="3276346"/>
                  </a:lnTo>
                  <a:lnTo>
                    <a:pt x="5707634" y="3257727"/>
                  </a:lnTo>
                  <a:lnTo>
                    <a:pt x="5752465" y="3238220"/>
                  </a:lnTo>
                  <a:lnTo>
                    <a:pt x="5796813" y="3217811"/>
                  </a:lnTo>
                  <a:lnTo>
                    <a:pt x="5840679" y="3196539"/>
                  </a:lnTo>
                  <a:lnTo>
                    <a:pt x="5884024" y="3174403"/>
                  </a:lnTo>
                  <a:lnTo>
                    <a:pt x="5926861" y="3151403"/>
                  </a:lnTo>
                  <a:lnTo>
                    <a:pt x="5969178" y="3127578"/>
                  </a:lnTo>
                  <a:lnTo>
                    <a:pt x="6010948" y="3102914"/>
                  </a:lnTo>
                  <a:lnTo>
                    <a:pt x="6052159" y="3077426"/>
                  </a:lnTo>
                  <a:lnTo>
                    <a:pt x="6092825" y="3051137"/>
                  </a:lnTo>
                  <a:lnTo>
                    <a:pt x="6132906" y="3024047"/>
                  </a:lnTo>
                  <a:lnTo>
                    <a:pt x="6172403" y="2996184"/>
                  </a:lnTo>
                  <a:lnTo>
                    <a:pt x="6211316" y="2967532"/>
                  </a:lnTo>
                  <a:lnTo>
                    <a:pt x="6249619" y="2938119"/>
                  </a:lnTo>
                  <a:lnTo>
                    <a:pt x="6287300" y="2907957"/>
                  </a:lnTo>
                  <a:lnTo>
                    <a:pt x="6324359" y="2877058"/>
                  </a:lnTo>
                  <a:lnTo>
                    <a:pt x="6360769" y="2845422"/>
                  </a:lnTo>
                  <a:lnTo>
                    <a:pt x="6396533" y="2813062"/>
                  </a:lnTo>
                  <a:lnTo>
                    <a:pt x="6431635" y="2780004"/>
                  </a:lnTo>
                  <a:lnTo>
                    <a:pt x="6466078" y="2746248"/>
                  </a:lnTo>
                  <a:lnTo>
                    <a:pt x="6468999" y="2743073"/>
                  </a:lnTo>
                  <a:lnTo>
                    <a:pt x="6468999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86068" y="2715386"/>
              <a:ext cx="2742437" cy="274307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78113" y="0"/>
              <a:ext cx="3912234" cy="3281553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1654301" y="4604130"/>
              <a:ext cx="4280535" cy="2254250"/>
            </a:xfrm>
            <a:custGeom>
              <a:avLst/>
              <a:gdLst/>
              <a:ahLst/>
              <a:cxnLst/>
              <a:rect l="l" t="t" r="r" b="b"/>
              <a:pathLst>
                <a:path w="4280535" h="2254250">
                  <a:moveTo>
                    <a:pt x="2140077" y="0"/>
                  </a:moveTo>
                  <a:lnTo>
                    <a:pt x="2091630" y="537"/>
                  </a:lnTo>
                  <a:lnTo>
                    <a:pt x="2043446" y="2142"/>
                  </a:lnTo>
                  <a:lnTo>
                    <a:pt x="1995537" y="4804"/>
                  </a:lnTo>
                  <a:lnTo>
                    <a:pt x="1947914" y="8511"/>
                  </a:lnTo>
                  <a:lnTo>
                    <a:pt x="1900589" y="13251"/>
                  </a:lnTo>
                  <a:lnTo>
                    <a:pt x="1853572" y="19014"/>
                  </a:lnTo>
                  <a:lnTo>
                    <a:pt x="1806876" y="25788"/>
                  </a:lnTo>
                  <a:lnTo>
                    <a:pt x="1760511" y="33561"/>
                  </a:lnTo>
                  <a:lnTo>
                    <a:pt x="1714488" y="42323"/>
                  </a:lnTo>
                  <a:lnTo>
                    <a:pt x="1668820" y="52062"/>
                  </a:lnTo>
                  <a:lnTo>
                    <a:pt x="1623516" y="62767"/>
                  </a:lnTo>
                  <a:lnTo>
                    <a:pt x="1578590" y="74426"/>
                  </a:lnTo>
                  <a:lnTo>
                    <a:pt x="1534051" y="87028"/>
                  </a:lnTo>
                  <a:lnTo>
                    <a:pt x="1489912" y="100562"/>
                  </a:lnTo>
                  <a:lnTo>
                    <a:pt x="1446183" y="115016"/>
                  </a:lnTo>
                  <a:lnTo>
                    <a:pt x="1402877" y="130379"/>
                  </a:lnTo>
                  <a:lnTo>
                    <a:pt x="1360003" y="146640"/>
                  </a:lnTo>
                  <a:lnTo>
                    <a:pt x="1317574" y="163788"/>
                  </a:lnTo>
                  <a:lnTo>
                    <a:pt x="1275601" y="181810"/>
                  </a:lnTo>
                  <a:lnTo>
                    <a:pt x="1234096" y="200697"/>
                  </a:lnTo>
                  <a:lnTo>
                    <a:pt x="1193069" y="220436"/>
                  </a:lnTo>
                  <a:lnTo>
                    <a:pt x="1152531" y="241015"/>
                  </a:lnTo>
                  <a:lnTo>
                    <a:pt x="1112495" y="262425"/>
                  </a:lnTo>
                  <a:lnTo>
                    <a:pt x="1072972" y="284653"/>
                  </a:lnTo>
                  <a:lnTo>
                    <a:pt x="1033972" y="307688"/>
                  </a:lnTo>
                  <a:lnTo>
                    <a:pt x="995508" y="331520"/>
                  </a:lnTo>
                  <a:lnTo>
                    <a:pt x="957590" y="356135"/>
                  </a:lnTo>
                  <a:lnTo>
                    <a:pt x="920230" y="381524"/>
                  </a:lnTo>
                  <a:lnTo>
                    <a:pt x="883439" y="407674"/>
                  </a:lnTo>
                  <a:lnTo>
                    <a:pt x="847229" y="434575"/>
                  </a:lnTo>
                  <a:lnTo>
                    <a:pt x="811610" y="462215"/>
                  </a:lnTo>
                  <a:lnTo>
                    <a:pt x="776594" y="490583"/>
                  </a:lnTo>
                  <a:lnTo>
                    <a:pt x="742193" y="519667"/>
                  </a:lnTo>
                  <a:lnTo>
                    <a:pt x="708418" y="549457"/>
                  </a:lnTo>
                  <a:lnTo>
                    <a:pt x="675280" y="579940"/>
                  </a:lnTo>
                  <a:lnTo>
                    <a:pt x="642790" y="611106"/>
                  </a:lnTo>
                  <a:lnTo>
                    <a:pt x="610960" y="642943"/>
                  </a:lnTo>
                  <a:lnTo>
                    <a:pt x="579801" y="675440"/>
                  </a:lnTo>
                  <a:lnTo>
                    <a:pt x="549325" y="708586"/>
                  </a:lnTo>
                  <a:lnTo>
                    <a:pt x="519542" y="742368"/>
                  </a:lnTo>
                  <a:lnTo>
                    <a:pt x="490464" y="776777"/>
                  </a:lnTo>
                  <a:lnTo>
                    <a:pt x="462103" y="811800"/>
                  </a:lnTo>
                  <a:lnTo>
                    <a:pt x="434469" y="847426"/>
                  </a:lnTo>
                  <a:lnTo>
                    <a:pt x="407574" y="883644"/>
                  </a:lnTo>
                  <a:lnTo>
                    <a:pt x="381430" y="920442"/>
                  </a:lnTo>
                  <a:lnTo>
                    <a:pt x="356047" y="957810"/>
                  </a:lnTo>
                  <a:lnTo>
                    <a:pt x="331438" y="995736"/>
                  </a:lnTo>
                  <a:lnTo>
                    <a:pt x="307612" y="1034208"/>
                  </a:lnTo>
                  <a:lnTo>
                    <a:pt x="284583" y="1073216"/>
                  </a:lnTo>
                  <a:lnTo>
                    <a:pt x="262360" y="1112747"/>
                  </a:lnTo>
                  <a:lnTo>
                    <a:pt x="240955" y="1152791"/>
                  </a:lnTo>
                  <a:lnTo>
                    <a:pt x="220380" y="1193336"/>
                  </a:lnTo>
                  <a:lnTo>
                    <a:pt x="200646" y="1234371"/>
                  </a:lnTo>
                  <a:lnTo>
                    <a:pt x="181765" y="1275885"/>
                  </a:lnTo>
                  <a:lnTo>
                    <a:pt x="163746" y="1317866"/>
                  </a:lnTo>
                  <a:lnTo>
                    <a:pt x="146603" y="1360303"/>
                  </a:lnTo>
                  <a:lnTo>
                    <a:pt x="130346" y="1403185"/>
                  </a:lnTo>
                  <a:lnTo>
                    <a:pt x="114987" y="1446499"/>
                  </a:lnTo>
                  <a:lnTo>
                    <a:pt x="100536" y="1490236"/>
                  </a:lnTo>
                  <a:lnTo>
                    <a:pt x="87005" y="1534383"/>
                  </a:lnTo>
                  <a:lnTo>
                    <a:pt x="74407" y="1578930"/>
                  </a:lnTo>
                  <a:lnTo>
                    <a:pt x="62750" y="1623864"/>
                  </a:lnTo>
                  <a:lnTo>
                    <a:pt x="52048" y="1669176"/>
                  </a:lnTo>
                  <a:lnTo>
                    <a:pt x="42312" y="1714852"/>
                  </a:lnTo>
                  <a:lnTo>
                    <a:pt x="33552" y="1760883"/>
                  </a:lnTo>
                  <a:lnTo>
                    <a:pt x="25781" y="1807256"/>
                  </a:lnTo>
                  <a:lnTo>
                    <a:pt x="19009" y="1853960"/>
                  </a:lnTo>
                  <a:lnTo>
                    <a:pt x="13248" y="1900984"/>
                  </a:lnTo>
                  <a:lnTo>
                    <a:pt x="8509" y="1948317"/>
                  </a:lnTo>
                  <a:lnTo>
                    <a:pt x="4803" y="1995948"/>
                  </a:lnTo>
                  <a:lnTo>
                    <a:pt x="2142" y="2043864"/>
                  </a:lnTo>
                  <a:lnTo>
                    <a:pt x="537" y="2092055"/>
                  </a:lnTo>
                  <a:lnTo>
                    <a:pt x="0" y="2140510"/>
                  </a:lnTo>
                  <a:lnTo>
                    <a:pt x="5715" y="2253866"/>
                  </a:lnTo>
                  <a:lnTo>
                    <a:pt x="4274312" y="2253866"/>
                  </a:lnTo>
                  <a:lnTo>
                    <a:pt x="4280027" y="2140510"/>
                  </a:lnTo>
                  <a:lnTo>
                    <a:pt x="4279489" y="2092055"/>
                  </a:lnTo>
                  <a:lnTo>
                    <a:pt x="4277884" y="2043864"/>
                  </a:lnTo>
                  <a:lnTo>
                    <a:pt x="4275223" y="1995948"/>
                  </a:lnTo>
                  <a:lnTo>
                    <a:pt x="4271518" y="1948317"/>
                  </a:lnTo>
                  <a:lnTo>
                    <a:pt x="4266778" y="1900984"/>
                  </a:lnTo>
                  <a:lnTo>
                    <a:pt x="4261017" y="1853960"/>
                  </a:lnTo>
                  <a:lnTo>
                    <a:pt x="4254245" y="1807256"/>
                  </a:lnTo>
                  <a:lnTo>
                    <a:pt x="4246474" y="1760883"/>
                  </a:lnTo>
                  <a:lnTo>
                    <a:pt x="4237714" y="1714852"/>
                  </a:lnTo>
                  <a:lnTo>
                    <a:pt x="4227978" y="1669176"/>
                  </a:lnTo>
                  <a:lnTo>
                    <a:pt x="4217276" y="1623864"/>
                  </a:lnTo>
                  <a:lnTo>
                    <a:pt x="4205620" y="1578930"/>
                  </a:lnTo>
                  <a:lnTo>
                    <a:pt x="4193021" y="1534383"/>
                  </a:lnTo>
                  <a:lnTo>
                    <a:pt x="4179491" y="1490236"/>
                  </a:lnTo>
                  <a:lnTo>
                    <a:pt x="4165041" y="1446499"/>
                  </a:lnTo>
                  <a:lnTo>
                    <a:pt x="4149681" y="1403185"/>
                  </a:lnTo>
                  <a:lnTo>
                    <a:pt x="4133425" y="1360303"/>
                  </a:lnTo>
                  <a:lnTo>
                    <a:pt x="4116282" y="1317866"/>
                  </a:lnTo>
                  <a:lnTo>
                    <a:pt x="4098264" y="1275885"/>
                  </a:lnTo>
                  <a:lnTo>
                    <a:pt x="4079382" y="1234371"/>
                  </a:lnTo>
                  <a:lnTo>
                    <a:pt x="4059649" y="1193336"/>
                  </a:lnTo>
                  <a:lnTo>
                    <a:pt x="4039074" y="1152791"/>
                  </a:lnTo>
                  <a:lnTo>
                    <a:pt x="4017670" y="1112747"/>
                  </a:lnTo>
                  <a:lnTo>
                    <a:pt x="3995448" y="1073216"/>
                  </a:lnTo>
                  <a:lnTo>
                    <a:pt x="3972419" y="1034208"/>
                  </a:lnTo>
                  <a:lnTo>
                    <a:pt x="3948594" y="995736"/>
                  </a:lnTo>
                  <a:lnTo>
                    <a:pt x="3923985" y="957810"/>
                  </a:lnTo>
                  <a:lnTo>
                    <a:pt x="3898603" y="920442"/>
                  </a:lnTo>
                  <a:lnTo>
                    <a:pt x="3872459" y="883644"/>
                  </a:lnTo>
                  <a:lnTo>
                    <a:pt x="3845566" y="847426"/>
                  </a:lnTo>
                  <a:lnTo>
                    <a:pt x="3817933" y="811800"/>
                  </a:lnTo>
                  <a:lnTo>
                    <a:pt x="3789572" y="776777"/>
                  </a:lnTo>
                  <a:lnTo>
                    <a:pt x="3760496" y="742368"/>
                  </a:lnTo>
                  <a:lnTo>
                    <a:pt x="3730714" y="708586"/>
                  </a:lnTo>
                  <a:lnTo>
                    <a:pt x="3700239" y="675440"/>
                  </a:lnTo>
                  <a:lnTo>
                    <a:pt x="3669081" y="642943"/>
                  </a:lnTo>
                  <a:lnTo>
                    <a:pt x="3637252" y="611106"/>
                  </a:lnTo>
                  <a:lnTo>
                    <a:pt x="3604764" y="579940"/>
                  </a:lnTo>
                  <a:lnTo>
                    <a:pt x="3571627" y="549457"/>
                  </a:lnTo>
                  <a:lnTo>
                    <a:pt x="3537853" y="519667"/>
                  </a:lnTo>
                  <a:lnTo>
                    <a:pt x="3503454" y="490583"/>
                  </a:lnTo>
                  <a:lnTo>
                    <a:pt x="3468440" y="462215"/>
                  </a:lnTo>
                  <a:lnTo>
                    <a:pt x="3432823" y="434575"/>
                  </a:lnTo>
                  <a:lnTo>
                    <a:pt x="3396615" y="407674"/>
                  </a:lnTo>
                  <a:lnTo>
                    <a:pt x="3359826" y="381524"/>
                  </a:lnTo>
                  <a:lnTo>
                    <a:pt x="3322468" y="356135"/>
                  </a:lnTo>
                  <a:lnTo>
                    <a:pt x="3284552" y="331520"/>
                  </a:lnTo>
                  <a:lnTo>
                    <a:pt x="3246090" y="307688"/>
                  </a:lnTo>
                  <a:lnTo>
                    <a:pt x="3207092" y="284653"/>
                  </a:lnTo>
                  <a:lnTo>
                    <a:pt x="3167571" y="262425"/>
                  </a:lnTo>
                  <a:lnTo>
                    <a:pt x="3127538" y="241015"/>
                  </a:lnTo>
                  <a:lnTo>
                    <a:pt x="3087003" y="220436"/>
                  </a:lnTo>
                  <a:lnTo>
                    <a:pt x="3045979" y="200697"/>
                  </a:lnTo>
                  <a:lnTo>
                    <a:pt x="3004476" y="181810"/>
                  </a:lnTo>
                  <a:lnTo>
                    <a:pt x="2962506" y="163788"/>
                  </a:lnTo>
                  <a:lnTo>
                    <a:pt x="2920080" y="146640"/>
                  </a:lnTo>
                  <a:lnTo>
                    <a:pt x="2877210" y="130379"/>
                  </a:lnTo>
                  <a:lnTo>
                    <a:pt x="2833906" y="115016"/>
                  </a:lnTo>
                  <a:lnTo>
                    <a:pt x="2790181" y="100562"/>
                  </a:lnTo>
                  <a:lnTo>
                    <a:pt x="2746045" y="87028"/>
                  </a:lnTo>
                  <a:lnTo>
                    <a:pt x="2701510" y="74426"/>
                  </a:lnTo>
                  <a:lnTo>
                    <a:pt x="2656587" y="62767"/>
                  </a:lnTo>
                  <a:lnTo>
                    <a:pt x="2611288" y="52062"/>
                  </a:lnTo>
                  <a:lnTo>
                    <a:pt x="2565623" y="42323"/>
                  </a:lnTo>
                  <a:lnTo>
                    <a:pt x="2519605" y="33561"/>
                  </a:lnTo>
                  <a:lnTo>
                    <a:pt x="2473244" y="25788"/>
                  </a:lnTo>
                  <a:lnTo>
                    <a:pt x="2426552" y="19014"/>
                  </a:lnTo>
                  <a:lnTo>
                    <a:pt x="2379540" y="13251"/>
                  </a:lnTo>
                  <a:lnTo>
                    <a:pt x="2332219" y="8511"/>
                  </a:lnTo>
                  <a:lnTo>
                    <a:pt x="2284601" y="4804"/>
                  </a:lnTo>
                  <a:lnTo>
                    <a:pt x="2236697" y="2142"/>
                  </a:lnTo>
                  <a:lnTo>
                    <a:pt x="2188518" y="537"/>
                  </a:lnTo>
                  <a:lnTo>
                    <a:pt x="2140077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19782" y="4769484"/>
              <a:ext cx="3949065" cy="2088511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8847708" y="3966845"/>
              <a:ext cx="3339465" cy="2891155"/>
            </a:xfrm>
            <a:custGeom>
              <a:avLst/>
              <a:gdLst/>
              <a:ahLst/>
              <a:cxnLst/>
              <a:rect l="l" t="t" r="r" b="b"/>
              <a:pathLst>
                <a:path w="3339465" h="2891154">
                  <a:moveTo>
                    <a:pt x="2001901" y="0"/>
                  </a:moveTo>
                  <a:lnTo>
                    <a:pt x="1953259" y="579"/>
                  </a:lnTo>
                  <a:lnTo>
                    <a:pt x="1904903" y="2309"/>
                  </a:lnTo>
                  <a:lnTo>
                    <a:pt x="1856845" y="5175"/>
                  </a:lnTo>
                  <a:lnTo>
                    <a:pt x="1809097" y="9166"/>
                  </a:lnTo>
                  <a:lnTo>
                    <a:pt x="1761674" y="14267"/>
                  </a:lnTo>
                  <a:lnTo>
                    <a:pt x="1714588" y="20466"/>
                  </a:lnTo>
                  <a:lnTo>
                    <a:pt x="1667853" y="27750"/>
                  </a:lnTo>
                  <a:lnTo>
                    <a:pt x="1621481" y="36106"/>
                  </a:lnTo>
                  <a:lnTo>
                    <a:pt x="1575486" y="45519"/>
                  </a:lnTo>
                  <a:lnTo>
                    <a:pt x="1529880" y="55978"/>
                  </a:lnTo>
                  <a:lnTo>
                    <a:pt x="1484677" y="67469"/>
                  </a:lnTo>
                  <a:lnTo>
                    <a:pt x="1439890" y="79980"/>
                  </a:lnTo>
                  <a:lnTo>
                    <a:pt x="1395532" y="93496"/>
                  </a:lnTo>
                  <a:lnTo>
                    <a:pt x="1351616" y="108005"/>
                  </a:lnTo>
                  <a:lnTo>
                    <a:pt x="1308155" y="123494"/>
                  </a:lnTo>
                  <a:lnTo>
                    <a:pt x="1265163" y="139949"/>
                  </a:lnTo>
                  <a:lnTo>
                    <a:pt x="1222652" y="157358"/>
                  </a:lnTo>
                  <a:lnTo>
                    <a:pt x="1180636" y="175708"/>
                  </a:lnTo>
                  <a:lnTo>
                    <a:pt x="1139127" y="194984"/>
                  </a:lnTo>
                  <a:lnTo>
                    <a:pt x="1098139" y="215175"/>
                  </a:lnTo>
                  <a:lnTo>
                    <a:pt x="1057685" y="236267"/>
                  </a:lnTo>
                  <a:lnTo>
                    <a:pt x="1017778" y="258247"/>
                  </a:lnTo>
                  <a:lnTo>
                    <a:pt x="978431" y="281102"/>
                  </a:lnTo>
                  <a:lnTo>
                    <a:pt x="939657" y="304819"/>
                  </a:lnTo>
                  <a:lnTo>
                    <a:pt x="901470" y="329384"/>
                  </a:lnTo>
                  <a:lnTo>
                    <a:pt x="863882" y="354785"/>
                  </a:lnTo>
                  <a:lnTo>
                    <a:pt x="826906" y="381009"/>
                  </a:lnTo>
                  <a:lnTo>
                    <a:pt x="790556" y="408041"/>
                  </a:lnTo>
                  <a:lnTo>
                    <a:pt x="754844" y="435870"/>
                  </a:lnTo>
                  <a:lnTo>
                    <a:pt x="719785" y="464482"/>
                  </a:lnTo>
                  <a:lnTo>
                    <a:pt x="685390" y="493865"/>
                  </a:lnTo>
                  <a:lnTo>
                    <a:pt x="651674" y="524004"/>
                  </a:lnTo>
                  <a:lnTo>
                    <a:pt x="618648" y="554886"/>
                  </a:lnTo>
                  <a:lnTo>
                    <a:pt x="586327" y="586500"/>
                  </a:lnTo>
                  <a:lnTo>
                    <a:pt x="554723" y="618831"/>
                  </a:lnTo>
                  <a:lnTo>
                    <a:pt x="523849" y="651866"/>
                  </a:lnTo>
                  <a:lnTo>
                    <a:pt x="493719" y="685593"/>
                  </a:lnTo>
                  <a:lnTo>
                    <a:pt x="464346" y="719998"/>
                  </a:lnTo>
                  <a:lnTo>
                    <a:pt x="435743" y="755069"/>
                  </a:lnTo>
                  <a:lnTo>
                    <a:pt x="407922" y="790791"/>
                  </a:lnTo>
                  <a:lnTo>
                    <a:pt x="380897" y="827152"/>
                  </a:lnTo>
                  <a:lnTo>
                    <a:pt x="354682" y="864139"/>
                  </a:lnTo>
                  <a:lnTo>
                    <a:pt x="329288" y="901739"/>
                  </a:lnTo>
                  <a:lnTo>
                    <a:pt x="304730" y="939938"/>
                  </a:lnTo>
                  <a:lnTo>
                    <a:pt x="281021" y="978724"/>
                  </a:lnTo>
                  <a:lnTo>
                    <a:pt x="258172" y="1018084"/>
                  </a:lnTo>
                  <a:lnTo>
                    <a:pt x="236199" y="1058003"/>
                  </a:lnTo>
                  <a:lnTo>
                    <a:pt x="215113" y="1098470"/>
                  </a:lnTo>
                  <a:lnTo>
                    <a:pt x="194928" y="1139471"/>
                  </a:lnTo>
                  <a:lnTo>
                    <a:pt x="175657" y="1180992"/>
                  </a:lnTo>
                  <a:lnTo>
                    <a:pt x="157313" y="1223022"/>
                  </a:lnTo>
                  <a:lnTo>
                    <a:pt x="139909" y="1265546"/>
                  </a:lnTo>
                  <a:lnTo>
                    <a:pt x="123458" y="1308552"/>
                  </a:lnTo>
                  <a:lnTo>
                    <a:pt x="107974" y="1352027"/>
                  </a:lnTo>
                  <a:lnTo>
                    <a:pt x="93469" y="1395957"/>
                  </a:lnTo>
                  <a:lnTo>
                    <a:pt x="79957" y="1440329"/>
                  </a:lnTo>
                  <a:lnTo>
                    <a:pt x="67450" y="1485130"/>
                  </a:lnTo>
                  <a:lnTo>
                    <a:pt x="55962" y="1530348"/>
                  </a:lnTo>
                  <a:lnTo>
                    <a:pt x="45506" y="1575968"/>
                  </a:lnTo>
                  <a:lnTo>
                    <a:pt x="36095" y="1621978"/>
                  </a:lnTo>
                  <a:lnTo>
                    <a:pt x="27742" y="1668365"/>
                  </a:lnTo>
                  <a:lnTo>
                    <a:pt x="20461" y="1715116"/>
                  </a:lnTo>
                  <a:lnTo>
                    <a:pt x="14263" y="1762217"/>
                  </a:lnTo>
                  <a:lnTo>
                    <a:pt x="9163" y="1809656"/>
                  </a:lnTo>
                  <a:lnTo>
                    <a:pt x="5174" y="1857419"/>
                  </a:lnTo>
                  <a:lnTo>
                    <a:pt x="2308" y="1905493"/>
                  </a:lnTo>
                  <a:lnTo>
                    <a:pt x="579" y="1953865"/>
                  </a:lnTo>
                  <a:lnTo>
                    <a:pt x="0" y="2002523"/>
                  </a:lnTo>
                  <a:lnTo>
                    <a:pt x="653" y="2054209"/>
                  </a:lnTo>
                  <a:lnTo>
                    <a:pt x="2604" y="2105572"/>
                  </a:lnTo>
                  <a:lnTo>
                    <a:pt x="5835" y="2156598"/>
                  </a:lnTo>
                  <a:lnTo>
                    <a:pt x="10332" y="2207269"/>
                  </a:lnTo>
                  <a:lnTo>
                    <a:pt x="16078" y="2257571"/>
                  </a:lnTo>
                  <a:lnTo>
                    <a:pt x="23058" y="2307487"/>
                  </a:lnTo>
                  <a:lnTo>
                    <a:pt x="31256" y="2357002"/>
                  </a:lnTo>
                  <a:lnTo>
                    <a:pt x="40655" y="2406100"/>
                  </a:lnTo>
                  <a:lnTo>
                    <a:pt x="51241" y="2454766"/>
                  </a:lnTo>
                  <a:lnTo>
                    <a:pt x="62997" y="2502983"/>
                  </a:lnTo>
                  <a:lnTo>
                    <a:pt x="75908" y="2550737"/>
                  </a:lnTo>
                  <a:lnTo>
                    <a:pt x="89957" y="2598010"/>
                  </a:lnTo>
                  <a:lnTo>
                    <a:pt x="105129" y="2644789"/>
                  </a:lnTo>
                  <a:lnTo>
                    <a:pt x="121409" y="2691056"/>
                  </a:lnTo>
                  <a:lnTo>
                    <a:pt x="138779" y="2736797"/>
                  </a:lnTo>
                  <a:lnTo>
                    <a:pt x="157225" y="2781995"/>
                  </a:lnTo>
                  <a:lnTo>
                    <a:pt x="209804" y="2891154"/>
                  </a:lnTo>
                  <a:lnTo>
                    <a:pt x="3339084" y="2891154"/>
                  </a:lnTo>
                  <a:lnTo>
                    <a:pt x="3339084" y="515111"/>
                  </a:lnTo>
                  <a:lnTo>
                    <a:pt x="3275457" y="457326"/>
                  </a:lnTo>
                  <a:lnTo>
                    <a:pt x="3238006" y="427150"/>
                  </a:lnTo>
                  <a:lnTo>
                    <a:pt x="3199824" y="397863"/>
                  </a:lnTo>
                  <a:lnTo>
                    <a:pt x="3160926" y="369481"/>
                  </a:lnTo>
                  <a:lnTo>
                    <a:pt x="3121327" y="342020"/>
                  </a:lnTo>
                  <a:lnTo>
                    <a:pt x="3081045" y="315495"/>
                  </a:lnTo>
                  <a:lnTo>
                    <a:pt x="3040093" y="289923"/>
                  </a:lnTo>
                  <a:lnTo>
                    <a:pt x="2998489" y="265318"/>
                  </a:lnTo>
                  <a:lnTo>
                    <a:pt x="2956248" y="241698"/>
                  </a:lnTo>
                  <a:lnTo>
                    <a:pt x="2913386" y="219076"/>
                  </a:lnTo>
                  <a:lnTo>
                    <a:pt x="2869917" y="197469"/>
                  </a:lnTo>
                  <a:lnTo>
                    <a:pt x="2825859" y="176894"/>
                  </a:lnTo>
                  <a:lnTo>
                    <a:pt x="2781227" y="157364"/>
                  </a:lnTo>
                  <a:lnTo>
                    <a:pt x="2736037" y="138896"/>
                  </a:lnTo>
                  <a:lnTo>
                    <a:pt x="2690304" y="121507"/>
                  </a:lnTo>
                  <a:lnTo>
                    <a:pt x="2644044" y="105210"/>
                  </a:lnTo>
                  <a:lnTo>
                    <a:pt x="2597274" y="90023"/>
                  </a:lnTo>
                  <a:lnTo>
                    <a:pt x="2550008" y="75961"/>
                  </a:lnTo>
                  <a:lnTo>
                    <a:pt x="2502262" y="63039"/>
                  </a:lnTo>
                  <a:lnTo>
                    <a:pt x="2454053" y="51273"/>
                  </a:lnTo>
                  <a:lnTo>
                    <a:pt x="2405395" y="40679"/>
                  </a:lnTo>
                  <a:lnTo>
                    <a:pt x="2356306" y="31273"/>
                  </a:lnTo>
                  <a:lnTo>
                    <a:pt x="2306800" y="23070"/>
                  </a:lnTo>
                  <a:lnTo>
                    <a:pt x="2256893" y="16086"/>
                  </a:lnTo>
                  <a:lnTo>
                    <a:pt x="2206602" y="10337"/>
                  </a:lnTo>
                  <a:lnTo>
                    <a:pt x="2155941" y="5838"/>
                  </a:lnTo>
                  <a:lnTo>
                    <a:pt x="2104926" y="2605"/>
                  </a:lnTo>
                  <a:lnTo>
                    <a:pt x="2053574" y="653"/>
                  </a:lnTo>
                  <a:lnTo>
                    <a:pt x="2001901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008618" y="4131564"/>
              <a:ext cx="3178048" cy="272643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740" y="0"/>
            <a:ext cx="12188825" cy="6858000"/>
          </a:xfrm>
          <a:custGeom>
            <a:avLst/>
            <a:gdLst/>
            <a:ahLst/>
            <a:cxnLst/>
            <a:rect l="l" t="t" r="r" b="b"/>
            <a:pathLst>
              <a:path w="12188825" h="6858000">
                <a:moveTo>
                  <a:pt x="12188571" y="0"/>
                </a:moveTo>
                <a:lnTo>
                  <a:pt x="0" y="0"/>
                </a:lnTo>
                <a:lnTo>
                  <a:pt x="0" y="6858000"/>
                </a:lnTo>
                <a:lnTo>
                  <a:pt x="12188571" y="6858000"/>
                </a:lnTo>
                <a:lnTo>
                  <a:pt x="12188571" y="0"/>
                </a:lnTo>
                <a:close/>
              </a:path>
            </a:pathLst>
          </a:custGeom>
          <a:solidFill>
            <a:srgbClr val="F3EFD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-9525" y="-9525"/>
            <a:ext cx="12211050" cy="6877050"/>
            <a:chOff x="-9525" y="-9525"/>
            <a:chExt cx="12211050" cy="687705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98" y="2857963"/>
              <a:ext cx="4209913" cy="4000034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0" y="0"/>
              <a:ext cx="8031480" cy="6858000"/>
            </a:xfrm>
            <a:custGeom>
              <a:avLst/>
              <a:gdLst/>
              <a:ahLst/>
              <a:cxnLst/>
              <a:rect l="l" t="t" r="r" b="b"/>
              <a:pathLst>
                <a:path w="8031480" h="6858000">
                  <a:moveTo>
                    <a:pt x="0" y="2785849"/>
                  </a:moveTo>
                  <a:lnTo>
                    <a:pt x="168795" y="2737104"/>
                  </a:lnTo>
                  <a:lnTo>
                    <a:pt x="217494" y="2725689"/>
                  </a:lnTo>
                  <a:lnTo>
                    <a:pt x="266378" y="2715025"/>
                  </a:lnTo>
                  <a:lnTo>
                    <a:pt x="315441" y="2705117"/>
                  </a:lnTo>
                  <a:lnTo>
                    <a:pt x="364679" y="2695970"/>
                  </a:lnTo>
                  <a:lnTo>
                    <a:pt x="414085" y="2687588"/>
                  </a:lnTo>
                  <a:lnTo>
                    <a:pt x="463654" y="2679976"/>
                  </a:lnTo>
                  <a:lnTo>
                    <a:pt x="513380" y="2673140"/>
                  </a:lnTo>
                  <a:lnTo>
                    <a:pt x="563258" y="2667083"/>
                  </a:lnTo>
                  <a:lnTo>
                    <a:pt x="613283" y="2661811"/>
                  </a:lnTo>
                  <a:lnTo>
                    <a:pt x="663448" y="2657328"/>
                  </a:lnTo>
                  <a:lnTo>
                    <a:pt x="713748" y="2653640"/>
                  </a:lnTo>
                  <a:lnTo>
                    <a:pt x="764179" y="2650750"/>
                  </a:lnTo>
                  <a:lnTo>
                    <a:pt x="814733" y="2648665"/>
                  </a:lnTo>
                  <a:lnTo>
                    <a:pt x="865406" y="2647388"/>
                  </a:lnTo>
                  <a:lnTo>
                    <a:pt x="916193" y="2646924"/>
                  </a:lnTo>
                  <a:lnTo>
                    <a:pt x="967086" y="2647279"/>
                  </a:lnTo>
                  <a:lnTo>
                    <a:pt x="1018082" y="2648458"/>
                  </a:lnTo>
                  <a:lnTo>
                    <a:pt x="1066418" y="2650326"/>
                  </a:lnTo>
                  <a:lnTo>
                    <a:pt x="1114835" y="2652938"/>
                  </a:lnTo>
                  <a:lnTo>
                    <a:pt x="1163330" y="2656297"/>
                  </a:lnTo>
                  <a:lnTo>
                    <a:pt x="1211898" y="2660407"/>
                  </a:lnTo>
                  <a:lnTo>
                    <a:pt x="1260533" y="2665271"/>
                  </a:lnTo>
                  <a:lnTo>
                    <a:pt x="1309232" y="2670894"/>
                  </a:lnTo>
                  <a:lnTo>
                    <a:pt x="1357989" y="2677279"/>
                  </a:lnTo>
                  <a:lnTo>
                    <a:pt x="1406800" y="2684431"/>
                  </a:lnTo>
                  <a:lnTo>
                    <a:pt x="1455660" y="2692353"/>
                  </a:lnTo>
                  <a:lnTo>
                    <a:pt x="1504565" y="2701050"/>
                  </a:lnTo>
                  <a:lnTo>
                    <a:pt x="1553509" y="2710524"/>
                  </a:lnTo>
                  <a:lnTo>
                    <a:pt x="1602488" y="2720780"/>
                  </a:lnTo>
                  <a:lnTo>
                    <a:pt x="1651498" y="2731823"/>
                  </a:lnTo>
                  <a:lnTo>
                    <a:pt x="1700533" y="2743655"/>
                  </a:lnTo>
                  <a:lnTo>
                    <a:pt x="1749590" y="2756281"/>
                  </a:lnTo>
                  <a:lnTo>
                    <a:pt x="1798662" y="2769704"/>
                  </a:lnTo>
                  <a:lnTo>
                    <a:pt x="1847746" y="2783929"/>
                  </a:lnTo>
                  <a:lnTo>
                    <a:pt x="1896837" y="2798959"/>
                  </a:lnTo>
                  <a:lnTo>
                    <a:pt x="1945930" y="2814798"/>
                  </a:lnTo>
                  <a:lnTo>
                    <a:pt x="1995021" y="2831450"/>
                  </a:lnTo>
                  <a:lnTo>
                    <a:pt x="2044104" y="2848920"/>
                  </a:lnTo>
                  <a:lnTo>
                    <a:pt x="2093176" y="2867210"/>
                  </a:lnTo>
                  <a:lnTo>
                    <a:pt x="2142230" y="2886326"/>
                  </a:lnTo>
                  <a:lnTo>
                    <a:pt x="2191264" y="2906270"/>
                  </a:lnTo>
                  <a:lnTo>
                    <a:pt x="2240272" y="2927046"/>
                  </a:lnTo>
                  <a:lnTo>
                    <a:pt x="2289248" y="2948659"/>
                  </a:lnTo>
                  <a:lnTo>
                    <a:pt x="2338190" y="2971113"/>
                  </a:lnTo>
                  <a:lnTo>
                    <a:pt x="2387091" y="2994410"/>
                  </a:lnTo>
                  <a:lnTo>
                    <a:pt x="2435947" y="3018556"/>
                  </a:lnTo>
                  <a:lnTo>
                    <a:pt x="2484755" y="3043554"/>
                  </a:lnTo>
                  <a:lnTo>
                    <a:pt x="2529348" y="3067170"/>
                  </a:lnTo>
                  <a:lnTo>
                    <a:pt x="2573595" y="3091336"/>
                  </a:lnTo>
                  <a:lnTo>
                    <a:pt x="2617492" y="3116045"/>
                  </a:lnTo>
                  <a:lnTo>
                    <a:pt x="2661032" y="3141292"/>
                  </a:lnTo>
                  <a:lnTo>
                    <a:pt x="2704213" y="3167067"/>
                  </a:lnTo>
                  <a:lnTo>
                    <a:pt x="2747030" y="3193365"/>
                  </a:lnTo>
                  <a:lnTo>
                    <a:pt x="2789478" y="3220179"/>
                  </a:lnTo>
                  <a:lnTo>
                    <a:pt x="2831553" y="3247500"/>
                  </a:lnTo>
                  <a:lnTo>
                    <a:pt x="2873251" y="3275323"/>
                  </a:lnTo>
                  <a:lnTo>
                    <a:pt x="2914566" y="3303639"/>
                  </a:lnTo>
                  <a:lnTo>
                    <a:pt x="2955496" y="3332442"/>
                  </a:lnTo>
                  <a:lnTo>
                    <a:pt x="2996034" y="3361724"/>
                  </a:lnTo>
                  <a:lnTo>
                    <a:pt x="3036178" y="3391479"/>
                  </a:lnTo>
                  <a:lnTo>
                    <a:pt x="3075921" y="3421699"/>
                  </a:lnTo>
                  <a:lnTo>
                    <a:pt x="3115261" y="3452377"/>
                  </a:lnTo>
                  <a:lnTo>
                    <a:pt x="3154192" y="3483506"/>
                  </a:lnTo>
                  <a:lnTo>
                    <a:pt x="3192710" y="3515080"/>
                  </a:lnTo>
                  <a:lnTo>
                    <a:pt x="3230811" y="3547090"/>
                  </a:lnTo>
                  <a:lnTo>
                    <a:pt x="3268491" y="3579529"/>
                  </a:lnTo>
                  <a:lnTo>
                    <a:pt x="3305744" y="3612391"/>
                  </a:lnTo>
                  <a:lnTo>
                    <a:pt x="3342567" y="3645668"/>
                  </a:lnTo>
                  <a:lnTo>
                    <a:pt x="3378954" y="3679354"/>
                  </a:lnTo>
                  <a:lnTo>
                    <a:pt x="3414902" y="3713441"/>
                  </a:lnTo>
                  <a:lnTo>
                    <a:pt x="3450407" y="3747921"/>
                  </a:lnTo>
                  <a:lnTo>
                    <a:pt x="3485463" y="3782788"/>
                  </a:lnTo>
                  <a:lnTo>
                    <a:pt x="3520066" y="3818036"/>
                  </a:lnTo>
                  <a:lnTo>
                    <a:pt x="3554213" y="3853655"/>
                  </a:lnTo>
                  <a:lnTo>
                    <a:pt x="3587897" y="3889640"/>
                  </a:lnTo>
                  <a:lnTo>
                    <a:pt x="3621116" y="3925984"/>
                  </a:lnTo>
                  <a:lnTo>
                    <a:pt x="3653865" y="3962678"/>
                  </a:lnTo>
                  <a:lnTo>
                    <a:pt x="3686138" y="3999717"/>
                  </a:lnTo>
                  <a:lnTo>
                    <a:pt x="3717933" y="4037092"/>
                  </a:lnTo>
                  <a:lnTo>
                    <a:pt x="3749244" y="4074797"/>
                  </a:lnTo>
                  <a:lnTo>
                    <a:pt x="3780066" y="4112825"/>
                  </a:lnTo>
                  <a:lnTo>
                    <a:pt x="3810397" y="4151168"/>
                  </a:lnTo>
                  <a:lnTo>
                    <a:pt x="3840230" y="4189820"/>
                  </a:lnTo>
                  <a:lnTo>
                    <a:pt x="3869562" y="4228772"/>
                  </a:lnTo>
                  <a:lnTo>
                    <a:pt x="3898388" y="4268019"/>
                  </a:lnTo>
                  <a:lnTo>
                    <a:pt x="3926705" y="4307553"/>
                  </a:lnTo>
                  <a:lnTo>
                    <a:pt x="3954506" y="4347367"/>
                  </a:lnTo>
                  <a:lnTo>
                    <a:pt x="3981789" y="4387453"/>
                  </a:lnTo>
                  <a:lnTo>
                    <a:pt x="4008548" y="4427805"/>
                  </a:lnTo>
                  <a:lnTo>
                    <a:pt x="4034779" y="4468415"/>
                  </a:lnTo>
                  <a:lnTo>
                    <a:pt x="4060478" y="4509277"/>
                  </a:lnTo>
                  <a:lnTo>
                    <a:pt x="4085640" y="4550382"/>
                  </a:lnTo>
                  <a:lnTo>
                    <a:pt x="4110261" y="4591725"/>
                  </a:lnTo>
                  <a:lnTo>
                    <a:pt x="4134337" y="4633298"/>
                  </a:lnTo>
                  <a:lnTo>
                    <a:pt x="4157862" y="4675093"/>
                  </a:lnTo>
                  <a:lnTo>
                    <a:pt x="4180833" y="4717104"/>
                  </a:lnTo>
                  <a:lnTo>
                    <a:pt x="4203246" y="4759324"/>
                  </a:lnTo>
                  <a:lnTo>
                    <a:pt x="4225095" y="4801744"/>
                  </a:lnTo>
                  <a:lnTo>
                    <a:pt x="4246376" y="4844359"/>
                  </a:lnTo>
                  <a:lnTo>
                    <a:pt x="4267086" y="4887162"/>
                  </a:lnTo>
                  <a:lnTo>
                    <a:pt x="4287219" y="4930144"/>
                  </a:lnTo>
                  <a:lnTo>
                    <a:pt x="4306770" y="4973299"/>
                  </a:lnTo>
                  <a:lnTo>
                    <a:pt x="4325737" y="5016619"/>
                  </a:lnTo>
                  <a:lnTo>
                    <a:pt x="4344114" y="5060098"/>
                  </a:lnTo>
                  <a:lnTo>
                    <a:pt x="4361896" y="5103729"/>
                  </a:lnTo>
                  <a:lnTo>
                    <a:pt x="4379080" y="5147504"/>
                  </a:lnTo>
                  <a:lnTo>
                    <a:pt x="4395661" y="5191416"/>
                  </a:lnTo>
                  <a:lnTo>
                    <a:pt x="4411635" y="5235458"/>
                  </a:lnTo>
                  <a:lnTo>
                    <a:pt x="4426996" y="5279623"/>
                  </a:lnTo>
                  <a:lnTo>
                    <a:pt x="4441741" y="5323903"/>
                  </a:lnTo>
                  <a:lnTo>
                    <a:pt x="4455866" y="5368293"/>
                  </a:lnTo>
                  <a:lnTo>
                    <a:pt x="4469365" y="5412783"/>
                  </a:lnTo>
                  <a:lnTo>
                    <a:pt x="4482235" y="5457368"/>
                  </a:lnTo>
                  <a:lnTo>
                    <a:pt x="4494471" y="5502041"/>
                  </a:lnTo>
                  <a:lnTo>
                    <a:pt x="4506068" y="5546793"/>
                  </a:lnTo>
                  <a:lnTo>
                    <a:pt x="4517023" y="5591619"/>
                  </a:lnTo>
                  <a:lnTo>
                    <a:pt x="4527330" y="5636510"/>
                  </a:lnTo>
                  <a:lnTo>
                    <a:pt x="4536985" y="5681460"/>
                  </a:lnTo>
                  <a:lnTo>
                    <a:pt x="4545985" y="5726461"/>
                  </a:lnTo>
                  <a:lnTo>
                    <a:pt x="4554324" y="5771507"/>
                  </a:lnTo>
                  <a:lnTo>
                    <a:pt x="4561998" y="5816590"/>
                  </a:lnTo>
                  <a:lnTo>
                    <a:pt x="4569002" y="5861703"/>
                  </a:lnTo>
                  <a:lnTo>
                    <a:pt x="4575333" y="5906840"/>
                  </a:lnTo>
                  <a:lnTo>
                    <a:pt x="4580986" y="5951992"/>
                  </a:lnTo>
                  <a:lnTo>
                    <a:pt x="4585955" y="5997153"/>
                  </a:lnTo>
                  <a:lnTo>
                    <a:pt x="4590238" y="6042315"/>
                  </a:lnTo>
                  <a:lnTo>
                    <a:pt x="4593829" y="6087473"/>
                  </a:lnTo>
                  <a:lnTo>
                    <a:pt x="4596725" y="6132617"/>
                  </a:lnTo>
                  <a:lnTo>
                    <a:pt x="4598920" y="6177742"/>
                  </a:lnTo>
                  <a:lnTo>
                    <a:pt x="4600410" y="6222839"/>
                  </a:lnTo>
                  <a:lnTo>
                    <a:pt x="4601191" y="6267903"/>
                  </a:lnTo>
                  <a:lnTo>
                    <a:pt x="4601259" y="6312926"/>
                  </a:lnTo>
                  <a:lnTo>
                    <a:pt x="4600608" y="6357900"/>
                  </a:lnTo>
                  <a:lnTo>
                    <a:pt x="4599235" y="6402819"/>
                  </a:lnTo>
                  <a:lnTo>
                    <a:pt x="4597135" y="6447675"/>
                  </a:lnTo>
                  <a:lnTo>
                    <a:pt x="4594304" y="6492461"/>
                  </a:lnTo>
                  <a:lnTo>
                    <a:pt x="4590737" y="6537171"/>
                  </a:lnTo>
                  <a:lnTo>
                    <a:pt x="4586430" y="6581796"/>
                  </a:lnTo>
                  <a:lnTo>
                    <a:pt x="4581379" y="6626331"/>
                  </a:lnTo>
                  <a:lnTo>
                    <a:pt x="4575578" y="6670767"/>
                  </a:lnTo>
                  <a:lnTo>
                    <a:pt x="4569024" y="6715098"/>
                  </a:lnTo>
                  <a:lnTo>
                    <a:pt x="4561713" y="6759317"/>
                  </a:lnTo>
                  <a:lnTo>
                    <a:pt x="4537994" y="6858000"/>
                  </a:lnTo>
                </a:path>
                <a:path w="8031480" h="6858000">
                  <a:moveTo>
                    <a:pt x="5783802" y="0"/>
                  </a:moveTo>
                  <a:lnTo>
                    <a:pt x="5802810" y="57331"/>
                  </a:lnTo>
                  <a:lnTo>
                    <a:pt x="5816429" y="102992"/>
                  </a:lnTo>
                  <a:lnTo>
                    <a:pt x="5829258" y="149163"/>
                  </a:lnTo>
                  <a:lnTo>
                    <a:pt x="5841292" y="195830"/>
                  </a:lnTo>
                  <a:lnTo>
                    <a:pt x="5852528" y="242978"/>
                  </a:lnTo>
                  <a:lnTo>
                    <a:pt x="5862959" y="290594"/>
                  </a:lnTo>
                  <a:lnTo>
                    <a:pt x="5872583" y="338665"/>
                  </a:lnTo>
                  <a:lnTo>
                    <a:pt x="5881393" y="387178"/>
                  </a:lnTo>
                  <a:lnTo>
                    <a:pt x="5889386" y="436118"/>
                  </a:lnTo>
                  <a:lnTo>
                    <a:pt x="5896558" y="485471"/>
                  </a:lnTo>
                  <a:lnTo>
                    <a:pt x="5902902" y="535225"/>
                  </a:lnTo>
                  <a:lnTo>
                    <a:pt x="5908416" y="585366"/>
                  </a:lnTo>
                  <a:lnTo>
                    <a:pt x="5913094" y="635880"/>
                  </a:lnTo>
                  <a:lnTo>
                    <a:pt x="5916931" y="686753"/>
                  </a:lnTo>
                  <a:lnTo>
                    <a:pt x="5919924" y="737973"/>
                  </a:lnTo>
                  <a:lnTo>
                    <a:pt x="5922067" y="789525"/>
                  </a:lnTo>
                  <a:lnTo>
                    <a:pt x="5923357" y="841396"/>
                  </a:lnTo>
                  <a:lnTo>
                    <a:pt x="5923788" y="893572"/>
                  </a:lnTo>
                  <a:lnTo>
                    <a:pt x="5922679" y="946525"/>
                  </a:lnTo>
                  <a:lnTo>
                    <a:pt x="5919328" y="998069"/>
                  </a:lnTo>
                  <a:lnTo>
                    <a:pt x="5913695" y="1048311"/>
                  </a:lnTo>
                  <a:lnTo>
                    <a:pt x="5905744" y="1097357"/>
                  </a:lnTo>
                  <a:lnTo>
                    <a:pt x="5895435" y="1145315"/>
                  </a:lnTo>
                  <a:lnTo>
                    <a:pt x="5882729" y="1192291"/>
                  </a:lnTo>
                  <a:lnTo>
                    <a:pt x="5867590" y="1238392"/>
                  </a:lnTo>
                  <a:lnTo>
                    <a:pt x="5849978" y="1283726"/>
                  </a:lnTo>
                  <a:lnTo>
                    <a:pt x="5829855" y="1328398"/>
                  </a:lnTo>
                  <a:lnTo>
                    <a:pt x="5807183" y="1372517"/>
                  </a:lnTo>
                  <a:lnTo>
                    <a:pt x="5781923" y="1416188"/>
                  </a:lnTo>
                  <a:lnTo>
                    <a:pt x="5754037" y="1459520"/>
                  </a:lnTo>
                  <a:lnTo>
                    <a:pt x="5723487" y="1502618"/>
                  </a:lnTo>
                  <a:lnTo>
                    <a:pt x="5690235" y="1545589"/>
                  </a:lnTo>
                  <a:lnTo>
                    <a:pt x="5661309" y="1580386"/>
                  </a:lnTo>
                  <a:lnTo>
                    <a:pt x="5630885" y="1614904"/>
                  </a:lnTo>
                  <a:lnTo>
                    <a:pt x="5599033" y="1649171"/>
                  </a:lnTo>
                  <a:lnTo>
                    <a:pt x="5565826" y="1683216"/>
                  </a:lnTo>
                  <a:lnTo>
                    <a:pt x="5531335" y="1717068"/>
                  </a:lnTo>
                  <a:lnTo>
                    <a:pt x="5495633" y="1750756"/>
                  </a:lnTo>
                  <a:lnTo>
                    <a:pt x="5458791" y="1784308"/>
                  </a:lnTo>
                  <a:lnTo>
                    <a:pt x="5420880" y="1817753"/>
                  </a:lnTo>
                  <a:lnTo>
                    <a:pt x="5381974" y="1851120"/>
                  </a:lnTo>
                  <a:lnTo>
                    <a:pt x="5342143" y="1884437"/>
                  </a:lnTo>
                  <a:lnTo>
                    <a:pt x="5301460" y="1917734"/>
                  </a:lnTo>
                  <a:lnTo>
                    <a:pt x="5259996" y="1951039"/>
                  </a:lnTo>
                  <a:lnTo>
                    <a:pt x="5217824" y="1984381"/>
                  </a:lnTo>
                  <a:lnTo>
                    <a:pt x="5175014" y="2017789"/>
                  </a:lnTo>
                  <a:lnTo>
                    <a:pt x="5131640" y="2051291"/>
                  </a:lnTo>
                  <a:lnTo>
                    <a:pt x="5087773" y="2084915"/>
                  </a:lnTo>
                  <a:lnTo>
                    <a:pt x="5043484" y="2118692"/>
                  </a:lnTo>
                  <a:lnTo>
                    <a:pt x="4998847" y="2152650"/>
                  </a:lnTo>
                  <a:lnTo>
                    <a:pt x="4961413" y="2181165"/>
                  </a:lnTo>
                  <a:lnTo>
                    <a:pt x="4923504" y="2210085"/>
                  </a:lnTo>
                  <a:lnTo>
                    <a:pt x="4885261" y="2239339"/>
                  </a:lnTo>
                  <a:lnTo>
                    <a:pt x="4846828" y="2268854"/>
                  </a:lnTo>
                  <a:lnTo>
                    <a:pt x="4798181" y="2306226"/>
                  </a:lnTo>
                  <a:lnTo>
                    <a:pt x="4750415" y="2342637"/>
                  </a:lnTo>
                  <a:lnTo>
                    <a:pt x="4703461" y="2378058"/>
                  </a:lnTo>
                  <a:lnTo>
                    <a:pt x="4657254" y="2412458"/>
                  </a:lnTo>
                  <a:lnTo>
                    <a:pt x="4611724" y="2445808"/>
                  </a:lnTo>
                  <a:lnTo>
                    <a:pt x="4566807" y="2478077"/>
                  </a:lnTo>
                  <a:lnTo>
                    <a:pt x="4522434" y="2509236"/>
                  </a:lnTo>
                  <a:lnTo>
                    <a:pt x="4478539" y="2539253"/>
                  </a:lnTo>
                  <a:lnTo>
                    <a:pt x="4435054" y="2568100"/>
                  </a:lnTo>
                  <a:lnTo>
                    <a:pt x="4391913" y="2595746"/>
                  </a:lnTo>
                  <a:lnTo>
                    <a:pt x="4349049" y="2622161"/>
                  </a:lnTo>
                  <a:lnTo>
                    <a:pt x="4306395" y="2647314"/>
                  </a:lnTo>
                  <a:lnTo>
                    <a:pt x="4263884" y="2671176"/>
                  </a:lnTo>
                  <a:lnTo>
                    <a:pt x="4221448" y="2693717"/>
                  </a:lnTo>
                  <a:lnTo>
                    <a:pt x="4179021" y="2714906"/>
                  </a:lnTo>
                  <a:lnTo>
                    <a:pt x="4136535" y="2734714"/>
                  </a:lnTo>
                  <a:lnTo>
                    <a:pt x="4093925" y="2753110"/>
                  </a:lnTo>
                  <a:lnTo>
                    <a:pt x="4051122" y="2770065"/>
                  </a:lnTo>
                  <a:lnTo>
                    <a:pt x="4008060" y="2785547"/>
                  </a:lnTo>
                  <a:lnTo>
                    <a:pt x="3964672" y="2799528"/>
                  </a:lnTo>
                  <a:lnTo>
                    <a:pt x="3920890" y="2811976"/>
                  </a:lnTo>
                  <a:lnTo>
                    <a:pt x="3876649" y="2822862"/>
                  </a:lnTo>
                  <a:lnTo>
                    <a:pt x="3831880" y="2832156"/>
                  </a:lnTo>
                  <a:lnTo>
                    <a:pt x="3786517" y="2839828"/>
                  </a:lnTo>
                  <a:lnTo>
                    <a:pt x="3740492" y="2845847"/>
                  </a:lnTo>
                  <a:lnTo>
                    <a:pt x="3693740" y="2850184"/>
                  </a:lnTo>
                  <a:lnTo>
                    <a:pt x="3646192" y="2852808"/>
                  </a:lnTo>
                  <a:lnTo>
                    <a:pt x="3597783" y="2853690"/>
                  </a:lnTo>
                  <a:lnTo>
                    <a:pt x="3547302" y="2853181"/>
                  </a:lnTo>
                  <a:lnTo>
                    <a:pt x="3497530" y="2851648"/>
                  </a:lnTo>
                  <a:lnTo>
                    <a:pt x="3448453" y="2849084"/>
                  </a:lnTo>
                  <a:lnTo>
                    <a:pt x="3400056" y="2845479"/>
                  </a:lnTo>
                  <a:lnTo>
                    <a:pt x="3352323" y="2840826"/>
                  </a:lnTo>
                  <a:lnTo>
                    <a:pt x="3305241" y="2835114"/>
                  </a:lnTo>
                  <a:lnTo>
                    <a:pt x="3258794" y="2828337"/>
                  </a:lnTo>
                  <a:lnTo>
                    <a:pt x="3212968" y="2820486"/>
                  </a:lnTo>
                  <a:lnTo>
                    <a:pt x="3167748" y="2811551"/>
                  </a:lnTo>
                  <a:lnTo>
                    <a:pt x="3123120" y="2801525"/>
                  </a:lnTo>
                  <a:lnTo>
                    <a:pt x="3079068" y="2790399"/>
                  </a:lnTo>
                  <a:lnTo>
                    <a:pt x="3035577" y="2778165"/>
                  </a:lnTo>
                  <a:lnTo>
                    <a:pt x="2992634" y="2764814"/>
                  </a:lnTo>
                  <a:lnTo>
                    <a:pt x="2950223" y="2750337"/>
                  </a:lnTo>
                  <a:lnTo>
                    <a:pt x="2908330" y="2734726"/>
                  </a:lnTo>
                  <a:lnTo>
                    <a:pt x="2866939" y="2717973"/>
                  </a:lnTo>
                  <a:lnTo>
                    <a:pt x="2826037" y="2700068"/>
                  </a:lnTo>
                  <a:lnTo>
                    <a:pt x="2785608" y="2681005"/>
                  </a:lnTo>
                  <a:lnTo>
                    <a:pt x="2745638" y="2660773"/>
                  </a:lnTo>
                  <a:lnTo>
                    <a:pt x="2706111" y="2639365"/>
                  </a:lnTo>
                  <a:lnTo>
                    <a:pt x="2667014" y="2616772"/>
                  </a:lnTo>
                  <a:lnTo>
                    <a:pt x="2628331" y="2592985"/>
                  </a:lnTo>
                  <a:lnTo>
                    <a:pt x="2590048" y="2567996"/>
                  </a:lnTo>
                  <a:lnTo>
                    <a:pt x="2552150" y="2541797"/>
                  </a:lnTo>
                  <a:lnTo>
                    <a:pt x="2514622" y="2514379"/>
                  </a:lnTo>
                  <a:lnTo>
                    <a:pt x="2477449" y="2485733"/>
                  </a:lnTo>
                  <a:lnTo>
                    <a:pt x="2440618" y="2455852"/>
                  </a:lnTo>
                  <a:lnTo>
                    <a:pt x="2404112" y="2424726"/>
                  </a:lnTo>
                  <a:lnTo>
                    <a:pt x="2367917" y="2392346"/>
                  </a:lnTo>
                  <a:lnTo>
                    <a:pt x="2332019" y="2358706"/>
                  </a:lnTo>
                  <a:lnTo>
                    <a:pt x="2296403" y="2323795"/>
                  </a:lnTo>
                  <a:lnTo>
                    <a:pt x="2261054" y="2287606"/>
                  </a:lnTo>
                  <a:lnTo>
                    <a:pt x="2225957" y="2250130"/>
                  </a:lnTo>
                  <a:lnTo>
                    <a:pt x="2191098" y="2211358"/>
                  </a:lnTo>
                  <a:lnTo>
                    <a:pt x="2156462" y="2171282"/>
                  </a:lnTo>
                  <a:lnTo>
                    <a:pt x="2122033" y="2129894"/>
                  </a:lnTo>
                  <a:lnTo>
                    <a:pt x="2087798" y="2087185"/>
                  </a:lnTo>
                  <a:lnTo>
                    <a:pt x="2053742" y="2043146"/>
                  </a:lnTo>
                  <a:lnTo>
                    <a:pt x="2019850" y="1997769"/>
                  </a:lnTo>
                  <a:lnTo>
                    <a:pt x="1986106" y="1951046"/>
                  </a:lnTo>
                  <a:lnTo>
                    <a:pt x="1952498" y="1902967"/>
                  </a:lnTo>
                  <a:lnTo>
                    <a:pt x="1922590" y="1860029"/>
                  </a:lnTo>
                  <a:lnTo>
                    <a:pt x="1892944" y="1818240"/>
                  </a:lnTo>
                  <a:lnTo>
                    <a:pt x="1863566" y="1777460"/>
                  </a:lnTo>
                  <a:lnTo>
                    <a:pt x="1834463" y="1737548"/>
                  </a:lnTo>
                  <a:lnTo>
                    <a:pt x="1805642" y="1698362"/>
                  </a:lnTo>
                  <a:lnTo>
                    <a:pt x="1777111" y="1659763"/>
                  </a:lnTo>
                  <a:lnTo>
                    <a:pt x="1736893" y="1605195"/>
                  </a:lnTo>
                  <a:lnTo>
                    <a:pt x="1699200" y="1553467"/>
                  </a:lnTo>
                  <a:lnTo>
                    <a:pt x="1664021" y="1504248"/>
                  </a:lnTo>
                  <a:lnTo>
                    <a:pt x="1631345" y="1457206"/>
                  </a:lnTo>
                  <a:lnTo>
                    <a:pt x="1601160" y="1412013"/>
                  </a:lnTo>
                  <a:lnTo>
                    <a:pt x="1573455" y="1368337"/>
                  </a:lnTo>
                  <a:lnTo>
                    <a:pt x="1548218" y="1325848"/>
                  </a:lnTo>
                  <a:lnTo>
                    <a:pt x="1525438" y="1284216"/>
                  </a:lnTo>
                  <a:lnTo>
                    <a:pt x="1505105" y="1243110"/>
                  </a:lnTo>
                  <a:lnTo>
                    <a:pt x="1487206" y="1202200"/>
                  </a:lnTo>
                  <a:lnTo>
                    <a:pt x="1471730" y="1161156"/>
                  </a:lnTo>
                  <a:lnTo>
                    <a:pt x="1458666" y="1119648"/>
                  </a:lnTo>
                  <a:lnTo>
                    <a:pt x="1448003" y="1077344"/>
                  </a:lnTo>
                  <a:lnTo>
                    <a:pt x="1439729" y="1033915"/>
                  </a:lnTo>
                  <a:lnTo>
                    <a:pt x="1433834" y="989030"/>
                  </a:lnTo>
                  <a:lnTo>
                    <a:pt x="1430304" y="942359"/>
                  </a:lnTo>
                  <a:lnTo>
                    <a:pt x="1429131" y="893572"/>
                  </a:lnTo>
                  <a:lnTo>
                    <a:pt x="1429864" y="844011"/>
                  </a:lnTo>
                  <a:lnTo>
                    <a:pt x="1432065" y="794532"/>
                  </a:lnTo>
                  <a:lnTo>
                    <a:pt x="1435729" y="745142"/>
                  </a:lnTo>
                  <a:lnTo>
                    <a:pt x="1440855" y="695851"/>
                  </a:lnTo>
                  <a:lnTo>
                    <a:pt x="1447440" y="646669"/>
                  </a:lnTo>
                  <a:lnTo>
                    <a:pt x="1455482" y="597605"/>
                  </a:lnTo>
                  <a:lnTo>
                    <a:pt x="1464979" y="548667"/>
                  </a:lnTo>
                  <a:lnTo>
                    <a:pt x="1475928" y="499866"/>
                  </a:lnTo>
                  <a:lnTo>
                    <a:pt x="1488327" y="451210"/>
                  </a:lnTo>
                  <a:lnTo>
                    <a:pt x="1502174" y="402710"/>
                  </a:lnTo>
                  <a:lnTo>
                    <a:pt x="1517467" y="354373"/>
                  </a:lnTo>
                  <a:lnTo>
                    <a:pt x="1534202" y="306210"/>
                  </a:lnTo>
                  <a:lnTo>
                    <a:pt x="1552378" y="258231"/>
                  </a:lnTo>
                  <a:lnTo>
                    <a:pt x="1571992" y="210443"/>
                  </a:lnTo>
                  <a:lnTo>
                    <a:pt x="1593043" y="162856"/>
                  </a:lnTo>
                  <a:lnTo>
                    <a:pt x="1615527" y="115481"/>
                  </a:lnTo>
                  <a:lnTo>
                    <a:pt x="1639443" y="68325"/>
                  </a:lnTo>
                  <a:lnTo>
                    <a:pt x="1679924" y="0"/>
                  </a:lnTo>
                </a:path>
                <a:path w="8031480" h="6858000">
                  <a:moveTo>
                    <a:pt x="5429758" y="2649220"/>
                  </a:moveTo>
                  <a:lnTo>
                    <a:pt x="5429119" y="2598570"/>
                  </a:lnTo>
                  <a:lnTo>
                    <a:pt x="5430109" y="2547390"/>
                  </a:lnTo>
                  <a:lnTo>
                    <a:pt x="5432738" y="2495728"/>
                  </a:lnTo>
                  <a:lnTo>
                    <a:pt x="5437020" y="2443634"/>
                  </a:lnTo>
                  <a:lnTo>
                    <a:pt x="5442966" y="2391155"/>
                  </a:lnTo>
                  <a:lnTo>
                    <a:pt x="5451529" y="2340050"/>
                  </a:lnTo>
                  <a:lnTo>
                    <a:pt x="5463799" y="2291685"/>
                  </a:lnTo>
                  <a:lnTo>
                    <a:pt x="5479937" y="2245751"/>
                  </a:lnTo>
                  <a:lnTo>
                    <a:pt x="5500100" y="2201941"/>
                  </a:lnTo>
                  <a:lnTo>
                    <a:pt x="5524448" y="2159947"/>
                  </a:lnTo>
                  <a:lnTo>
                    <a:pt x="5553140" y="2119461"/>
                  </a:lnTo>
                  <a:lnTo>
                    <a:pt x="5586336" y="2080174"/>
                  </a:lnTo>
                  <a:lnTo>
                    <a:pt x="5624195" y="2041778"/>
                  </a:lnTo>
                  <a:lnTo>
                    <a:pt x="5655962" y="2013173"/>
                  </a:lnTo>
                  <a:lnTo>
                    <a:pt x="5689914" y="1985208"/>
                  </a:lnTo>
                  <a:lnTo>
                    <a:pt x="5725879" y="1957793"/>
                  </a:lnTo>
                  <a:lnTo>
                    <a:pt x="5763685" y="1930840"/>
                  </a:lnTo>
                  <a:lnTo>
                    <a:pt x="5803162" y="1904257"/>
                  </a:lnTo>
                  <a:lnTo>
                    <a:pt x="5844138" y="1877956"/>
                  </a:lnTo>
                  <a:lnTo>
                    <a:pt x="5886443" y="1851846"/>
                  </a:lnTo>
                  <a:lnTo>
                    <a:pt x="5929904" y="1825837"/>
                  </a:lnTo>
                  <a:lnTo>
                    <a:pt x="5974352" y="1799839"/>
                  </a:lnTo>
                  <a:lnTo>
                    <a:pt x="6019614" y="1773764"/>
                  </a:lnTo>
                  <a:lnTo>
                    <a:pt x="6065520" y="1747520"/>
                  </a:lnTo>
                  <a:lnTo>
                    <a:pt x="6089126" y="1734069"/>
                  </a:lnTo>
                  <a:lnTo>
                    <a:pt x="6113018" y="1720405"/>
                  </a:lnTo>
                  <a:lnTo>
                    <a:pt x="6137100" y="1706550"/>
                  </a:lnTo>
                  <a:lnTo>
                    <a:pt x="6161278" y="1692528"/>
                  </a:lnTo>
                  <a:lnTo>
                    <a:pt x="6214570" y="1661841"/>
                  </a:lnTo>
                  <a:lnTo>
                    <a:pt x="6266182" y="1632673"/>
                  </a:lnTo>
                  <a:lnTo>
                    <a:pt x="6316309" y="1605136"/>
                  </a:lnTo>
                  <a:lnTo>
                    <a:pt x="6365146" y="1579346"/>
                  </a:lnTo>
                  <a:lnTo>
                    <a:pt x="6412889" y="1555415"/>
                  </a:lnTo>
                  <a:lnTo>
                    <a:pt x="6459732" y="1533457"/>
                  </a:lnTo>
                  <a:lnTo>
                    <a:pt x="6505871" y="1513587"/>
                  </a:lnTo>
                  <a:lnTo>
                    <a:pt x="6551501" y="1495917"/>
                  </a:lnTo>
                  <a:lnTo>
                    <a:pt x="6596817" y="1480561"/>
                  </a:lnTo>
                  <a:lnTo>
                    <a:pt x="6642013" y="1467633"/>
                  </a:lnTo>
                  <a:lnTo>
                    <a:pt x="6687287" y="1457247"/>
                  </a:lnTo>
                  <a:lnTo>
                    <a:pt x="6732831" y="1449516"/>
                  </a:lnTo>
                  <a:lnTo>
                    <a:pt x="6778842" y="1444554"/>
                  </a:lnTo>
                  <a:lnTo>
                    <a:pt x="6825515" y="1442475"/>
                  </a:lnTo>
                  <a:lnTo>
                    <a:pt x="6873045" y="1443392"/>
                  </a:lnTo>
                  <a:lnTo>
                    <a:pt x="6921627" y="1447419"/>
                  </a:lnTo>
                  <a:lnTo>
                    <a:pt x="6972955" y="1454198"/>
                  </a:lnTo>
                  <a:lnTo>
                    <a:pt x="7022775" y="1462663"/>
                  </a:lnTo>
                  <a:lnTo>
                    <a:pt x="7071131" y="1472846"/>
                  </a:lnTo>
                  <a:lnTo>
                    <a:pt x="7118067" y="1484781"/>
                  </a:lnTo>
                  <a:lnTo>
                    <a:pt x="7163628" y="1498498"/>
                  </a:lnTo>
                  <a:lnTo>
                    <a:pt x="7207858" y="1514031"/>
                  </a:lnTo>
                  <a:lnTo>
                    <a:pt x="7250801" y="1531412"/>
                  </a:lnTo>
                  <a:lnTo>
                    <a:pt x="7292501" y="1550673"/>
                  </a:lnTo>
                  <a:lnTo>
                    <a:pt x="7333004" y="1571847"/>
                  </a:lnTo>
                  <a:lnTo>
                    <a:pt x="7372352" y="1594966"/>
                  </a:lnTo>
                  <a:lnTo>
                    <a:pt x="7410592" y="1620063"/>
                  </a:lnTo>
                  <a:lnTo>
                    <a:pt x="7447766" y="1647169"/>
                  </a:lnTo>
                  <a:lnTo>
                    <a:pt x="7483919" y="1676317"/>
                  </a:lnTo>
                  <a:lnTo>
                    <a:pt x="7519096" y="1707540"/>
                  </a:lnTo>
                  <a:lnTo>
                    <a:pt x="7553341" y="1740870"/>
                  </a:lnTo>
                  <a:lnTo>
                    <a:pt x="7586699" y="1776339"/>
                  </a:lnTo>
                  <a:lnTo>
                    <a:pt x="7619213" y="1813980"/>
                  </a:lnTo>
                  <a:lnTo>
                    <a:pt x="7650928" y="1853825"/>
                  </a:lnTo>
                  <a:lnTo>
                    <a:pt x="7681888" y="1895906"/>
                  </a:lnTo>
                  <a:lnTo>
                    <a:pt x="7712138" y="1940257"/>
                  </a:lnTo>
                  <a:lnTo>
                    <a:pt x="7741722" y="1986908"/>
                  </a:lnTo>
                  <a:lnTo>
                    <a:pt x="7770684" y="2035893"/>
                  </a:lnTo>
                  <a:lnTo>
                    <a:pt x="7799070" y="2087245"/>
                  </a:lnTo>
                  <a:lnTo>
                    <a:pt x="7820159" y="2125983"/>
                  </a:lnTo>
                  <a:lnTo>
                    <a:pt x="7841107" y="2163317"/>
                  </a:lnTo>
                  <a:lnTo>
                    <a:pt x="7861863" y="2199509"/>
                  </a:lnTo>
                  <a:lnTo>
                    <a:pt x="7882382" y="2234819"/>
                  </a:lnTo>
                  <a:lnTo>
                    <a:pt x="7914238" y="2290124"/>
                  </a:lnTo>
                  <a:lnTo>
                    <a:pt x="7942464" y="2340746"/>
                  </a:lnTo>
                  <a:lnTo>
                    <a:pt x="7966973" y="2387594"/>
                  </a:lnTo>
                  <a:lnTo>
                    <a:pt x="7987678" y="2431579"/>
                  </a:lnTo>
                  <a:lnTo>
                    <a:pt x="8004492" y="2473610"/>
                  </a:lnTo>
                  <a:lnTo>
                    <a:pt x="8017329" y="2514597"/>
                  </a:lnTo>
                  <a:lnTo>
                    <a:pt x="8026101" y="2555451"/>
                  </a:lnTo>
                  <a:lnTo>
                    <a:pt x="8030722" y="2597079"/>
                  </a:lnTo>
                  <a:lnTo>
                    <a:pt x="8031104" y="2640394"/>
                  </a:lnTo>
                  <a:lnTo>
                    <a:pt x="8027161" y="2686304"/>
                  </a:lnTo>
                  <a:lnTo>
                    <a:pt x="8019890" y="2733238"/>
                  </a:lnTo>
                  <a:lnTo>
                    <a:pt x="8010198" y="2779764"/>
                  </a:lnTo>
                  <a:lnTo>
                    <a:pt x="7998097" y="2825855"/>
                  </a:lnTo>
                  <a:lnTo>
                    <a:pt x="7983597" y="2871482"/>
                  </a:lnTo>
                  <a:lnTo>
                    <a:pt x="7966710" y="2916618"/>
                  </a:lnTo>
                  <a:lnTo>
                    <a:pt x="7947444" y="2961236"/>
                  </a:lnTo>
                  <a:lnTo>
                    <a:pt x="7925812" y="3005309"/>
                  </a:lnTo>
                  <a:lnTo>
                    <a:pt x="7901824" y="3048808"/>
                  </a:lnTo>
                  <a:lnTo>
                    <a:pt x="7875490" y="3091707"/>
                  </a:lnTo>
                  <a:lnTo>
                    <a:pt x="7846822" y="3133979"/>
                  </a:lnTo>
                  <a:lnTo>
                    <a:pt x="7816677" y="3174559"/>
                  </a:lnTo>
                  <a:lnTo>
                    <a:pt x="7784626" y="3214145"/>
                  </a:lnTo>
                  <a:lnTo>
                    <a:pt x="7750692" y="3252716"/>
                  </a:lnTo>
                  <a:lnTo>
                    <a:pt x="7714896" y="3290251"/>
                  </a:lnTo>
                  <a:lnTo>
                    <a:pt x="7677261" y="3326733"/>
                  </a:lnTo>
                  <a:lnTo>
                    <a:pt x="7637808" y="3362140"/>
                  </a:lnTo>
                  <a:lnTo>
                    <a:pt x="7596560" y="3396452"/>
                  </a:lnTo>
                  <a:lnTo>
                    <a:pt x="7553539" y="3429651"/>
                  </a:lnTo>
                  <a:lnTo>
                    <a:pt x="7508767" y="3461715"/>
                  </a:lnTo>
                  <a:lnTo>
                    <a:pt x="7462266" y="3492627"/>
                  </a:lnTo>
                  <a:lnTo>
                    <a:pt x="7419369" y="3519130"/>
                  </a:lnTo>
                  <a:lnTo>
                    <a:pt x="7375386" y="3544443"/>
                  </a:lnTo>
                  <a:lnTo>
                    <a:pt x="7330404" y="3568530"/>
                  </a:lnTo>
                  <a:lnTo>
                    <a:pt x="7284508" y="3591353"/>
                  </a:lnTo>
                  <a:lnTo>
                    <a:pt x="7237785" y="3612874"/>
                  </a:lnTo>
                  <a:lnTo>
                    <a:pt x="7190319" y="3633057"/>
                  </a:lnTo>
                  <a:lnTo>
                    <a:pt x="7142197" y="3651864"/>
                  </a:lnTo>
                  <a:lnTo>
                    <a:pt x="7093506" y="3669258"/>
                  </a:lnTo>
                  <a:lnTo>
                    <a:pt x="7044329" y="3685202"/>
                  </a:lnTo>
                  <a:lnTo>
                    <a:pt x="6994755" y="3699658"/>
                  </a:lnTo>
                  <a:lnTo>
                    <a:pt x="6944868" y="3712591"/>
                  </a:lnTo>
                  <a:lnTo>
                    <a:pt x="6893540" y="3724275"/>
                  </a:lnTo>
                  <a:lnTo>
                    <a:pt x="6842307" y="3734321"/>
                  </a:lnTo>
                  <a:lnTo>
                    <a:pt x="6791190" y="3742726"/>
                  </a:lnTo>
                  <a:lnTo>
                    <a:pt x="6740215" y="3749488"/>
                  </a:lnTo>
                  <a:lnTo>
                    <a:pt x="6689406" y="3754606"/>
                  </a:lnTo>
                  <a:lnTo>
                    <a:pt x="6638786" y="3758079"/>
                  </a:lnTo>
                  <a:lnTo>
                    <a:pt x="6588379" y="3759903"/>
                  </a:lnTo>
                  <a:lnTo>
                    <a:pt x="6538210" y="3760078"/>
                  </a:lnTo>
                  <a:lnTo>
                    <a:pt x="6488303" y="3758602"/>
                  </a:lnTo>
                  <a:lnTo>
                    <a:pt x="6438681" y="3755474"/>
                  </a:lnTo>
                  <a:lnTo>
                    <a:pt x="6389370" y="3750691"/>
                  </a:lnTo>
                  <a:lnTo>
                    <a:pt x="6338922" y="3744002"/>
                  </a:lnTo>
                  <a:lnTo>
                    <a:pt x="6289552" y="3735526"/>
                  </a:lnTo>
                  <a:lnTo>
                    <a:pt x="6241285" y="3725272"/>
                  </a:lnTo>
                  <a:lnTo>
                    <a:pt x="6194147" y="3713253"/>
                  </a:lnTo>
                  <a:lnTo>
                    <a:pt x="6148165" y="3699478"/>
                  </a:lnTo>
                  <a:lnTo>
                    <a:pt x="6103363" y="3683958"/>
                  </a:lnTo>
                  <a:lnTo>
                    <a:pt x="6059769" y="3666703"/>
                  </a:lnTo>
                  <a:lnTo>
                    <a:pt x="6017408" y="3647725"/>
                  </a:lnTo>
                  <a:lnTo>
                    <a:pt x="5976305" y="3627034"/>
                  </a:lnTo>
                  <a:lnTo>
                    <a:pt x="5936488" y="3604641"/>
                  </a:lnTo>
                  <a:lnTo>
                    <a:pt x="5891482" y="3576196"/>
                  </a:lnTo>
                  <a:lnTo>
                    <a:pt x="5848310" y="3545462"/>
                  </a:lnTo>
                  <a:lnTo>
                    <a:pt x="5807007" y="3512473"/>
                  </a:lnTo>
                  <a:lnTo>
                    <a:pt x="5767609" y="3477260"/>
                  </a:lnTo>
                  <a:lnTo>
                    <a:pt x="5730152" y="3439856"/>
                  </a:lnTo>
                  <a:lnTo>
                    <a:pt x="5694672" y="3400294"/>
                  </a:lnTo>
                  <a:lnTo>
                    <a:pt x="5661203" y="3358606"/>
                  </a:lnTo>
                  <a:lnTo>
                    <a:pt x="5629783" y="3314827"/>
                  </a:lnTo>
                  <a:lnTo>
                    <a:pt x="5603999" y="3274821"/>
                  </a:lnTo>
                  <a:lnTo>
                    <a:pt x="5579940" y="3233436"/>
                  </a:lnTo>
                  <a:lnTo>
                    <a:pt x="5557618" y="3190726"/>
                  </a:lnTo>
                  <a:lnTo>
                    <a:pt x="5537043" y="3146747"/>
                  </a:lnTo>
                  <a:lnTo>
                    <a:pt x="5518225" y="3101553"/>
                  </a:lnTo>
                  <a:lnTo>
                    <a:pt x="5501177" y="3055199"/>
                  </a:lnTo>
                  <a:lnTo>
                    <a:pt x="5485907" y="3007741"/>
                  </a:lnTo>
                  <a:lnTo>
                    <a:pt x="5472428" y="2959232"/>
                  </a:lnTo>
                  <a:lnTo>
                    <a:pt x="5460751" y="2909730"/>
                  </a:lnTo>
                  <a:lnTo>
                    <a:pt x="5450885" y="2859287"/>
                  </a:lnTo>
                  <a:lnTo>
                    <a:pt x="5442842" y="2807960"/>
                  </a:lnTo>
                  <a:lnTo>
                    <a:pt x="5436632" y="2755803"/>
                  </a:lnTo>
                  <a:lnTo>
                    <a:pt x="5432267" y="2702871"/>
                  </a:lnTo>
                  <a:lnTo>
                    <a:pt x="5429758" y="264922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21154" y="0"/>
              <a:ext cx="4076573" cy="264693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85078" y="1547651"/>
              <a:ext cx="2291615" cy="2122775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1621155" y="0"/>
              <a:ext cx="6257925" cy="3672204"/>
            </a:xfrm>
            <a:custGeom>
              <a:avLst/>
              <a:gdLst/>
              <a:ahLst/>
              <a:cxnLst/>
              <a:rect l="l" t="t" r="r" b="b"/>
              <a:pathLst>
                <a:path w="6257925" h="3672204">
                  <a:moveTo>
                    <a:pt x="4076700" y="908558"/>
                  </a:moveTo>
                  <a:lnTo>
                    <a:pt x="4076204" y="856538"/>
                  </a:lnTo>
                  <a:lnTo>
                    <a:pt x="4074718" y="804849"/>
                  </a:lnTo>
                  <a:lnTo>
                    <a:pt x="4072255" y="753529"/>
                  </a:lnTo>
                  <a:lnTo>
                    <a:pt x="4068826" y="702576"/>
                  </a:lnTo>
                  <a:lnTo>
                    <a:pt x="4064431" y="652030"/>
                  </a:lnTo>
                  <a:lnTo>
                    <a:pt x="4059072" y="601891"/>
                  </a:lnTo>
                  <a:lnTo>
                    <a:pt x="4052747" y="552170"/>
                  </a:lnTo>
                  <a:lnTo>
                    <a:pt x="4045483" y="502907"/>
                  </a:lnTo>
                  <a:lnTo>
                    <a:pt x="4037279" y="454113"/>
                  </a:lnTo>
                  <a:lnTo>
                    <a:pt x="4028122" y="405790"/>
                  </a:lnTo>
                  <a:lnTo>
                    <a:pt x="4018051" y="357962"/>
                  </a:lnTo>
                  <a:lnTo>
                    <a:pt x="4007040" y="310654"/>
                  </a:lnTo>
                  <a:lnTo>
                    <a:pt x="3995115" y="263867"/>
                  </a:lnTo>
                  <a:lnTo>
                    <a:pt x="3982275" y="217639"/>
                  </a:lnTo>
                  <a:lnTo>
                    <a:pt x="3968534" y="171970"/>
                  </a:lnTo>
                  <a:lnTo>
                    <a:pt x="3953891" y="126873"/>
                  </a:lnTo>
                  <a:lnTo>
                    <a:pt x="3904742" y="0"/>
                  </a:lnTo>
                  <a:lnTo>
                    <a:pt x="3805047" y="0"/>
                  </a:lnTo>
                  <a:lnTo>
                    <a:pt x="3851656" y="122682"/>
                  </a:lnTo>
                  <a:lnTo>
                    <a:pt x="3866400" y="169189"/>
                  </a:lnTo>
                  <a:lnTo>
                    <a:pt x="3880180" y="216331"/>
                  </a:lnTo>
                  <a:lnTo>
                    <a:pt x="3892981" y="264096"/>
                  </a:lnTo>
                  <a:lnTo>
                    <a:pt x="3904792" y="312470"/>
                  </a:lnTo>
                  <a:lnTo>
                    <a:pt x="3915613" y="361416"/>
                  </a:lnTo>
                  <a:lnTo>
                    <a:pt x="3925430" y="410921"/>
                  </a:lnTo>
                  <a:lnTo>
                    <a:pt x="3934244" y="460971"/>
                  </a:lnTo>
                  <a:lnTo>
                    <a:pt x="3942029" y="511543"/>
                  </a:lnTo>
                  <a:lnTo>
                    <a:pt x="3948811" y="562610"/>
                  </a:lnTo>
                  <a:lnTo>
                    <a:pt x="3954564" y="614172"/>
                  </a:lnTo>
                  <a:lnTo>
                    <a:pt x="3959288" y="666178"/>
                  </a:lnTo>
                  <a:lnTo>
                    <a:pt x="3962971" y="718642"/>
                  </a:lnTo>
                  <a:lnTo>
                    <a:pt x="3965613" y="771525"/>
                  </a:lnTo>
                  <a:lnTo>
                    <a:pt x="3967200" y="824801"/>
                  </a:lnTo>
                  <a:lnTo>
                    <a:pt x="3967734" y="878459"/>
                  </a:lnTo>
                  <a:lnTo>
                    <a:pt x="3966426" y="931303"/>
                  </a:lnTo>
                  <a:lnTo>
                    <a:pt x="3962501" y="982510"/>
                  </a:lnTo>
                  <a:lnTo>
                    <a:pt x="3955897" y="1032256"/>
                  </a:lnTo>
                  <a:lnTo>
                    <a:pt x="3946563" y="1080668"/>
                  </a:lnTo>
                  <a:lnTo>
                    <a:pt x="3934434" y="1127899"/>
                  </a:lnTo>
                  <a:lnTo>
                    <a:pt x="3919486" y="1174089"/>
                  </a:lnTo>
                  <a:lnTo>
                    <a:pt x="3901643" y="1219390"/>
                  </a:lnTo>
                  <a:lnTo>
                    <a:pt x="3880866" y="1263929"/>
                  </a:lnTo>
                  <a:lnTo>
                    <a:pt x="3857091" y="1307871"/>
                  </a:lnTo>
                  <a:lnTo>
                    <a:pt x="3830282" y="1351356"/>
                  </a:lnTo>
                  <a:lnTo>
                    <a:pt x="3800373" y="1394523"/>
                  </a:lnTo>
                  <a:lnTo>
                    <a:pt x="3767328" y="1437513"/>
                  </a:lnTo>
                  <a:lnTo>
                    <a:pt x="3739286" y="1471053"/>
                  </a:lnTo>
                  <a:lnTo>
                    <a:pt x="3709644" y="1504289"/>
                  </a:lnTo>
                  <a:lnTo>
                    <a:pt x="3678466" y="1537271"/>
                  </a:lnTo>
                  <a:lnTo>
                    <a:pt x="3645839" y="1570024"/>
                  </a:lnTo>
                  <a:lnTo>
                    <a:pt x="3611867" y="1602587"/>
                  </a:lnTo>
                  <a:lnTo>
                    <a:pt x="3576624" y="1634998"/>
                  </a:lnTo>
                  <a:lnTo>
                    <a:pt x="3540201" y="1667281"/>
                  </a:lnTo>
                  <a:lnTo>
                    <a:pt x="3502685" y="1699475"/>
                  </a:lnTo>
                  <a:lnTo>
                    <a:pt x="3464166" y="1731619"/>
                  </a:lnTo>
                  <a:lnTo>
                    <a:pt x="3424745" y="1763750"/>
                  </a:lnTo>
                  <a:lnTo>
                    <a:pt x="3384486" y="1795894"/>
                  </a:lnTo>
                  <a:lnTo>
                    <a:pt x="3343478" y="1828088"/>
                  </a:lnTo>
                  <a:lnTo>
                    <a:pt x="3259620" y="1892769"/>
                  </a:lnTo>
                  <a:lnTo>
                    <a:pt x="2994647" y="2094966"/>
                  </a:lnTo>
                  <a:lnTo>
                    <a:pt x="2947022" y="2131161"/>
                  </a:lnTo>
                  <a:lnTo>
                    <a:pt x="2900324" y="2166175"/>
                  </a:lnTo>
                  <a:lnTo>
                    <a:pt x="2854439" y="2199983"/>
                  </a:lnTo>
                  <a:lnTo>
                    <a:pt x="2809316" y="2232545"/>
                  </a:lnTo>
                  <a:lnTo>
                    <a:pt x="2764828" y="2263813"/>
                  </a:lnTo>
                  <a:lnTo>
                    <a:pt x="2720911" y="2293747"/>
                  </a:lnTo>
                  <a:lnTo>
                    <a:pt x="2677452" y="2322309"/>
                  </a:lnTo>
                  <a:lnTo>
                    <a:pt x="2634373" y="2349449"/>
                  </a:lnTo>
                  <a:lnTo>
                    <a:pt x="2591574" y="2375141"/>
                  </a:lnTo>
                  <a:lnTo>
                    <a:pt x="2548966" y="2399347"/>
                  </a:lnTo>
                  <a:lnTo>
                    <a:pt x="2506459" y="2422004"/>
                  </a:lnTo>
                  <a:lnTo>
                    <a:pt x="2463977" y="2443086"/>
                  </a:lnTo>
                  <a:lnTo>
                    <a:pt x="2421407" y="2462555"/>
                  </a:lnTo>
                  <a:lnTo>
                    <a:pt x="2378659" y="2480360"/>
                  </a:lnTo>
                  <a:lnTo>
                    <a:pt x="2335644" y="2496464"/>
                  </a:lnTo>
                  <a:lnTo>
                    <a:pt x="2292286" y="2510828"/>
                  </a:lnTo>
                  <a:lnTo>
                    <a:pt x="2248484" y="2523413"/>
                  </a:lnTo>
                  <a:lnTo>
                    <a:pt x="2204135" y="2534170"/>
                  </a:lnTo>
                  <a:lnTo>
                    <a:pt x="2159165" y="2543073"/>
                  </a:lnTo>
                  <a:lnTo>
                    <a:pt x="2113470" y="2550058"/>
                  </a:lnTo>
                  <a:lnTo>
                    <a:pt x="2066963" y="2555100"/>
                  </a:lnTo>
                  <a:lnTo>
                    <a:pt x="2019554" y="2558161"/>
                  </a:lnTo>
                  <a:lnTo>
                    <a:pt x="1971167" y="2559177"/>
                  </a:lnTo>
                  <a:lnTo>
                    <a:pt x="1915731" y="2558465"/>
                  </a:lnTo>
                  <a:lnTo>
                    <a:pt x="1861299" y="2556306"/>
                  </a:lnTo>
                  <a:lnTo>
                    <a:pt x="1807845" y="2552687"/>
                  </a:lnTo>
                  <a:lnTo>
                    <a:pt x="1755317" y="2547594"/>
                  </a:lnTo>
                  <a:lnTo>
                    <a:pt x="1703717" y="2541003"/>
                  </a:lnTo>
                  <a:lnTo>
                    <a:pt x="1653006" y="2532913"/>
                  </a:lnTo>
                  <a:lnTo>
                    <a:pt x="1603159" y="2523312"/>
                  </a:lnTo>
                  <a:lnTo>
                    <a:pt x="1554137" y="2512161"/>
                  </a:lnTo>
                  <a:lnTo>
                    <a:pt x="1505927" y="2499461"/>
                  </a:lnTo>
                  <a:lnTo>
                    <a:pt x="1458506" y="2485199"/>
                  </a:lnTo>
                  <a:lnTo>
                    <a:pt x="1411833" y="2469362"/>
                  </a:lnTo>
                  <a:lnTo>
                    <a:pt x="1365885" y="2451925"/>
                  </a:lnTo>
                  <a:lnTo>
                    <a:pt x="1320647" y="2432862"/>
                  </a:lnTo>
                  <a:lnTo>
                    <a:pt x="1276070" y="2412187"/>
                  </a:lnTo>
                  <a:lnTo>
                    <a:pt x="1232141" y="2389873"/>
                  </a:lnTo>
                  <a:lnTo>
                    <a:pt x="1188847" y="2365883"/>
                  </a:lnTo>
                  <a:lnTo>
                    <a:pt x="1169924" y="2353183"/>
                  </a:lnTo>
                  <a:lnTo>
                    <a:pt x="1019683" y="2254250"/>
                  </a:lnTo>
                  <a:lnTo>
                    <a:pt x="983335" y="2225916"/>
                  </a:lnTo>
                  <a:lnTo>
                    <a:pt x="947369" y="2196160"/>
                  </a:lnTo>
                  <a:lnTo>
                    <a:pt x="911771" y="2164981"/>
                  </a:lnTo>
                  <a:lnTo>
                    <a:pt x="876515" y="2132368"/>
                  </a:lnTo>
                  <a:lnTo>
                    <a:pt x="841590" y="2098306"/>
                  </a:lnTo>
                  <a:lnTo>
                    <a:pt x="806958" y="2062797"/>
                  </a:lnTo>
                  <a:lnTo>
                    <a:pt x="772617" y="2025802"/>
                  </a:lnTo>
                  <a:lnTo>
                    <a:pt x="738543" y="1987334"/>
                  </a:lnTo>
                  <a:lnTo>
                    <a:pt x="704710" y="1947379"/>
                  </a:lnTo>
                  <a:lnTo>
                    <a:pt x="671093" y="1905927"/>
                  </a:lnTo>
                  <a:lnTo>
                    <a:pt x="637679" y="1862950"/>
                  </a:lnTo>
                  <a:lnTo>
                    <a:pt x="604443" y="1818449"/>
                  </a:lnTo>
                  <a:lnTo>
                    <a:pt x="541566" y="1730641"/>
                  </a:lnTo>
                  <a:lnTo>
                    <a:pt x="512051" y="1690217"/>
                  </a:lnTo>
                  <a:lnTo>
                    <a:pt x="482841" y="1650923"/>
                  </a:lnTo>
                  <a:lnTo>
                    <a:pt x="390004" y="1527987"/>
                  </a:lnTo>
                  <a:lnTo>
                    <a:pt x="356920" y="1483614"/>
                  </a:lnTo>
                  <a:lnTo>
                    <a:pt x="326186" y="1441488"/>
                  </a:lnTo>
                  <a:lnTo>
                    <a:pt x="297789" y="1401292"/>
                  </a:lnTo>
                  <a:lnTo>
                    <a:pt x="271729" y="1362710"/>
                  </a:lnTo>
                  <a:lnTo>
                    <a:pt x="247980" y="1325397"/>
                  </a:lnTo>
                  <a:lnTo>
                    <a:pt x="226529" y="1289062"/>
                  </a:lnTo>
                  <a:lnTo>
                    <a:pt x="207391" y="1253363"/>
                  </a:lnTo>
                  <a:lnTo>
                    <a:pt x="190246" y="1207770"/>
                  </a:lnTo>
                  <a:lnTo>
                    <a:pt x="183134" y="1195705"/>
                  </a:lnTo>
                  <a:lnTo>
                    <a:pt x="163449" y="1153071"/>
                  </a:lnTo>
                  <a:lnTo>
                    <a:pt x="146837" y="1110373"/>
                  </a:lnTo>
                  <a:lnTo>
                    <a:pt x="133286" y="1067130"/>
                  </a:lnTo>
                  <a:lnTo>
                    <a:pt x="122783" y="1022819"/>
                  </a:lnTo>
                  <a:lnTo>
                    <a:pt x="115303" y="976934"/>
                  </a:lnTo>
                  <a:lnTo>
                    <a:pt x="110832" y="928992"/>
                  </a:lnTo>
                  <a:lnTo>
                    <a:pt x="109347" y="878459"/>
                  </a:lnTo>
                  <a:lnTo>
                    <a:pt x="110147" y="830300"/>
                  </a:lnTo>
                  <a:lnTo>
                    <a:pt x="112585" y="782218"/>
                  </a:lnTo>
                  <a:lnTo>
                    <a:pt x="116624" y="734250"/>
                  </a:lnTo>
                  <a:lnTo>
                    <a:pt x="122288" y="686396"/>
                  </a:lnTo>
                  <a:lnTo>
                    <a:pt x="129552" y="638670"/>
                  </a:lnTo>
                  <a:lnTo>
                    <a:pt x="138417" y="591083"/>
                  </a:lnTo>
                  <a:lnTo>
                    <a:pt x="148894" y="543636"/>
                  </a:lnTo>
                  <a:lnTo>
                    <a:pt x="160959" y="496354"/>
                  </a:lnTo>
                  <a:lnTo>
                    <a:pt x="174625" y="449249"/>
                  </a:lnTo>
                  <a:lnTo>
                    <a:pt x="189890" y="402323"/>
                  </a:lnTo>
                  <a:lnTo>
                    <a:pt x="206730" y="355587"/>
                  </a:lnTo>
                  <a:lnTo>
                    <a:pt x="225158" y="309054"/>
                  </a:lnTo>
                  <a:lnTo>
                    <a:pt x="245173" y="262750"/>
                  </a:lnTo>
                  <a:lnTo>
                    <a:pt x="266763" y="216662"/>
                  </a:lnTo>
                  <a:lnTo>
                    <a:pt x="289941" y="170815"/>
                  </a:lnTo>
                  <a:lnTo>
                    <a:pt x="312458" y="129146"/>
                  </a:lnTo>
                  <a:lnTo>
                    <a:pt x="336181" y="87934"/>
                  </a:lnTo>
                  <a:lnTo>
                    <a:pt x="361073" y="47180"/>
                  </a:lnTo>
                  <a:lnTo>
                    <a:pt x="387096" y="6858"/>
                  </a:lnTo>
                  <a:lnTo>
                    <a:pt x="392176" y="0"/>
                  </a:lnTo>
                  <a:lnTo>
                    <a:pt x="298831" y="0"/>
                  </a:lnTo>
                  <a:lnTo>
                    <a:pt x="265912" y="48793"/>
                  </a:lnTo>
                  <a:lnTo>
                    <a:pt x="239598" y="90957"/>
                  </a:lnTo>
                  <a:lnTo>
                    <a:pt x="214528" y="133616"/>
                  </a:lnTo>
                  <a:lnTo>
                    <a:pt x="190754" y="176784"/>
                  </a:lnTo>
                  <a:lnTo>
                    <a:pt x="166281" y="224193"/>
                  </a:lnTo>
                  <a:lnTo>
                    <a:pt x="143471" y="271830"/>
                  </a:lnTo>
                  <a:lnTo>
                    <a:pt x="122339" y="319722"/>
                  </a:lnTo>
                  <a:lnTo>
                    <a:pt x="102870" y="367830"/>
                  </a:lnTo>
                  <a:lnTo>
                    <a:pt x="85077" y="416153"/>
                  </a:lnTo>
                  <a:lnTo>
                    <a:pt x="68961" y="464680"/>
                  </a:lnTo>
                  <a:lnTo>
                    <a:pt x="54521" y="513397"/>
                  </a:lnTo>
                  <a:lnTo>
                    <a:pt x="41770" y="562292"/>
                  </a:lnTo>
                  <a:lnTo>
                    <a:pt x="30708" y="611352"/>
                  </a:lnTo>
                  <a:lnTo>
                    <a:pt x="21336" y="660565"/>
                  </a:lnTo>
                  <a:lnTo>
                    <a:pt x="13665" y="709930"/>
                  </a:lnTo>
                  <a:lnTo>
                    <a:pt x="7683" y="759421"/>
                  </a:lnTo>
                  <a:lnTo>
                    <a:pt x="3416" y="809028"/>
                  </a:lnTo>
                  <a:lnTo>
                    <a:pt x="850" y="858748"/>
                  </a:lnTo>
                  <a:lnTo>
                    <a:pt x="0" y="908558"/>
                  </a:lnTo>
                  <a:lnTo>
                    <a:pt x="1358" y="957453"/>
                  </a:lnTo>
                  <a:lnTo>
                    <a:pt x="5473" y="1003985"/>
                  </a:lnTo>
                  <a:lnTo>
                    <a:pt x="12357" y="1048588"/>
                  </a:lnTo>
                  <a:lnTo>
                    <a:pt x="22009" y="1091679"/>
                  </a:lnTo>
                  <a:lnTo>
                    <a:pt x="34455" y="1133690"/>
                  </a:lnTo>
                  <a:lnTo>
                    <a:pt x="49707" y="1175042"/>
                  </a:lnTo>
                  <a:lnTo>
                    <a:pt x="67779" y="1216164"/>
                  </a:lnTo>
                  <a:lnTo>
                    <a:pt x="88684" y="1257490"/>
                  </a:lnTo>
                  <a:lnTo>
                    <a:pt x="112433" y="1299438"/>
                  </a:lnTo>
                  <a:lnTo>
                    <a:pt x="139052" y="1342440"/>
                  </a:lnTo>
                  <a:lnTo>
                    <a:pt x="168541" y="1386916"/>
                  </a:lnTo>
                  <a:lnTo>
                    <a:pt x="200939" y="1433309"/>
                  </a:lnTo>
                  <a:lnTo>
                    <a:pt x="236232" y="1482013"/>
                  </a:lnTo>
                  <a:lnTo>
                    <a:pt x="274434" y="1533486"/>
                  </a:lnTo>
                  <a:lnTo>
                    <a:pt x="378129" y="1671129"/>
                  </a:lnTo>
                  <a:lnTo>
                    <a:pt x="409981" y="1714030"/>
                  </a:lnTo>
                  <a:lnTo>
                    <a:pt x="442188" y="1758188"/>
                  </a:lnTo>
                  <a:lnTo>
                    <a:pt x="508508" y="1850974"/>
                  </a:lnTo>
                  <a:lnTo>
                    <a:pt x="542442" y="1896681"/>
                  </a:lnTo>
                  <a:lnTo>
                    <a:pt x="576541" y="1940915"/>
                  </a:lnTo>
                  <a:lnTo>
                    <a:pt x="610831" y="1983701"/>
                  </a:lnTo>
                  <a:lnTo>
                    <a:pt x="645337" y="2025053"/>
                  </a:lnTo>
                  <a:lnTo>
                    <a:pt x="680059" y="2064956"/>
                  </a:lnTo>
                  <a:lnTo>
                    <a:pt x="715022" y="2103450"/>
                  </a:lnTo>
                  <a:lnTo>
                    <a:pt x="750252" y="2140521"/>
                  </a:lnTo>
                  <a:lnTo>
                    <a:pt x="785761" y="2176183"/>
                  </a:lnTo>
                  <a:lnTo>
                    <a:pt x="821563" y="2210460"/>
                  </a:lnTo>
                  <a:lnTo>
                    <a:pt x="857681" y="2243353"/>
                  </a:lnTo>
                  <a:lnTo>
                    <a:pt x="894130" y="2274874"/>
                  </a:lnTo>
                  <a:lnTo>
                    <a:pt x="930935" y="2305024"/>
                  </a:lnTo>
                  <a:lnTo>
                    <a:pt x="968108" y="2333841"/>
                  </a:lnTo>
                  <a:lnTo>
                    <a:pt x="1005674" y="2361298"/>
                  </a:lnTo>
                  <a:lnTo>
                    <a:pt x="1043635" y="2387435"/>
                  </a:lnTo>
                  <a:lnTo>
                    <a:pt x="1082027" y="2412250"/>
                  </a:lnTo>
                  <a:lnTo>
                    <a:pt x="1120863" y="2435745"/>
                  </a:lnTo>
                  <a:lnTo>
                    <a:pt x="1160157" y="2457945"/>
                  </a:lnTo>
                  <a:lnTo>
                    <a:pt x="1199934" y="2478862"/>
                  </a:lnTo>
                  <a:lnTo>
                    <a:pt x="1240205" y="2498496"/>
                  </a:lnTo>
                  <a:lnTo>
                    <a:pt x="1280985" y="2516848"/>
                  </a:lnTo>
                  <a:lnTo>
                    <a:pt x="1322311" y="2533954"/>
                  </a:lnTo>
                  <a:lnTo>
                    <a:pt x="1364183" y="2549817"/>
                  </a:lnTo>
                  <a:lnTo>
                    <a:pt x="1406626" y="2564422"/>
                  </a:lnTo>
                  <a:lnTo>
                    <a:pt x="1449654" y="2577808"/>
                  </a:lnTo>
                  <a:lnTo>
                    <a:pt x="1493291" y="2589987"/>
                  </a:lnTo>
                  <a:lnTo>
                    <a:pt x="1537550" y="2600947"/>
                  </a:lnTo>
                  <a:lnTo>
                    <a:pt x="1582445" y="2610701"/>
                  </a:lnTo>
                  <a:lnTo>
                    <a:pt x="1628013" y="2619286"/>
                  </a:lnTo>
                  <a:lnTo>
                    <a:pt x="1674253" y="2626677"/>
                  </a:lnTo>
                  <a:lnTo>
                    <a:pt x="1721192" y="2632913"/>
                  </a:lnTo>
                  <a:lnTo>
                    <a:pt x="1768843" y="2637993"/>
                  </a:lnTo>
                  <a:lnTo>
                    <a:pt x="1817230" y="2641917"/>
                  </a:lnTo>
                  <a:lnTo>
                    <a:pt x="1866366" y="2644711"/>
                  </a:lnTo>
                  <a:lnTo>
                    <a:pt x="1916277" y="2646388"/>
                  </a:lnTo>
                  <a:lnTo>
                    <a:pt x="1966976" y="2646934"/>
                  </a:lnTo>
                  <a:lnTo>
                    <a:pt x="2014220" y="2646032"/>
                  </a:lnTo>
                  <a:lnTo>
                    <a:pt x="2060575" y="2643340"/>
                  </a:lnTo>
                  <a:lnTo>
                    <a:pt x="2106091" y="2638882"/>
                  </a:lnTo>
                  <a:lnTo>
                    <a:pt x="2150872" y="2632710"/>
                  </a:lnTo>
                  <a:lnTo>
                    <a:pt x="2194979" y="2624848"/>
                  </a:lnTo>
                  <a:lnTo>
                    <a:pt x="2238476" y="2615323"/>
                  </a:lnTo>
                  <a:lnTo>
                    <a:pt x="2281453" y="2604185"/>
                  </a:lnTo>
                  <a:lnTo>
                    <a:pt x="2323998" y="2591447"/>
                  </a:lnTo>
                  <a:lnTo>
                    <a:pt x="2366162" y="2577160"/>
                  </a:lnTo>
                  <a:lnTo>
                    <a:pt x="2408034" y="2561348"/>
                  </a:lnTo>
                  <a:lnTo>
                    <a:pt x="2449690" y="2544038"/>
                  </a:lnTo>
                  <a:lnTo>
                    <a:pt x="2491194" y="2525280"/>
                  </a:lnTo>
                  <a:lnTo>
                    <a:pt x="2532646" y="2505100"/>
                  </a:lnTo>
                  <a:lnTo>
                    <a:pt x="2574099" y="2483523"/>
                  </a:lnTo>
                  <a:lnTo>
                    <a:pt x="2615641" y="2460587"/>
                  </a:lnTo>
                  <a:lnTo>
                    <a:pt x="2657335" y="2436330"/>
                  </a:lnTo>
                  <a:lnTo>
                    <a:pt x="2699283" y="2410790"/>
                  </a:lnTo>
                  <a:lnTo>
                    <a:pt x="2741536" y="2383980"/>
                  </a:lnTo>
                  <a:lnTo>
                    <a:pt x="2784170" y="2355951"/>
                  </a:lnTo>
                  <a:lnTo>
                    <a:pt x="2827274" y="2326729"/>
                  </a:lnTo>
                  <a:lnTo>
                    <a:pt x="2870924" y="2296363"/>
                  </a:lnTo>
                  <a:lnTo>
                    <a:pt x="2915196" y="2264854"/>
                  </a:lnTo>
                  <a:lnTo>
                    <a:pt x="2960154" y="2232266"/>
                  </a:lnTo>
                  <a:lnTo>
                    <a:pt x="3005874" y="2198611"/>
                  </a:lnTo>
                  <a:lnTo>
                    <a:pt x="3052445" y="2163940"/>
                  </a:lnTo>
                  <a:lnTo>
                    <a:pt x="3134753" y="2102091"/>
                  </a:lnTo>
                  <a:lnTo>
                    <a:pt x="3373031" y="1924215"/>
                  </a:lnTo>
                  <a:lnTo>
                    <a:pt x="3417049" y="1890826"/>
                  </a:lnTo>
                  <a:lnTo>
                    <a:pt x="3460381" y="1857527"/>
                  </a:lnTo>
                  <a:lnTo>
                    <a:pt x="3502926" y="1824278"/>
                  </a:lnTo>
                  <a:lnTo>
                    <a:pt x="3544595" y="1791042"/>
                  </a:lnTo>
                  <a:lnTo>
                    <a:pt x="3585299" y="1757794"/>
                  </a:lnTo>
                  <a:lnTo>
                    <a:pt x="3624935" y="1724494"/>
                  </a:lnTo>
                  <a:lnTo>
                    <a:pt x="3663416" y="1691093"/>
                  </a:lnTo>
                  <a:lnTo>
                    <a:pt x="3700653" y="1657565"/>
                  </a:lnTo>
                  <a:lnTo>
                    <a:pt x="3736543" y="1623885"/>
                  </a:lnTo>
                  <a:lnTo>
                    <a:pt x="3770998" y="1590001"/>
                  </a:lnTo>
                  <a:lnTo>
                    <a:pt x="3803942" y="1555877"/>
                  </a:lnTo>
                  <a:lnTo>
                    <a:pt x="3835247" y="1521485"/>
                  </a:lnTo>
                  <a:lnTo>
                    <a:pt x="3864864" y="1486789"/>
                  </a:lnTo>
                  <a:lnTo>
                    <a:pt x="3897223" y="1445768"/>
                  </a:lnTo>
                  <a:lnTo>
                    <a:pt x="3926738" y="1404594"/>
                  </a:lnTo>
                  <a:lnTo>
                    <a:pt x="3953484" y="1363154"/>
                  </a:lnTo>
                  <a:lnTo>
                    <a:pt x="3977462" y="1321346"/>
                  </a:lnTo>
                  <a:lnTo>
                    <a:pt x="3998747" y="1279042"/>
                  </a:lnTo>
                  <a:lnTo>
                    <a:pt x="4017365" y="1236129"/>
                  </a:lnTo>
                  <a:lnTo>
                    <a:pt x="4033355" y="1192466"/>
                  </a:lnTo>
                  <a:lnTo>
                    <a:pt x="4046778" y="1147965"/>
                  </a:lnTo>
                  <a:lnTo>
                    <a:pt x="4057662" y="1102499"/>
                  </a:lnTo>
                  <a:lnTo>
                    <a:pt x="4066057" y="1055941"/>
                  </a:lnTo>
                  <a:lnTo>
                    <a:pt x="4071988" y="1008176"/>
                  </a:lnTo>
                  <a:lnTo>
                    <a:pt x="4075531" y="959091"/>
                  </a:lnTo>
                  <a:lnTo>
                    <a:pt x="4076700" y="908558"/>
                  </a:lnTo>
                  <a:close/>
                </a:path>
                <a:path w="6257925" h="3672204">
                  <a:moveTo>
                    <a:pt x="6257696" y="2642959"/>
                  </a:moveTo>
                  <a:lnTo>
                    <a:pt x="6256833" y="2604859"/>
                  </a:lnTo>
                  <a:lnTo>
                    <a:pt x="6251384" y="2554059"/>
                  </a:lnTo>
                  <a:lnTo>
                    <a:pt x="6241453" y="2515959"/>
                  </a:lnTo>
                  <a:lnTo>
                    <a:pt x="6227140" y="2477859"/>
                  </a:lnTo>
                  <a:lnTo>
                    <a:pt x="6208573" y="2427059"/>
                  </a:lnTo>
                  <a:lnTo>
                    <a:pt x="6193612" y="2401976"/>
                  </a:lnTo>
                  <a:lnTo>
                    <a:pt x="6193612" y="2630259"/>
                  </a:lnTo>
                  <a:lnTo>
                    <a:pt x="6190107" y="2668359"/>
                  </a:lnTo>
                  <a:lnTo>
                    <a:pt x="6182347" y="2719159"/>
                  </a:lnTo>
                  <a:lnTo>
                    <a:pt x="6171577" y="2769959"/>
                  </a:lnTo>
                  <a:lnTo>
                    <a:pt x="6157811" y="2808059"/>
                  </a:lnTo>
                  <a:lnTo>
                    <a:pt x="6141059" y="2858859"/>
                  </a:lnTo>
                  <a:lnTo>
                    <a:pt x="6121362" y="2896959"/>
                  </a:lnTo>
                  <a:lnTo>
                    <a:pt x="6098718" y="2947759"/>
                  </a:lnTo>
                  <a:lnTo>
                    <a:pt x="6073152" y="2985859"/>
                  </a:lnTo>
                  <a:lnTo>
                    <a:pt x="6044692" y="3036659"/>
                  </a:lnTo>
                  <a:lnTo>
                    <a:pt x="6014161" y="3074759"/>
                  </a:lnTo>
                  <a:lnTo>
                    <a:pt x="5981268" y="3112859"/>
                  </a:lnTo>
                  <a:lnTo>
                    <a:pt x="5946051" y="3150959"/>
                  </a:lnTo>
                  <a:lnTo>
                    <a:pt x="5908548" y="3189059"/>
                  </a:lnTo>
                  <a:lnTo>
                    <a:pt x="5868759" y="3227159"/>
                  </a:lnTo>
                  <a:lnTo>
                    <a:pt x="5826760" y="3265259"/>
                  </a:lnTo>
                  <a:lnTo>
                    <a:pt x="5804662" y="3277959"/>
                  </a:lnTo>
                  <a:lnTo>
                    <a:pt x="5775198" y="3303359"/>
                  </a:lnTo>
                  <a:lnTo>
                    <a:pt x="5753290" y="3316059"/>
                  </a:lnTo>
                  <a:lnTo>
                    <a:pt x="5730837" y="3341459"/>
                  </a:lnTo>
                  <a:lnTo>
                    <a:pt x="5707862" y="3354159"/>
                  </a:lnTo>
                  <a:lnTo>
                    <a:pt x="5684393" y="3366859"/>
                  </a:lnTo>
                  <a:lnTo>
                    <a:pt x="5642140" y="3392259"/>
                  </a:lnTo>
                  <a:lnTo>
                    <a:pt x="5598630" y="3417659"/>
                  </a:lnTo>
                  <a:lnTo>
                    <a:pt x="5553976" y="3443059"/>
                  </a:lnTo>
                  <a:lnTo>
                    <a:pt x="5508307" y="3468459"/>
                  </a:lnTo>
                  <a:lnTo>
                    <a:pt x="5461762" y="3493859"/>
                  </a:lnTo>
                  <a:lnTo>
                    <a:pt x="5414454" y="3506559"/>
                  </a:lnTo>
                  <a:lnTo>
                    <a:pt x="5366512" y="3531959"/>
                  </a:lnTo>
                  <a:lnTo>
                    <a:pt x="5168785" y="3582759"/>
                  </a:lnTo>
                  <a:lnTo>
                    <a:pt x="5118798" y="3582759"/>
                  </a:lnTo>
                  <a:lnTo>
                    <a:pt x="5069014" y="3595459"/>
                  </a:lnTo>
                  <a:lnTo>
                    <a:pt x="4824349" y="3595459"/>
                  </a:lnTo>
                  <a:lnTo>
                    <a:pt x="4725047" y="3570059"/>
                  </a:lnTo>
                  <a:lnTo>
                    <a:pt x="4677499" y="3570059"/>
                  </a:lnTo>
                  <a:lnTo>
                    <a:pt x="4631398" y="3544659"/>
                  </a:lnTo>
                  <a:lnTo>
                    <a:pt x="4586783" y="3531959"/>
                  </a:lnTo>
                  <a:lnTo>
                    <a:pt x="4543704" y="3519259"/>
                  </a:lnTo>
                  <a:lnTo>
                    <a:pt x="4502175" y="3493859"/>
                  </a:lnTo>
                  <a:lnTo>
                    <a:pt x="4462272" y="3468459"/>
                  </a:lnTo>
                  <a:lnTo>
                    <a:pt x="4421365" y="3443059"/>
                  </a:lnTo>
                  <a:lnTo>
                    <a:pt x="4382401" y="3417659"/>
                  </a:lnTo>
                  <a:lnTo>
                    <a:pt x="4345419" y="3379559"/>
                  </a:lnTo>
                  <a:lnTo>
                    <a:pt x="4310443" y="3341459"/>
                  </a:lnTo>
                  <a:lnTo>
                    <a:pt x="4277538" y="3303359"/>
                  </a:lnTo>
                  <a:lnTo>
                    <a:pt x="4246727" y="3265259"/>
                  </a:lnTo>
                  <a:lnTo>
                    <a:pt x="4218051" y="3227159"/>
                  </a:lnTo>
                  <a:lnTo>
                    <a:pt x="4194264" y="3189059"/>
                  </a:lnTo>
                  <a:lnTo>
                    <a:pt x="4172369" y="3150959"/>
                  </a:lnTo>
                  <a:lnTo>
                    <a:pt x="4152392" y="3100159"/>
                  </a:lnTo>
                  <a:lnTo>
                    <a:pt x="4134332" y="3062059"/>
                  </a:lnTo>
                  <a:lnTo>
                    <a:pt x="4118203" y="3011259"/>
                  </a:lnTo>
                  <a:lnTo>
                    <a:pt x="4104030" y="2973159"/>
                  </a:lnTo>
                  <a:lnTo>
                    <a:pt x="4091813" y="2922359"/>
                  </a:lnTo>
                  <a:lnTo>
                    <a:pt x="4081564" y="2871559"/>
                  </a:lnTo>
                  <a:lnTo>
                    <a:pt x="4073309" y="2820759"/>
                  </a:lnTo>
                  <a:lnTo>
                    <a:pt x="4067048" y="2769959"/>
                  </a:lnTo>
                  <a:lnTo>
                    <a:pt x="4062793" y="2719159"/>
                  </a:lnTo>
                  <a:lnTo>
                    <a:pt x="4060571" y="2668359"/>
                  </a:lnTo>
                  <a:lnTo>
                    <a:pt x="4060469" y="2630259"/>
                  </a:lnTo>
                  <a:lnTo>
                    <a:pt x="4060406" y="2604859"/>
                  </a:lnTo>
                  <a:lnTo>
                    <a:pt x="4062285" y="2554059"/>
                  </a:lnTo>
                  <a:lnTo>
                    <a:pt x="4066235" y="2503259"/>
                  </a:lnTo>
                  <a:lnTo>
                    <a:pt x="4072255" y="2439759"/>
                  </a:lnTo>
                  <a:lnTo>
                    <a:pt x="4080548" y="2401659"/>
                  </a:lnTo>
                  <a:lnTo>
                    <a:pt x="4092752" y="2350859"/>
                  </a:lnTo>
                  <a:lnTo>
                    <a:pt x="4109034" y="2300059"/>
                  </a:lnTo>
                  <a:lnTo>
                    <a:pt x="4129582" y="2261959"/>
                  </a:lnTo>
                  <a:lnTo>
                    <a:pt x="4154601" y="2223859"/>
                  </a:lnTo>
                  <a:lnTo>
                    <a:pt x="4184281" y="2185759"/>
                  </a:lnTo>
                  <a:lnTo>
                    <a:pt x="4218813" y="2147659"/>
                  </a:lnTo>
                  <a:lnTo>
                    <a:pt x="4250271" y="2122259"/>
                  </a:lnTo>
                  <a:lnTo>
                    <a:pt x="4284294" y="2084158"/>
                  </a:lnTo>
                  <a:lnTo>
                    <a:pt x="4320641" y="2058758"/>
                  </a:lnTo>
                  <a:lnTo>
                    <a:pt x="4359046" y="2033358"/>
                  </a:lnTo>
                  <a:lnTo>
                    <a:pt x="4399254" y="2007958"/>
                  </a:lnTo>
                  <a:lnTo>
                    <a:pt x="4441037" y="1982558"/>
                  </a:lnTo>
                  <a:lnTo>
                    <a:pt x="4484128" y="1957158"/>
                  </a:lnTo>
                  <a:lnTo>
                    <a:pt x="4528286" y="1931758"/>
                  </a:lnTo>
                  <a:lnTo>
                    <a:pt x="4573270" y="1893658"/>
                  </a:lnTo>
                  <a:lnTo>
                    <a:pt x="4592256" y="1880958"/>
                  </a:lnTo>
                  <a:lnTo>
                    <a:pt x="4611459" y="1880958"/>
                  </a:lnTo>
                  <a:lnTo>
                    <a:pt x="4650232" y="1855558"/>
                  </a:lnTo>
                  <a:lnTo>
                    <a:pt x="4700003" y="1817458"/>
                  </a:lnTo>
                  <a:lnTo>
                    <a:pt x="4747984" y="1792058"/>
                  </a:lnTo>
                  <a:lnTo>
                    <a:pt x="4794402" y="1766658"/>
                  </a:lnTo>
                  <a:lnTo>
                    <a:pt x="4839513" y="1741258"/>
                  </a:lnTo>
                  <a:lnTo>
                    <a:pt x="4883569" y="1715858"/>
                  </a:lnTo>
                  <a:lnTo>
                    <a:pt x="4926800" y="1703158"/>
                  </a:lnTo>
                  <a:lnTo>
                    <a:pt x="4969472" y="1677758"/>
                  </a:lnTo>
                  <a:lnTo>
                    <a:pt x="5096548" y="1639658"/>
                  </a:lnTo>
                  <a:lnTo>
                    <a:pt x="5259959" y="1639658"/>
                  </a:lnTo>
                  <a:lnTo>
                    <a:pt x="5310352" y="1652358"/>
                  </a:lnTo>
                  <a:lnTo>
                    <a:pt x="5358930" y="1652358"/>
                  </a:lnTo>
                  <a:lnTo>
                    <a:pt x="5405742" y="1665058"/>
                  </a:lnTo>
                  <a:lnTo>
                    <a:pt x="5450865" y="1677758"/>
                  </a:lnTo>
                  <a:lnTo>
                    <a:pt x="5494363" y="1703158"/>
                  </a:lnTo>
                  <a:lnTo>
                    <a:pt x="5536273" y="1715858"/>
                  </a:lnTo>
                  <a:lnTo>
                    <a:pt x="5576697" y="1741258"/>
                  </a:lnTo>
                  <a:lnTo>
                    <a:pt x="5589016" y="1741258"/>
                  </a:lnTo>
                  <a:lnTo>
                    <a:pt x="5625846" y="1766658"/>
                  </a:lnTo>
                  <a:lnTo>
                    <a:pt x="5663755" y="1779358"/>
                  </a:lnTo>
                  <a:lnTo>
                    <a:pt x="5700369" y="1804758"/>
                  </a:lnTo>
                  <a:lnTo>
                    <a:pt x="5735777" y="1830158"/>
                  </a:lnTo>
                  <a:lnTo>
                    <a:pt x="5770003" y="1868258"/>
                  </a:lnTo>
                  <a:lnTo>
                    <a:pt x="5803125" y="1893658"/>
                  </a:lnTo>
                  <a:lnTo>
                    <a:pt x="5835218" y="1931758"/>
                  </a:lnTo>
                  <a:lnTo>
                    <a:pt x="5866320" y="1969858"/>
                  </a:lnTo>
                  <a:lnTo>
                    <a:pt x="5896495" y="2007958"/>
                  </a:lnTo>
                  <a:lnTo>
                    <a:pt x="5925820" y="2046058"/>
                  </a:lnTo>
                  <a:lnTo>
                    <a:pt x="5954344" y="2084158"/>
                  </a:lnTo>
                  <a:lnTo>
                    <a:pt x="5982144" y="2134959"/>
                  </a:lnTo>
                  <a:lnTo>
                    <a:pt x="6009259" y="2185759"/>
                  </a:lnTo>
                  <a:lnTo>
                    <a:pt x="6025985" y="2211159"/>
                  </a:lnTo>
                  <a:lnTo>
                    <a:pt x="6042622" y="2249259"/>
                  </a:lnTo>
                  <a:lnTo>
                    <a:pt x="6059119" y="2274659"/>
                  </a:lnTo>
                  <a:lnTo>
                    <a:pt x="6075426" y="2300059"/>
                  </a:lnTo>
                  <a:lnTo>
                    <a:pt x="6106668" y="2363559"/>
                  </a:lnTo>
                  <a:lnTo>
                    <a:pt x="6133338" y="2414359"/>
                  </a:lnTo>
                  <a:lnTo>
                    <a:pt x="6155321" y="2452459"/>
                  </a:lnTo>
                  <a:lnTo>
                    <a:pt x="6172479" y="2503259"/>
                  </a:lnTo>
                  <a:lnTo>
                    <a:pt x="6184671" y="2541359"/>
                  </a:lnTo>
                  <a:lnTo>
                    <a:pt x="6191758" y="2579459"/>
                  </a:lnTo>
                  <a:lnTo>
                    <a:pt x="6193612" y="2630259"/>
                  </a:lnTo>
                  <a:lnTo>
                    <a:pt x="6193612" y="2401976"/>
                  </a:lnTo>
                  <a:lnTo>
                    <a:pt x="6185852" y="2388959"/>
                  </a:lnTo>
                  <a:lnTo>
                    <a:pt x="6159081" y="2338159"/>
                  </a:lnTo>
                  <a:lnTo>
                    <a:pt x="6128385" y="2274659"/>
                  </a:lnTo>
                  <a:lnTo>
                    <a:pt x="6110503" y="2249259"/>
                  </a:lnTo>
                  <a:lnTo>
                    <a:pt x="6092393" y="2211159"/>
                  </a:lnTo>
                  <a:lnTo>
                    <a:pt x="6074105" y="2173059"/>
                  </a:lnTo>
                  <a:lnTo>
                    <a:pt x="6055741" y="2147659"/>
                  </a:lnTo>
                  <a:lnTo>
                    <a:pt x="6028575" y="2084158"/>
                  </a:lnTo>
                  <a:lnTo>
                    <a:pt x="6000775" y="2046058"/>
                  </a:lnTo>
                  <a:lnTo>
                    <a:pt x="5972314" y="1995258"/>
                  </a:lnTo>
                  <a:lnTo>
                    <a:pt x="5943117" y="1957158"/>
                  </a:lnTo>
                  <a:lnTo>
                    <a:pt x="5913145" y="1906358"/>
                  </a:lnTo>
                  <a:lnTo>
                    <a:pt x="5882348" y="1868258"/>
                  </a:lnTo>
                  <a:lnTo>
                    <a:pt x="5850661" y="1830158"/>
                  </a:lnTo>
                  <a:lnTo>
                    <a:pt x="5818035" y="1804758"/>
                  </a:lnTo>
                  <a:lnTo>
                    <a:pt x="5784431" y="1766658"/>
                  </a:lnTo>
                  <a:lnTo>
                    <a:pt x="5749798" y="1741258"/>
                  </a:lnTo>
                  <a:lnTo>
                    <a:pt x="5714073" y="1715858"/>
                  </a:lnTo>
                  <a:lnTo>
                    <a:pt x="5677205" y="1690458"/>
                  </a:lnTo>
                  <a:lnTo>
                    <a:pt x="5639155" y="1665058"/>
                  </a:lnTo>
                  <a:lnTo>
                    <a:pt x="5599862" y="1652358"/>
                  </a:lnTo>
                  <a:lnTo>
                    <a:pt x="5579567" y="1639658"/>
                  </a:lnTo>
                  <a:lnTo>
                    <a:pt x="5559272" y="1626958"/>
                  </a:lnTo>
                  <a:lnTo>
                    <a:pt x="5474017" y="1601558"/>
                  </a:lnTo>
                  <a:lnTo>
                    <a:pt x="5382971" y="1576158"/>
                  </a:lnTo>
                  <a:lnTo>
                    <a:pt x="5335155" y="1563458"/>
                  </a:lnTo>
                  <a:lnTo>
                    <a:pt x="5264251" y="1563458"/>
                  </a:lnTo>
                  <a:lnTo>
                    <a:pt x="5243017" y="1550758"/>
                  </a:lnTo>
                  <a:lnTo>
                    <a:pt x="5201158" y="1550758"/>
                  </a:lnTo>
                  <a:lnTo>
                    <a:pt x="5156911" y="1563458"/>
                  </a:lnTo>
                  <a:lnTo>
                    <a:pt x="5113312" y="1563458"/>
                  </a:lnTo>
                  <a:lnTo>
                    <a:pt x="5070145" y="1576158"/>
                  </a:lnTo>
                  <a:lnTo>
                    <a:pt x="5027180" y="1576158"/>
                  </a:lnTo>
                  <a:lnTo>
                    <a:pt x="4984229" y="1601558"/>
                  </a:lnTo>
                  <a:lnTo>
                    <a:pt x="4897475" y="1626958"/>
                  </a:lnTo>
                  <a:lnTo>
                    <a:pt x="4853254" y="1652358"/>
                  </a:lnTo>
                  <a:lnTo>
                    <a:pt x="4808169" y="1677758"/>
                  </a:lnTo>
                  <a:lnTo>
                    <a:pt x="4762017" y="1703158"/>
                  </a:lnTo>
                  <a:lnTo>
                    <a:pt x="4714595" y="1728558"/>
                  </a:lnTo>
                  <a:lnTo>
                    <a:pt x="4665675" y="1753958"/>
                  </a:lnTo>
                  <a:lnTo>
                    <a:pt x="4615053" y="1792058"/>
                  </a:lnTo>
                  <a:lnTo>
                    <a:pt x="4530471" y="1842858"/>
                  </a:lnTo>
                  <a:lnTo>
                    <a:pt x="4432401" y="1893658"/>
                  </a:lnTo>
                  <a:lnTo>
                    <a:pt x="4384980" y="1931758"/>
                  </a:lnTo>
                  <a:lnTo>
                    <a:pt x="4339006" y="1957158"/>
                  </a:lnTo>
                  <a:lnTo>
                    <a:pt x="4294746" y="1982558"/>
                  </a:lnTo>
                  <a:lnTo>
                    <a:pt x="4252480" y="2020658"/>
                  </a:lnTo>
                  <a:lnTo>
                    <a:pt x="4212501" y="2046058"/>
                  </a:lnTo>
                  <a:lnTo>
                    <a:pt x="4175061" y="2071458"/>
                  </a:lnTo>
                  <a:lnTo>
                    <a:pt x="4140454" y="2109559"/>
                  </a:lnTo>
                  <a:lnTo>
                    <a:pt x="4102519" y="2147659"/>
                  </a:lnTo>
                  <a:lnTo>
                    <a:pt x="4069892" y="2185759"/>
                  </a:lnTo>
                  <a:lnTo>
                    <a:pt x="4042384" y="2236559"/>
                  </a:lnTo>
                  <a:lnTo>
                    <a:pt x="4019778" y="2274659"/>
                  </a:lnTo>
                  <a:lnTo>
                    <a:pt x="4001859" y="2325459"/>
                  </a:lnTo>
                  <a:lnTo>
                    <a:pt x="3988435" y="2376259"/>
                  </a:lnTo>
                  <a:lnTo>
                    <a:pt x="3979291" y="2427059"/>
                  </a:lnTo>
                  <a:lnTo>
                    <a:pt x="3973449" y="2477859"/>
                  </a:lnTo>
                  <a:lnTo>
                    <a:pt x="3969296" y="2528659"/>
                  </a:lnTo>
                  <a:lnTo>
                    <a:pt x="3966832" y="2579459"/>
                  </a:lnTo>
                  <a:lnTo>
                    <a:pt x="3966045" y="2630259"/>
                  </a:lnTo>
                  <a:lnTo>
                    <a:pt x="3966921" y="2681059"/>
                  </a:lnTo>
                  <a:lnTo>
                    <a:pt x="3969423" y="2731859"/>
                  </a:lnTo>
                  <a:lnTo>
                    <a:pt x="3973576" y="2782659"/>
                  </a:lnTo>
                  <a:lnTo>
                    <a:pt x="3980459" y="2833459"/>
                  </a:lnTo>
                  <a:lnTo>
                    <a:pt x="3989552" y="2884259"/>
                  </a:lnTo>
                  <a:lnTo>
                    <a:pt x="4000817" y="2947759"/>
                  </a:lnTo>
                  <a:lnTo>
                    <a:pt x="4014254" y="2998559"/>
                  </a:lnTo>
                  <a:lnTo>
                    <a:pt x="4029849" y="3049359"/>
                  </a:lnTo>
                  <a:lnTo>
                    <a:pt x="4047566" y="3087459"/>
                  </a:lnTo>
                  <a:lnTo>
                    <a:pt x="4067416" y="3138259"/>
                  </a:lnTo>
                  <a:lnTo>
                    <a:pt x="4089374" y="3189059"/>
                  </a:lnTo>
                  <a:lnTo>
                    <a:pt x="4113428" y="3227159"/>
                  </a:lnTo>
                  <a:lnTo>
                    <a:pt x="4139565" y="3277959"/>
                  </a:lnTo>
                  <a:lnTo>
                    <a:pt x="4167047" y="3316059"/>
                  </a:lnTo>
                  <a:lnTo>
                    <a:pt x="4196334" y="3354159"/>
                  </a:lnTo>
                  <a:lnTo>
                    <a:pt x="4227411" y="3392259"/>
                  </a:lnTo>
                  <a:lnTo>
                    <a:pt x="4260227" y="3417659"/>
                  </a:lnTo>
                  <a:lnTo>
                    <a:pt x="4294759" y="3455759"/>
                  </a:lnTo>
                  <a:lnTo>
                    <a:pt x="4330992" y="3481159"/>
                  </a:lnTo>
                  <a:lnTo>
                    <a:pt x="4368889" y="3506559"/>
                  </a:lnTo>
                  <a:lnTo>
                    <a:pt x="4408424" y="3531959"/>
                  </a:lnTo>
                  <a:lnTo>
                    <a:pt x="4452315" y="3557359"/>
                  </a:lnTo>
                  <a:lnTo>
                    <a:pt x="4497984" y="3582759"/>
                  </a:lnTo>
                  <a:lnTo>
                    <a:pt x="4545381" y="3608159"/>
                  </a:lnTo>
                  <a:lnTo>
                    <a:pt x="4594441" y="3620859"/>
                  </a:lnTo>
                  <a:lnTo>
                    <a:pt x="4697412" y="3646259"/>
                  </a:lnTo>
                  <a:lnTo>
                    <a:pt x="4806569" y="3671659"/>
                  </a:lnTo>
                  <a:lnTo>
                    <a:pt x="5097653" y="3671659"/>
                  </a:lnTo>
                  <a:lnTo>
                    <a:pt x="5147018" y="3658959"/>
                  </a:lnTo>
                  <a:lnTo>
                    <a:pt x="5196560" y="3658959"/>
                  </a:lnTo>
                  <a:lnTo>
                    <a:pt x="5392432" y="3608159"/>
                  </a:lnTo>
                  <a:lnTo>
                    <a:pt x="5416232" y="3595459"/>
                  </a:lnTo>
                  <a:lnTo>
                    <a:pt x="5440045" y="3582759"/>
                  </a:lnTo>
                  <a:lnTo>
                    <a:pt x="5487111" y="3570059"/>
                  </a:lnTo>
                  <a:lnTo>
                    <a:pt x="5533555" y="3544659"/>
                  </a:lnTo>
                  <a:lnTo>
                    <a:pt x="5579262" y="3531959"/>
                  </a:lnTo>
                  <a:lnTo>
                    <a:pt x="5624131" y="3506559"/>
                  </a:lnTo>
                  <a:lnTo>
                    <a:pt x="5668073" y="3481159"/>
                  </a:lnTo>
                  <a:lnTo>
                    <a:pt x="5710961" y="3455759"/>
                  </a:lnTo>
                  <a:lnTo>
                    <a:pt x="5752719" y="3430359"/>
                  </a:lnTo>
                  <a:lnTo>
                    <a:pt x="5798274" y="3392259"/>
                  </a:lnTo>
                  <a:lnTo>
                    <a:pt x="5841949" y="3366859"/>
                  </a:lnTo>
                  <a:lnTo>
                    <a:pt x="5883732" y="3328759"/>
                  </a:lnTo>
                  <a:lnTo>
                    <a:pt x="5923585" y="3290659"/>
                  </a:lnTo>
                  <a:lnTo>
                    <a:pt x="5961481" y="3252559"/>
                  </a:lnTo>
                  <a:lnTo>
                    <a:pt x="5997397" y="3214459"/>
                  </a:lnTo>
                  <a:lnTo>
                    <a:pt x="6031293" y="3176359"/>
                  </a:lnTo>
                  <a:lnTo>
                    <a:pt x="6063158" y="3138259"/>
                  </a:lnTo>
                  <a:lnTo>
                    <a:pt x="6092952" y="3100159"/>
                  </a:lnTo>
                  <a:lnTo>
                    <a:pt x="6121095" y="3062059"/>
                  </a:lnTo>
                  <a:lnTo>
                    <a:pt x="6146711" y="3011259"/>
                  </a:lnTo>
                  <a:lnTo>
                    <a:pt x="6169774" y="2973159"/>
                  </a:lnTo>
                  <a:lnTo>
                    <a:pt x="6190259" y="2922359"/>
                  </a:lnTo>
                  <a:lnTo>
                    <a:pt x="6208179" y="2871559"/>
                  </a:lnTo>
                  <a:lnTo>
                    <a:pt x="6223508" y="2833459"/>
                  </a:lnTo>
                  <a:lnTo>
                    <a:pt x="6236246" y="2782659"/>
                  </a:lnTo>
                  <a:lnTo>
                    <a:pt x="6246355" y="2731859"/>
                  </a:lnTo>
                  <a:lnTo>
                    <a:pt x="6253861" y="2693759"/>
                  </a:lnTo>
                  <a:lnTo>
                    <a:pt x="6257696" y="2642959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8051496" y="0"/>
              <a:ext cx="4140835" cy="3550285"/>
            </a:xfrm>
            <a:custGeom>
              <a:avLst/>
              <a:gdLst/>
              <a:ahLst/>
              <a:cxnLst/>
              <a:rect l="l" t="t" r="r" b="b"/>
              <a:pathLst>
                <a:path w="4140834" h="3550285">
                  <a:moveTo>
                    <a:pt x="4140503" y="2877842"/>
                  </a:moveTo>
                  <a:lnTo>
                    <a:pt x="4077130" y="2948304"/>
                  </a:lnTo>
                  <a:lnTo>
                    <a:pt x="4040830" y="2985487"/>
                  </a:lnTo>
                  <a:lnTo>
                    <a:pt x="4004075" y="3021395"/>
                  </a:lnTo>
                  <a:lnTo>
                    <a:pt x="3966850" y="3056036"/>
                  </a:lnTo>
                  <a:lnTo>
                    <a:pt x="3929141" y="3089421"/>
                  </a:lnTo>
                  <a:lnTo>
                    <a:pt x="3890935" y="3121561"/>
                  </a:lnTo>
                  <a:lnTo>
                    <a:pt x="3852216" y="3152464"/>
                  </a:lnTo>
                  <a:lnTo>
                    <a:pt x="3812971" y="3182141"/>
                  </a:lnTo>
                  <a:lnTo>
                    <a:pt x="3773185" y="3210603"/>
                  </a:lnTo>
                  <a:lnTo>
                    <a:pt x="3732845" y="3237858"/>
                  </a:lnTo>
                  <a:lnTo>
                    <a:pt x="3691935" y="3263916"/>
                  </a:lnTo>
                  <a:lnTo>
                    <a:pt x="3650443" y="3288788"/>
                  </a:lnTo>
                  <a:lnTo>
                    <a:pt x="3608353" y="3312484"/>
                  </a:lnTo>
                  <a:lnTo>
                    <a:pt x="3565652" y="3335014"/>
                  </a:lnTo>
                  <a:lnTo>
                    <a:pt x="3522325" y="3356387"/>
                  </a:lnTo>
                  <a:lnTo>
                    <a:pt x="3478358" y="3376613"/>
                  </a:lnTo>
                  <a:lnTo>
                    <a:pt x="3433738" y="3395703"/>
                  </a:lnTo>
                  <a:lnTo>
                    <a:pt x="3388449" y="3413665"/>
                  </a:lnTo>
                  <a:lnTo>
                    <a:pt x="3342478" y="3430511"/>
                  </a:lnTo>
                  <a:lnTo>
                    <a:pt x="3295810" y="3446251"/>
                  </a:lnTo>
                  <a:lnTo>
                    <a:pt x="3248431" y="3460893"/>
                  </a:lnTo>
                  <a:lnTo>
                    <a:pt x="3200328" y="3474448"/>
                  </a:lnTo>
                  <a:lnTo>
                    <a:pt x="3151485" y="3486926"/>
                  </a:lnTo>
                  <a:lnTo>
                    <a:pt x="3101889" y="3498337"/>
                  </a:lnTo>
                  <a:lnTo>
                    <a:pt x="3051525" y="3508691"/>
                  </a:lnTo>
                  <a:lnTo>
                    <a:pt x="3000380" y="3517998"/>
                  </a:lnTo>
                  <a:lnTo>
                    <a:pt x="2948439" y="3526267"/>
                  </a:lnTo>
                  <a:lnTo>
                    <a:pt x="2895688" y="3533509"/>
                  </a:lnTo>
                  <a:lnTo>
                    <a:pt x="2842112" y="3539734"/>
                  </a:lnTo>
                  <a:lnTo>
                    <a:pt x="2787699" y="3544951"/>
                  </a:lnTo>
                  <a:lnTo>
                    <a:pt x="2740572" y="3548264"/>
                  </a:lnTo>
                  <a:lnTo>
                    <a:pt x="2694055" y="3550031"/>
                  </a:lnTo>
                  <a:lnTo>
                    <a:pt x="2648098" y="3550279"/>
                  </a:lnTo>
                  <a:lnTo>
                    <a:pt x="2602653" y="3549033"/>
                  </a:lnTo>
                  <a:lnTo>
                    <a:pt x="2557673" y="3546321"/>
                  </a:lnTo>
                  <a:lnTo>
                    <a:pt x="2513111" y="3542169"/>
                  </a:lnTo>
                  <a:lnTo>
                    <a:pt x="2468917" y="3536604"/>
                  </a:lnTo>
                  <a:lnTo>
                    <a:pt x="2425044" y="3529653"/>
                  </a:lnTo>
                  <a:lnTo>
                    <a:pt x="2381445" y="3521342"/>
                  </a:lnTo>
                  <a:lnTo>
                    <a:pt x="2338071" y="3511698"/>
                  </a:lnTo>
                  <a:lnTo>
                    <a:pt x="2294875" y="3500747"/>
                  </a:lnTo>
                  <a:lnTo>
                    <a:pt x="2251808" y="3488517"/>
                  </a:lnTo>
                  <a:lnTo>
                    <a:pt x="2208823" y="3475034"/>
                  </a:lnTo>
                  <a:lnTo>
                    <a:pt x="2165872" y="3460324"/>
                  </a:lnTo>
                  <a:lnTo>
                    <a:pt x="2122907" y="3444415"/>
                  </a:lnTo>
                  <a:lnTo>
                    <a:pt x="2079880" y="3427333"/>
                  </a:lnTo>
                  <a:lnTo>
                    <a:pt x="2036743" y="3409104"/>
                  </a:lnTo>
                  <a:lnTo>
                    <a:pt x="1993449" y="3389756"/>
                  </a:lnTo>
                  <a:lnTo>
                    <a:pt x="1949949" y="3369314"/>
                  </a:lnTo>
                  <a:lnTo>
                    <a:pt x="1906196" y="3347807"/>
                  </a:lnTo>
                  <a:lnTo>
                    <a:pt x="1862141" y="3325259"/>
                  </a:lnTo>
                  <a:lnTo>
                    <a:pt x="1817738" y="3301699"/>
                  </a:lnTo>
                  <a:lnTo>
                    <a:pt x="1772937" y="3277152"/>
                  </a:lnTo>
                  <a:lnTo>
                    <a:pt x="1727691" y="3251646"/>
                  </a:lnTo>
                  <a:lnTo>
                    <a:pt x="1681953" y="3225207"/>
                  </a:lnTo>
                  <a:lnTo>
                    <a:pt x="1635674" y="3197861"/>
                  </a:lnTo>
                  <a:lnTo>
                    <a:pt x="1588806" y="3169636"/>
                  </a:lnTo>
                  <a:lnTo>
                    <a:pt x="1541302" y="3140558"/>
                  </a:lnTo>
                  <a:lnTo>
                    <a:pt x="1493113" y="3110654"/>
                  </a:lnTo>
                  <a:lnTo>
                    <a:pt x="1444192" y="3079950"/>
                  </a:lnTo>
                  <a:lnTo>
                    <a:pt x="1394492" y="3048473"/>
                  </a:lnTo>
                  <a:lnTo>
                    <a:pt x="1343963" y="3016250"/>
                  </a:lnTo>
                  <a:lnTo>
                    <a:pt x="1298465" y="2987210"/>
                  </a:lnTo>
                  <a:lnTo>
                    <a:pt x="1253158" y="2958433"/>
                  </a:lnTo>
                  <a:lnTo>
                    <a:pt x="1208231" y="2929989"/>
                  </a:lnTo>
                  <a:lnTo>
                    <a:pt x="1163877" y="2901950"/>
                  </a:lnTo>
                  <a:lnTo>
                    <a:pt x="1116261" y="2871910"/>
                  </a:lnTo>
                  <a:lnTo>
                    <a:pt x="1068968" y="2842007"/>
                  </a:lnTo>
                  <a:lnTo>
                    <a:pt x="1022054" y="2812215"/>
                  </a:lnTo>
                  <a:lnTo>
                    <a:pt x="975575" y="2782503"/>
                  </a:lnTo>
                  <a:lnTo>
                    <a:pt x="929587" y="2752846"/>
                  </a:lnTo>
                  <a:lnTo>
                    <a:pt x="884147" y="2723213"/>
                  </a:lnTo>
                  <a:lnTo>
                    <a:pt x="839310" y="2693577"/>
                  </a:lnTo>
                  <a:lnTo>
                    <a:pt x="795132" y="2663911"/>
                  </a:lnTo>
                  <a:lnTo>
                    <a:pt x="751669" y="2634185"/>
                  </a:lnTo>
                  <a:lnTo>
                    <a:pt x="708979" y="2604373"/>
                  </a:lnTo>
                  <a:lnTo>
                    <a:pt x="667116" y="2574445"/>
                  </a:lnTo>
                  <a:lnTo>
                    <a:pt x="626136" y="2544373"/>
                  </a:lnTo>
                  <a:lnTo>
                    <a:pt x="586097" y="2514131"/>
                  </a:lnTo>
                  <a:lnTo>
                    <a:pt x="547054" y="2483688"/>
                  </a:lnTo>
                  <a:lnTo>
                    <a:pt x="509063" y="2453018"/>
                  </a:lnTo>
                  <a:lnTo>
                    <a:pt x="472180" y="2422093"/>
                  </a:lnTo>
                  <a:lnTo>
                    <a:pt x="436461" y="2390883"/>
                  </a:lnTo>
                  <a:lnTo>
                    <a:pt x="401963" y="2359362"/>
                  </a:lnTo>
                  <a:lnTo>
                    <a:pt x="368742" y="2327500"/>
                  </a:lnTo>
                  <a:lnTo>
                    <a:pt x="336853" y="2295271"/>
                  </a:lnTo>
                  <a:lnTo>
                    <a:pt x="300717" y="2256384"/>
                  </a:lnTo>
                  <a:lnTo>
                    <a:pt x="266869" y="2217206"/>
                  </a:lnTo>
                  <a:lnTo>
                    <a:pt x="235272" y="2177659"/>
                  </a:lnTo>
                  <a:lnTo>
                    <a:pt x="205892" y="2137667"/>
                  </a:lnTo>
                  <a:lnTo>
                    <a:pt x="178694" y="2097153"/>
                  </a:lnTo>
                  <a:lnTo>
                    <a:pt x="153642" y="2056040"/>
                  </a:lnTo>
                  <a:lnTo>
                    <a:pt x="130703" y="2014250"/>
                  </a:lnTo>
                  <a:lnTo>
                    <a:pt x="109840" y="1971706"/>
                  </a:lnTo>
                  <a:lnTo>
                    <a:pt x="91020" y="1928332"/>
                  </a:lnTo>
                  <a:lnTo>
                    <a:pt x="74206" y="1884051"/>
                  </a:lnTo>
                  <a:lnTo>
                    <a:pt x="59364" y="1838785"/>
                  </a:lnTo>
                  <a:lnTo>
                    <a:pt x="46459" y="1792458"/>
                  </a:lnTo>
                  <a:lnTo>
                    <a:pt x="35457" y="1744992"/>
                  </a:lnTo>
                  <a:lnTo>
                    <a:pt x="26321" y="1696310"/>
                  </a:lnTo>
                  <a:lnTo>
                    <a:pt x="19017" y="1646336"/>
                  </a:lnTo>
                  <a:lnTo>
                    <a:pt x="13511" y="1594992"/>
                  </a:lnTo>
                  <a:lnTo>
                    <a:pt x="9142" y="1541103"/>
                  </a:lnTo>
                  <a:lnTo>
                    <a:pt x="5623" y="1487436"/>
                  </a:lnTo>
                  <a:lnTo>
                    <a:pt x="2953" y="1434003"/>
                  </a:lnTo>
                  <a:lnTo>
                    <a:pt x="1127" y="1380818"/>
                  </a:lnTo>
                  <a:lnTo>
                    <a:pt x="144" y="1327892"/>
                  </a:lnTo>
                  <a:lnTo>
                    <a:pt x="0" y="1275238"/>
                  </a:lnTo>
                  <a:lnTo>
                    <a:pt x="692" y="1222868"/>
                  </a:lnTo>
                  <a:lnTo>
                    <a:pt x="2218" y="1170794"/>
                  </a:lnTo>
                  <a:lnTo>
                    <a:pt x="4574" y="1119029"/>
                  </a:lnTo>
                  <a:lnTo>
                    <a:pt x="7759" y="1067586"/>
                  </a:lnTo>
                  <a:lnTo>
                    <a:pt x="11769" y="1016475"/>
                  </a:lnTo>
                  <a:lnTo>
                    <a:pt x="16601" y="965710"/>
                  </a:lnTo>
                  <a:lnTo>
                    <a:pt x="22252" y="915303"/>
                  </a:lnTo>
                  <a:lnTo>
                    <a:pt x="28720" y="865266"/>
                  </a:lnTo>
                  <a:lnTo>
                    <a:pt x="36001" y="815612"/>
                  </a:lnTo>
                  <a:lnTo>
                    <a:pt x="44094" y="766352"/>
                  </a:lnTo>
                  <a:lnTo>
                    <a:pt x="52994" y="717500"/>
                  </a:lnTo>
                  <a:lnTo>
                    <a:pt x="62700" y="669067"/>
                  </a:lnTo>
                  <a:lnTo>
                    <a:pt x="73208" y="621066"/>
                  </a:lnTo>
                  <a:lnTo>
                    <a:pt x="84515" y="573509"/>
                  </a:lnTo>
                  <a:lnTo>
                    <a:pt x="96620" y="526409"/>
                  </a:lnTo>
                  <a:lnTo>
                    <a:pt x="109517" y="479777"/>
                  </a:lnTo>
                  <a:lnTo>
                    <a:pt x="123206" y="433626"/>
                  </a:lnTo>
                  <a:lnTo>
                    <a:pt x="137683" y="387969"/>
                  </a:lnTo>
                  <a:lnTo>
                    <a:pt x="152946" y="342817"/>
                  </a:lnTo>
                  <a:lnTo>
                    <a:pt x="168990" y="298183"/>
                  </a:lnTo>
                  <a:lnTo>
                    <a:pt x="185815" y="254080"/>
                  </a:lnTo>
                  <a:lnTo>
                    <a:pt x="203416" y="210519"/>
                  </a:lnTo>
                  <a:lnTo>
                    <a:pt x="221791" y="167513"/>
                  </a:lnTo>
                  <a:lnTo>
                    <a:pt x="305369" y="0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53094" y="0"/>
              <a:ext cx="3937254" cy="3321558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1587" y="6857"/>
              <a:ext cx="12188825" cy="6851650"/>
            </a:xfrm>
            <a:custGeom>
              <a:avLst/>
              <a:gdLst/>
              <a:ahLst/>
              <a:cxnLst/>
              <a:rect l="l" t="t" r="r" b="b"/>
              <a:pathLst>
                <a:path w="12188825" h="6851650">
                  <a:moveTo>
                    <a:pt x="4209923" y="6260490"/>
                  </a:moveTo>
                  <a:lnTo>
                    <a:pt x="4209478" y="6213970"/>
                  </a:lnTo>
                  <a:lnTo>
                    <a:pt x="4208322" y="6167399"/>
                  </a:lnTo>
                  <a:lnTo>
                    <a:pt x="4206456" y="6120803"/>
                  </a:lnTo>
                  <a:lnTo>
                    <a:pt x="4203865" y="6074207"/>
                  </a:lnTo>
                  <a:lnTo>
                    <a:pt x="4200575" y="6027585"/>
                  </a:lnTo>
                  <a:lnTo>
                    <a:pt x="4196575" y="5980976"/>
                  </a:lnTo>
                  <a:lnTo>
                    <a:pt x="4191876" y="5934367"/>
                  </a:lnTo>
                  <a:lnTo>
                    <a:pt x="4186478" y="5887783"/>
                  </a:lnTo>
                  <a:lnTo>
                    <a:pt x="4180395" y="5841225"/>
                  </a:lnTo>
                  <a:lnTo>
                    <a:pt x="4173639" y="5794705"/>
                  </a:lnTo>
                  <a:lnTo>
                    <a:pt x="4166197" y="5748223"/>
                  </a:lnTo>
                  <a:lnTo>
                    <a:pt x="4158069" y="5701804"/>
                  </a:lnTo>
                  <a:lnTo>
                    <a:pt x="4149280" y="5655437"/>
                  </a:lnTo>
                  <a:lnTo>
                    <a:pt x="4139831" y="5609145"/>
                  </a:lnTo>
                  <a:lnTo>
                    <a:pt x="4129722" y="5562943"/>
                  </a:lnTo>
                  <a:lnTo>
                    <a:pt x="4118953" y="5516816"/>
                  </a:lnTo>
                  <a:lnTo>
                    <a:pt x="4107535" y="5470791"/>
                  </a:lnTo>
                  <a:lnTo>
                    <a:pt x="4095470" y="5424868"/>
                  </a:lnTo>
                  <a:lnTo>
                    <a:pt x="4082770" y="5379072"/>
                  </a:lnTo>
                  <a:lnTo>
                    <a:pt x="4069435" y="5333390"/>
                  </a:lnTo>
                  <a:lnTo>
                    <a:pt x="4055465" y="5287848"/>
                  </a:lnTo>
                  <a:lnTo>
                    <a:pt x="4040873" y="5242433"/>
                  </a:lnTo>
                  <a:lnTo>
                    <a:pt x="4025658" y="5197183"/>
                  </a:lnTo>
                  <a:lnTo>
                    <a:pt x="4009834" y="5152072"/>
                  </a:lnTo>
                  <a:lnTo>
                    <a:pt x="3993388" y="5107152"/>
                  </a:lnTo>
                  <a:lnTo>
                    <a:pt x="3976344" y="5062398"/>
                  </a:lnTo>
                  <a:lnTo>
                    <a:pt x="3958691" y="5017821"/>
                  </a:lnTo>
                  <a:lnTo>
                    <a:pt x="3940454" y="4973447"/>
                  </a:lnTo>
                  <a:lnTo>
                    <a:pt x="3921607" y="4929263"/>
                  </a:lnTo>
                  <a:lnTo>
                    <a:pt x="3902189" y="4885309"/>
                  </a:lnTo>
                  <a:lnTo>
                    <a:pt x="3882186" y="4841557"/>
                  </a:lnTo>
                  <a:lnTo>
                    <a:pt x="3861600" y="4798047"/>
                  </a:lnTo>
                  <a:lnTo>
                    <a:pt x="3840454" y="4754765"/>
                  </a:lnTo>
                  <a:lnTo>
                    <a:pt x="3818737" y="4711738"/>
                  </a:lnTo>
                  <a:lnTo>
                    <a:pt x="3796449" y="4668964"/>
                  </a:lnTo>
                  <a:lnTo>
                    <a:pt x="3773614" y="4626445"/>
                  </a:lnTo>
                  <a:lnTo>
                    <a:pt x="3750221" y="4584204"/>
                  </a:lnTo>
                  <a:lnTo>
                    <a:pt x="3726281" y="4542244"/>
                  </a:lnTo>
                  <a:lnTo>
                    <a:pt x="3701796" y="4500575"/>
                  </a:lnTo>
                  <a:lnTo>
                    <a:pt x="3676777" y="4459198"/>
                  </a:lnTo>
                  <a:lnTo>
                    <a:pt x="3651224" y="4418139"/>
                  </a:lnTo>
                  <a:lnTo>
                    <a:pt x="3625138" y="4377385"/>
                  </a:lnTo>
                  <a:lnTo>
                    <a:pt x="3598532" y="4336961"/>
                  </a:lnTo>
                  <a:lnTo>
                    <a:pt x="3571417" y="4296867"/>
                  </a:lnTo>
                  <a:lnTo>
                    <a:pt x="3543782" y="4257129"/>
                  </a:lnTo>
                  <a:lnTo>
                    <a:pt x="3515639" y="4217733"/>
                  </a:lnTo>
                  <a:lnTo>
                    <a:pt x="3486988" y="4178693"/>
                  </a:lnTo>
                  <a:lnTo>
                    <a:pt x="3457841" y="4140022"/>
                  </a:lnTo>
                  <a:lnTo>
                    <a:pt x="3428200" y="4101731"/>
                  </a:lnTo>
                  <a:lnTo>
                    <a:pt x="3398062" y="4063822"/>
                  </a:lnTo>
                  <a:lnTo>
                    <a:pt x="3367455" y="4026319"/>
                  </a:lnTo>
                  <a:lnTo>
                    <a:pt x="3336366" y="3989209"/>
                  </a:lnTo>
                  <a:lnTo>
                    <a:pt x="3304794" y="3952519"/>
                  </a:lnTo>
                  <a:lnTo>
                    <a:pt x="3272752" y="3916248"/>
                  </a:lnTo>
                  <a:lnTo>
                    <a:pt x="3240252" y="3880396"/>
                  </a:lnTo>
                  <a:lnTo>
                    <a:pt x="3207296" y="3845001"/>
                  </a:lnTo>
                  <a:lnTo>
                    <a:pt x="3173869" y="3810038"/>
                  </a:lnTo>
                  <a:lnTo>
                    <a:pt x="3140011" y="3775532"/>
                  </a:lnTo>
                  <a:lnTo>
                    <a:pt x="3105696" y="3741496"/>
                  </a:lnTo>
                  <a:lnTo>
                    <a:pt x="3070936" y="3707942"/>
                  </a:lnTo>
                  <a:lnTo>
                    <a:pt x="3035757" y="3674859"/>
                  </a:lnTo>
                  <a:lnTo>
                    <a:pt x="3000133" y="3642271"/>
                  </a:lnTo>
                  <a:lnTo>
                    <a:pt x="2964091" y="3610178"/>
                  </a:lnTo>
                  <a:lnTo>
                    <a:pt x="2927629" y="3578593"/>
                  </a:lnTo>
                  <a:lnTo>
                    <a:pt x="2890748" y="3547541"/>
                  </a:lnTo>
                  <a:lnTo>
                    <a:pt x="2853448" y="3516998"/>
                  </a:lnTo>
                  <a:lnTo>
                    <a:pt x="2815755" y="3487001"/>
                  </a:lnTo>
                  <a:lnTo>
                    <a:pt x="2777655" y="3457537"/>
                  </a:lnTo>
                  <a:lnTo>
                    <a:pt x="2739161" y="3428631"/>
                  </a:lnTo>
                  <a:lnTo>
                    <a:pt x="2700274" y="3400285"/>
                  </a:lnTo>
                  <a:lnTo>
                    <a:pt x="2660993" y="3372510"/>
                  </a:lnTo>
                  <a:lnTo>
                    <a:pt x="2621343" y="3345307"/>
                  </a:lnTo>
                  <a:lnTo>
                    <a:pt x="2581300" y="3318700"/>
                  </a:lnTo>
                  <a:lnTo>
                    <a:pt x="2540901" y="3292691"/>
                  </a:lnTo>
                  <a:lnTo>
                    <a:pt x="2500134" y="3267278"/>
                  </a:lnTo>
                  <a:lnTo>
                    <a:pt x="2458999" y="3242487"/>
                  </a:lnTo>
                  <a:lnTo>
                    <a:pt x="2417508" y="3218307"/>
                  </a:lnTo>
                  <a:lnTo>
                    <a:pt x="2369477" y="3191395"/>
                  </a:lnTo>
                  <a:lnTo>
                    <a:pt x="2321395" y="3165538"/>
                  </a:lnTo>
                  <a:lnTo>
                    <a:pt x="2273249" y="3140748"/>
                  </a:lnTo>
                  <a:lnTo>
                    <a:pt x="2225065" y="3117024"/>
                  </a:lnTo>
                  <a:lnTo>
                    <a:pt x="2176830" y="3094355"/>
                  </a:lnTo>
                  <a:lnTo>
                    <a:pt x="2128558" y="3072739"/>
                  </a:lnTo>
                  <a:lnTo>
                    <a:pt x="2080260" y="3052165"/>
                  </a:lnTo>
                  <a:lnTo>
                    <a:pt x="2031936" y="3032620"/>
                  </a:lnTo>
                  <a:lnTo>
                    <a:pt x="1983587" y="3014116"/>
                  </a:lnTo>
                  <a:lnTo>
                    <a:pt x="1935238" y="2996641"/>
                  </a:lnTo>
                  <a:lnTo>
                    <a:pt x="1886877" y="2980182"/>
                  </a:lnTo>
                  <a:lnTo>
                    <a:pt x="1838515" y="2964738"/>
                  </a:lnTo>
                  <a:lnTo>
                    <a:pt x="1790166" y="2950311"/>
                  </a:lnTo>
                  <a:lnTo>
                    <a:pt x="1741830" y="2936887"/>
                  </a:lnTo>
                  <a:lnTo>
                    <a:pt x="1693506" y="2924454"/>
                  </a:lnTo>
                  <a:lnTo>
                    <a:pt x="1645208" y="2913024"/>
                  </a:lnTo>
                  <a:lnTo>
                    <a:pt x="1596948" y="2902572"/>
                  </a:lnTo>
                  <a:lnTo>
                    <a:pt x="1548714" y="2893110"/>
                  </a:lnTo>
                  <a:lnTo>
                    <a:pt x="1500530" y="2884614"/>
                  </a:lnTo>
                  <a:lnTo>
                    <a:pt x="1452397" y="2877096"/>
                  </a:lnTo>
                  <a:lnTo>
                    <a:pt x="1404327" y="2870543"/>
                  </a:lnTo>
                  <a:lnTo>
                    <a:pt x="1356309" y="2864942"/>
                  </a:lnTo>
                  <a:lnTo>
                    <a:pt x="1308366" y="2860306"/>
                  </a:lnTo>
                  <a:lnTo>
                    <a:pt x="1260500" y="2856611"/>
                  </a:lnTo>
                  <a:lnTo>
                    <a:pt x="1212710" y="2853855"/>
                  </a:lnTo>
                  <a:lnTo>
                    <a:pt x="1165009" y="2852039"/>
                  </a:lnTo>
                  <a:lnTo>
                    <a:pt x="1113104" y="2851112"/>
                  </a:lnTo>
                  <a:lnTo>
                    <a:pt x="1061326" y="2851277"/>
                  </a:lnTo>
                  <a:lnTo>
                    <a:pt x="1009675" y="2852534"/>
                  </a:lnTo>
                  <a:lnTo>
                    <a:pt x="958164" y="2854871"/>
                  </a:lnTo>
                  <a:lnTo>
                    <a:pt x="906792" y="2858300"/>
                  </a:lnTo>
                  <a:lnTo>
                    <a:pt x="855560" y="2862783"/>
                  </a:lnTo>
                  <a:lnTo>
                    <a:pt x="804494" y="2868333"/>
                  </a:lnTo>
                  <a:lnTo>
                    <a:pt x="753605" y="2874937"/>
                  </a:lnTo>
                  <a:lnTo>
                    <a:pt x="702881" y="2882582"/>
                  </a:lnTo>
                  <a:lnTo>
                    <a:pt x="652335" y="2891269"/>
                  </a:lnTo>
                  <a:lnTo>
                    <a:pt x="601992" y="2900997"/>
                  </a:lnTo>
                  <a:lnTo>
                    <a:pt x="551840" y="2911741"/>
                  </a:lnTo>
                  <a:lnTo>
                    <a:pt x="501891" y="2923502"/>
                  </a:lnTo>
                  <a:lnTo>
                    <a:pt x="452158" y="2936265"/>
                  </a:lnTo>
                  <a:lnTo>
                    <a:pt x="402653" y="2950045"/>
                  </a:lnTo>
                  <a:lnTo>
                    <a:pt x="353377" y="2964802"/>
                  </a:lnTo>
                  <a:lnTo>
                    <a:pt x="304330" y="2980563"/>
                  </a:lnTo>
                  <a:lnTo>
                    <a:pt x="255549" y="2997289"/>
                  </a:lnTo>
                  <a:lnTo>
                    <a:pt x="207010" y="3014992"/>
                  </a:lnTo>
                  <a:lnTo>
                    <a:pt x="158737" y="3033649"/>
                  </a:lnTo>
                  <a:lnTo>
                    <a:pt x="0" y="3102610"/>
                  </a:lnTo>
                  <a:lnTo>
                    <a:pt x="0" y="3211068"/>
                  </a:lnTo>
                  <a:lnTo>
                    <a:pt x="60020" y="3181096"/>
                  </a:lnTo>
                  <a:lnTo>
                    <a:pt x="106908" y="3160280"/>
                  </a:lnTo>
                  <a:lnTo>
                    <a:pt x="154101" y="3140430"/>
                  </a:lnTo>
                  <a:lnTo>
                    <a:pt x="201599" y="3121583"/>
                  </a:lnTo>
                  <a:lnTo>
                    <a:pt x="249377" y="3103740"/>
                  </a:lnTo>
                  <a:lnTo>
                    <a:pt x="297434" y="3086900"/>
                  </a:lnTo>
                  <a:lnTo>
                    <a:pt x="345757" y="3071076"/>
                  </a:lnTo>
                  <a:lnTo>
                    <a:pt x="394335" y="3056280"/>
                  </a:lnTo>
                  <a:lnTo>
                    <a:pt x="443166" y="3042513"/>
                  </a:lnTo>
                  <a:lnTo>
                    <a:pt x="492239" y="3029788"/>
                  </a:lnTo>
                  <a:lnTo>
                    <a:pt x="541540" y="3018104"/>
                  </a:lnTo>
                  <a:lnTo>
                    <a:pt x="591070" y="3007474"/>
                  </a:lnTo>
                  <a:lnTo>
                    <a:pt x="640816" y="2997911"/>
                  </a:lnTo>
                  <a:lnTo>
                    <a:pt x="690778" y="2989427"/>
                  </a:lnTo>
                  <a:lnTo>
                    <a:pt x="740930" y="2982010"/>
                  </a:lnTo>
                  <a:lnTo>
                    <a:pt x="791273" y="2975686"/>
                  </a:lnTo>
                  <a:lnTo>
                    <a:pt x="841794" y="2970453"/>
                  </a:lnTo>
                  <a:lnTo>
                    <a:pt x="892479" y="2966313"/>
                  </a:lnTo>
                  <a:lnTo>
                    <a:pt x="943343" y="2963291"/>
                  </a:lnTo>
                  <a:lnTo>
                    <a:pt x="994359" y="2961386"/>
                  </a:lnTo>
                  <a:lnTo>
                    <a:pt x="1063815" y="2960662"/>
                  </a:lnTo>
                  <a:lnTo>
                    <a:pt x="1098638" y="2961068"/>
                  </a:lnTo>
                  <a:lnTo>
                    <a:pt x="1180198" y="2964091"/>
                  </a:lnTo>
                  <a:lnTo>
                    <a:pt x="1226985" y="2967101"/>
                  </a:lnTo>
                  <a:lnTo>
                    <a:pt x="1273848" y="2971063"/>
                  </a:lnTo>
                  <a:lnTo>
                    <a:pt x="1320787" y="2975991"/>
                  </a:lnTo>
                  <a:lnTo>
                    <a:pt x="1367815" y="2981883"/>
                  </a:lnTo>
                  <a:lnTo>
                    <a:pt x="1414894" y="2988767"/>
                  </a:lnTo>
                  <a:lnTo>
                    <a:pt x="1462049" y="2996615"/>
                  </a:lnTo>
                  <a:lnTo>
                    <a:pt x="1509242" y="3005455"/>
                  </a:lnTo>
                  <a:lnTo>
                    <a:pt x="1556499" y="3015284"/>
                  </a:lnTo>
                  <a:lnTo>
                    <a:pt x="1603781" y="3026118"/>
                  </a:lnTo>
                  <a:lnTo>
                    <a:pt x="1651101" y="3037954"/>
                  </a:lnTo>
                  <a:lnTo>
                    <a:pt x="1698459" y="3050806"/>
                  </a:lnTo>
                  <a:lnTo>
                    <a:pt x="1745830" y="3064675"/>
                  </a:lnTo>
                  <a:lnTo>
                    <a:pt x="1793227" y="3079559"/>
                  </a:lnTo>
                  <a:lnTo>
                    <a:pt x="1840623" y="3095472"/>
                  </a:lnTo>
                  <a:lnTo>
                    <a:pt x="1888020" y="3112427"/>
                  </a:lnTo>
                  <a:lnTo>
                    <a:pt x="1935416" y="3130423"/>
                  </a:lnTo>
                  <a:lnTo>
                    <a:pt x="1982800" y="3149460"/>
                  </a:lnTo>
                  <a:lnTo>
                    <a:pt x="2030158" y="3169551"/>
                  </a:lnTo>
                  <a:lnTo>
                    <a:pt x="2077504" y="3190697"/>
                  </a:lnTo>
                  <a:lnTo>
                    <a:pt x="2124811" y="3212922"/>
                  </a:lnTo>
                  <a:lnTo>
                    <a:pt x="2172081" y="3236201"/>
                  </a:lnTo>
                  <a:lnTo>
                    <a:pt x="2219312" y="3260560"/>
                  </a:lnTo>
                  <a:lnTo>
                    <a:pt x="2266492" y="3286010"/>
                  </a:lnTo>
                  <a:lnTo>
                    <a:pt x="2313622" y="3312541"/>
                  </a:lnTo>
                  <a:lnTo>
                    <a:pt x="2355164" y="3336861"/>
                  </a:lnTo>
                  <a:lnTo>
                    <a:pt x="2396325" y="3361829"/>
                  </a:lnTo>
                  <a:lnTo>
                    <a:pt x="2437117" y="3387445"/>
                  </a:lnTo>
                  <a:lnTo>
                    <a:pt x="2477516" y="3413696"/>
                  </a:lnTo>
                  <a:lnTo>
                    <a:pt x="2517521" y="3440569"/>
                  </a:lnTo>
                  <a:lnTo>
                    <a:pt x="2557145" y="3468065"/>
                  </a:lnTo>
                  <a:lnTo>
                    <a:pt x="2596350" y="3496157"/>
                  </a:lnTo>
                  <a:lnTo>
                    <a:pt x="2635148" y="3524847"/>
                  </a:lnTo>
                  <a:lnTo>
                    <a:pt x="2673540" y="3554120"/>
                  </a:lnTo>
                  <a:lnTo>
                    <a:pt x="2711513" y="3583978"/>
                  </a:lnTo>
                  <a:lnTo>
                    <a:pt x="2749054" y="3614394"/>
                  </a:lnTo>
                  <a:lnTo>
                    <a:pt x="2786164" y="3645370"/>
                  </a:lnTo>
                  <a:lnTo>
                    <a:pt x="2822841" y="3676891"/>
                  </a:lnTo>
                  <a:lnTo>
                    <a:pt x="2859087" y="3708946"/>
                  </a:lnTo>
                  <a:lnTo>
                    <a:pt x="2894876" y="3741521"/>
                  </a:lnTo>
                  <a:lnTo>
                    <a:pt x="2930207" y="3774630"/>
                  </a:lnTo>
                  <a:lnTo>
                    <a:pt x="2965094" y="3808234"/>
                  </a:lnTo>
                  <a:lnTo>
                    <a:pt x="2999511" y="3842334"/>
                  </a:lnTo>
                  <a:lnTo>
                    <a:pt x="3033458" y="3876929"/>
                  </a:lnTo>
                  <a:lnTo>
                    <a:pt x="3066923" y="3912006"/>
                  </a:lnTo>
                  <a:lnTo>
                    <a:pt x="3099917" y="3947541"/>
                  </a:lnTo>
                  <a:lnTo>
                    <a:pt x="3132429" y="3983532"/>
                  </a:lnTo>
                  <a:lnTo>
                    <a:pt x="3164446" y="4019981"/>
                  </a:lnTo>
                  <a:lnTo>
                    <a:pt x="3195955" y="4056862"/>
                  </a:lnTo>
                  <a:lnTo>
                    <a:pt x="3226981" y="4094162"/>
                  </a:lnTo>
                  <a:lnTo>
                    <a:pt x="3257486" y="4131894"/>
                  </a:lnTo>
                  <a:lnTo>
                    <a:pt x="3287484" y="4170032"/>
                  </a:lnTo>
                  <a:lnTo>
                    <a:pt x="3316960" y="4208564"/>
                  </a:lnTo>
                  <a:lnTo>
                    <a:pt x="3345904" y="4247489"/>
                  </a:lnTo>
                  <a:lnTo>
                    <a:pt x="3374326" y="4286796"/>
                  </a:lnTo>
                  <a:lnTo>
                    <a:pt x="3402215" y="4326471"/>
                  </a:lnTo>
                  <a:lnTo>
                    <a:pt x="3429558" y="4366501"/>
                  </a:lnTo>
                  <a:lnTo>
                    <a:pt x="3456368" y="4406887"/>
                  </a:lnTo>
                  <a:lnTo>
                    <a:pt x="3482606" y="4447603"/>
                  </a:lnTo>
                  <a:lnTo>
                    <a:pt x="3508298" y="4488650"/>
                  </a:lnTo>
                  <a:lnTo>
                    <a:pt x="3533432" y="4530026"/>
                  </a:lnTo>
                  <a:lnTo>
                    <a:pt x="3557981" y="4571708"/>
                  </a:lnTo>
                  <a:lnTo>
                    <a:pt x="3581971" y="4613694"/>
                  </a:lnTo>
                  <a:lnTo>
                    <a:pt x="3605377" y="4655959"/>
                  </a:lnTo>
                  <a:lnTo>
                    <a:pt x="3628186" y="4698517"/>
                  </a:lnTo>
                  <a:lnTo>
                    <a:pt x="3650424" y="4741342"/>
                  </a:lnTo>
                  <a:lnTo>
                    <a:pt x="3672052" y="4784420"/>
                  </a:lnTo>
                  <a:lnTo>
                    <a:pt x="3693083" y="4827765"/>
                  </a:lnTo>
                  <a:lnTo>
                    <a:pt x="3713505" y="4871339"/>
                  </a:lnTo>
                  <a:lnTo>
                    <a:pt x="3733317" y="4915154"/>
                  </a:lnTo>
                  <a:lnTo>
                    <a:pt x="3752507" y="4959185"/>
                  </a:lnTo>
                  <a:lnTo>
                    <a:pt x="3771074" y="5003419"/>
                  </a:lnTo>
                  <a:lnTo>
                    <a:pt x="3789007" y="5047869"/>
                  </a:lnTo>
                  <a:lnTo>
                    <a:pt x="3806304" y="5092509"/>
                  </a:lnTo>
                  <a:lnTo>
                    <a:pt x="3822966" y="5137328"/>
                  </a:lnTo>
                  <a:lnTo>
                    <a:pt x="3838981" y="5182311"/>
                  </a:lnTo>
                  <a:lnTo>
                    <a:pt x="3854348" y="5227472"/>
                  </a:lnTo>
                  <a:lnTo>
                    <a:pt x="3869055" y="5272773"/>
                  </a:lnTo>
                  <a:lnTo>
                    <a:pt x="3883101" y="5318226"/>
                  </a:lnTo>
                  <a:lnTo>
                    <a:pt x="3896474" y="5363807"/>
                  </a:lnTo>
                  <a:lnTo>
                    <a:pt x="3909187" y="5409514"/>
                  </a:lnTo>
                  <a:lnTo>
                    <a:pt x="3921201" y="5455336"/>
                  </a:lnTo>
                  <a:lnTo>
                    <a:pt x="3932542" y="5501259"/>
                  </a:lnTo>
                  <a:lnTo>
                    <a:pt x="3943185" y="5547271"/>
                  </a:lnTo>
                  <a:lnTo>
                    <a:pt x="3953141" y="5593372"/>
                  </a:lnTo>
                  <a:lnTo>
                    <a:pt x="3962387" y="5639549"/>
                  </a:lnTo>
                  <a:lnTo>
                    <a:pt x="3970934" y="5685790"/>
                  </a:lnTo>
                  <a:lnTo>
                    <a:pt x="3978770" y="5732081"/>
                  </a:lnTo>
                  <a:lnTo>
                    <a:pt x="3985882" y="5778424"/>
                  </a:lnTo>
                  <a:lnTo>
                    <a:pt x="3992270" y="5824791"/>
                  </a:lnTo>
                  <a:lnTo>
                    <a:pt x="3997922" y="5871197"/>
                  </a:lnTo>
                  <a:lnTo>
                    <a:pt x="4002849" y="5917603"/>
                  </a:lnTo>
                  <a:lnTo>
                    <a:pt x="4007040" y="5964021"/>
                  </a:lnTo>
                  <a:lnTo>
                    <a:pt x="4010482" y="6010440"/>
                  </a:lnTo>
                  <a:lnTo>
                    <a:pt x="4013162" y="6056846"/>
                  </a:lnTo>
                  <a:lnTo>
                    <a:pt x="4015092" y="6103213"/>
                  </a:lnTo>
                  <a:lnTo>
                    <a:pt x="4016260" y="6149556"/>
                  </a:lnTo>
                  <a:lnTo>
                    <a:pt x="4016667" y="6195847"/>
                  </a:lnTo>
                  <a:lnTo>
                    <a:pt x="4016298" y="6242101"/>
                  </a:lnTo>
                  <a:lnTo>
                    <a:pt x="4015143" y="6288278"/>
                  </a:lnTo>
                  <a:lnTo>
                    <a:pt x="4013212" y="6334379"/>
                  </a:lnTo>
                  <a:lnTo>
                    <a:pt x="4010482" y="6380404"/>
                  </a:lnTo>
                  <a:lnTo>
                    <a:pt x="4006964" y="6426327"/>
                  </a:lnTo>
                  <a:lnTo>
                    <a:pt x="4002633" y="6472161"/>
                  </a:lnTo>
                  <a:lnTo>
                    <a:pt x="3997502" y="6517868"/>
                  </a:lnTo>
                  <a:lnTo>
                    <a:pt x="3991572" y="6563461"/>
                  </a:lnTo>
                  <a:lnTo>
                    <a:pt x="3984815" y="6608915"/>
                  </a:lnTo>
                  <a:lnTo>
                    <a:pt x="3931983" y="6851142"/>
                  </a:lnTo>
                  <a:lnTo>
                    <a:pt x="4144581" y="6851142"/>
                  </a:lnTo>
                  <a:lnTo>
                    <a:pt x="4173410" y="6722008"/>
                  </a:lnTo>
                  <a:lnTo>
                    <a:pt x="4180471" y="6676301"/>
                  </a:lnTo>
                  <a:lnTo>
                    <a:pt x="4186758" y="6630467"/>
                  </a:lnTo>
                  <a:lnTo>
                    <a:pt x="4192295" y="6584531"/>
                  </a:lnTo>
                  <a:lnTo>
                    <a:pt x="4197058" y="6538481"/>
                  </a:lnTo>
                  <a:lnTo>
                    <a:pt x="4201071" y="6492341"/>
                  </a:lnTo>
                  <a:lnTo>
                    <a:pt x="4204322" y="6446101"/>
                  </a:lnTo>
                  <a:lnTo>
                    <a:pt x="4206824" y="6399797"/>
                  </a:lnTo>
                  <a:lnTo>
                    <a:pt x="4208589" y="6353416"/>
                  </a:lnTo>
                  <a:lnTo>
                    <a:pt x="4209618" y="6306985"/>
                  </a:lnTo>
                  <a:lnTo>
                    <a:pt x="4209923" y="6260490"/>
                  </a:lnTo>
                  <a:close/>
                </a:path>
                <a:path w="12188825" h="6851650">
                  <a:moveTo>
                    <a:pt x="12188762" y="2425700"/>
                  </a:moveTo>
                  <a:lnTo>
                    <a:pt x="12110657" y="2527300"/>
                  </a:lnTo>
                  <a:lnTo>
                    <a:pt x="12074131" y="2565400"/>
                  </a:lnTo>
                  <a:lnTo>
                    <a:pt x="12000344" y="2641600"/>
                  </a:lnTo>
                  <a:lnTo>
                    <a:pt x="11925440" y="2717800"/>
                  </a:lnTo>
                  <a:lnTo>
                    <a:pt x="11849278" y="2794000"/>
                  </a:lnTo>
                  <a:lnTo>
                    <a:pt x="11810670" y="2819400"/>
                  </a:lnTo>
                  <a:lnTo>
                    <a:pt x="11771681" y="2857500"/>
                  </a:lnTo>
                  <a:lnTo>
                    <a:pt x="11732311" y="2882900"/>
                  </a:lnTo>
                  <a:lnTo>
                    <a:pt x="11652326" y="2933700"/>
                  </a:lnTo>
                  <a:lnTo>
                    <a:pt x="11570551" y="2984500"/>
                  </a:lnTo>
                  <a:lnTo>
                    <a:pt x="11486845" y="3035300"/>
                  </a:lnTo>
                  <a:lnTo>
                    <a:pt x="11444224" y="3048000"/>
                  </a:lnTo>
                  <a:lnTo>
                    <a:pt x="11401057" y="3073400"/>
                  </a:lnTo>
                  <a:lnTo>
                    <a:pt x="11313046" y="3098800"/>
                  </a:lnTo>
                  <a:lnTo>
                    <a:pt x="11268164" y="3124200"/>
                  </a:lnTo>
                  <a:lnTo>
                    <a:pt x="11176521" y="3149600"/>
                  </a:lnTo>
                  <a:lnTo>
                    <a:pt x="11129747" y="3149600"/>
                  </a:lnTo>
                  <a:lnTo>
                    <a:pt x="10985322" y="3187700"/>
                  </a:lnTo>
                  <a:lnTo>
                    <a:pt x="10885449" y="3187700"/>
                  </a:lnTo>
                  <a:lnTo>
                    <a:pt x="10834383" y="3200400"/>
                  </a:lnTo>
                  <a:lnTo>
                    <a:pt x="10532364" y="3200400"/>
                  </a:lnTo>
                  <a:lnTo>
                    <a:pt x="10440213" y="3175000"/>
                  </a:lnTo>
                  <a:lnTo>
                    <a:pt x="10395090" y="3175000"/>
                  </a:lnTo>
                  <a:lnTo>
                    <a:pt x="10219220" y="3124200"/>
                  </a:lnTo>
                  <a:lnTo>
                    <a:pt x="10176040" y="3098800"/>
                  </a:lnTo>
                  <a:lnTo>
                    <a:pt x="10133051" y="3086100"/>
                  </a:lnTo>
                  <a:lnTo>
                    <a:pt x="10047275" y="3035300"/>
                  </a:lnTo>
                  <a:lnTo>
                    <a:pt x="10004361" y="3022600"/>
                  </a:lnTo>
                  <a:lnTo>
                    <a:pt x="9874593" y="2946400"/>
                  </a:lnTo>
                  <a:lnTo>
                    <a:pt x="9830765" y="2908300"/>
                  </a:lnTo>
                  <a:lnTo>
                    <a:pt x="9741814" y="2857500"/>
                  </a:lnTo>
                  <a:lnTo>
                    <a:pt x="9696526" y="2819400"/>
                  </a:lnTo>
                  <a:lnTo>
                    <a:pt x="9650628" y="2794000"/>
                  </a:lnTo>
                  <a:lnTo>
                    <a:pt x="9604019" y="2755900"/>
                  </a:lnTo>
                  <a:lnTo>
                    <a:pt x="9556636" y="2717800"/>
                  </a:lnTo>
                  <a:lnTo>
                    <a:pt x="9508414" y="2692400"/>
                  </a:lnTo>
                  <a:lnTo>
                    <a:pt x="9459277" y="2654300"/>
                  </a:lnTo>
                  <a:lnTo>
                    <a:pt x="9421787" y="2628900"/>
                  </a:lnTo>
                  <a:lnTo>
                    <a:pt x="9384500" y="2590800"/>
                  </a:lnTo>
                  <a:lnTo>
                    <a:pt x="9311068" y="2540000"/>
                  </a:lnTo>
                  <a:lnTo>
                    <a:pt x="9267558" y="2514600"/>
                  </a:lnTo>
                  <a:lnTo>
                    <a:pt x="9224404" y="2476500"/>
                  </a:lnTo>
                  <a:lnTo>
                    <a:pt x="9181668" y="2451100"/>
                  </a:lnTo>
                  <a:lnTo>
                    <a:pt x="9139403" y="2413000"/>
                  </a:lnTo>
                  <a:lnTo>
                    <a:pt x="9097683" y="2387600"/>
                  </a:lnTo>
                  <a:lnTo>
                    <a:pt x="9056586" y="2349500"/>
                  </a:lnTo>
                  <a:lnTo>
                    <a:pt x="9016174" y="2324100"/>
                  </a:lnTo>
                  <a:lnTo>
                    <a:pt x="8976512" y="2286000"/>
                  </a:lnTo>
                  <a:lnTo>
                    <a:pt x="8937688" y="2260600"/>
                  </a:lnTo>
                  <a:lnTo>
                    <a:pt x="8841549" y="2171700"/>
                  </a:lnTo>
                  <a:lnTo>
                    <a:pt x="8799385" y="2133600"/>
                  </a:lnTo>
                  <a:lnTo>
                    <a:pt x="8793924" y="2133600"/>
                  </a:lnTo>
                  <a:lnTo>
                    <a:pt x="8775128" y="2108200"/>
                  </a:lnTo>
                  <a:lnTo>
                    <a:pt x="8738108" y="2082800"/>
                  </a:lnTo>
                  <a:lnTo>
                    <a:pt x="8702751" y="2044700"/>
                  </a:lnTo>
                  <a:lnTo>
                    <a:pt x="8669122" y="2006600"/>
                  </a:lnTo>
                  <a:lnTo>
                    <a:pt x="8637333" y="1968500"/>
                  </a:lnTo>
                  <a:lnTo>
                    <a:pt x="8602548" y="1930400"/>
                  </a:lnTo>
                  <a:lnTo>
                    <a:pt x="8570824" y="1879600"/>
                  </a:lnTo>
                  <a:lnTo>
                    <a:pt x="8542096" y="1841500"/>
                  </a:lnTo>
                  <a:lnTo>
                    <a:pt x="8516328" y="1790700"/>
                  </a:lnTo>
                  <a:lnTo>
                    <a:pt x="8493468" y="1752600"/>
                  </a:lnTo>
                  <a:lnTo>
                    <a:pt x="8473465" y="1701800"/>
                  </a:lnTo>
                  <a:lnTo>
                    <a:pt x="8456282" y="1651000"/>
                  </a:lnTo>
                  <a:lnTo>
                    <a:pt x="8441868" y="1612900"/>
                  </a:lnTo>
                  <a:lnTo>
                    <a:pt x="8430184" y="1562100"/>
                  </a:lnTo>
                  <a:lnTo>
                    <a:pt x="8421167" y="1511300"/>
                  </a:lnTo>
                  <a:lnTo>
                    <a:pt x="8414791" y="1460500"/>
                  </a:lnTo>
                  <a:lnTo>
                    <a:pt x="8410994" y="1409700"/>
                  </a:lnTo>
                  <a:lnTo>
                    <a:pt x="8409749" y="1358900"/>
                  </a:lnTo>
                  <a:lnTo>
                    <a:pt x="8410232" y="1295400"/>
                  </a:lnTo>
                  <a:lnTo>
                    <a:pt x="8411718" y="1244600"/>
                  </a:lnTo>
                  <a:lnTo>
                    <a:pt x="8414169" y="1193800"/>
                  </a:lnTo>
                  <a:lnTo>
                    <a:pt x="8417611" y="1143000"/>
                  </a:lnTo>
                  <a:lnTo>
                    <a:pt x="8422005" y="1092200"/>
                  </a:lnTo>
                  <a:lnTo>
                    <a:pt x="8427377" y="1041400"/>
                  </a:lnTo>
                  <a:lnTo>
                    <a:pt x="8433702" y="990600"/>
                  </a:lnTo>
                  <a:lnTo>
                    <a:pt x="8440966" y="939800"/>
                  </a:lnTo>
                  <a:lnTo>
                    <a:pt x="8449196" y="889000"/>
                  </a:lnTo>
                  <a:lnTo>
                    <a:pt x="8458352" y="838200"/>
                  </a:lnTo>
                  <a:lnTo>
                    <a:pt x="8468449" y="787400"/>
                  </a:lnTo>
                  <a:lnTo>
                    <a:pt x="8479485" y="736600"/>
                  </a:lnTo>
                  <a:lnTo>
                    <a:pt x="8491436" y="685800"/>
                  </a:lnTo>
                  <a:lnTo>
                    <a:pt x="8504314" y="647700"/>
                  </a:lnTo>
                  <a:lnTo>
                    <a:pt x="8518093" y="596900"/>
                  </a:lnTo>
                  <a:lnTo>
                    <a:pt x="8532800" y="546100"/>
                  </a:lnTo>
                  <a:lnTo>
                    <a:pt x="8548395" y="508000"/>
                  </a:lnTo>
                  <a:lnTo>
                    <a:pt x="8564893" y="457200"/>
                  </a:lnTo>
                  <a:lnTo>
                    <a:pt x="8582279" y="406400"/>
                  </a:lnTo>
                  <a:lnTo>
                    <a:pt x="8600554" y="368300"/>
                  </a:lnTo>
                  <a:lnTo>
                    <a:pt x="8619719" y="330200"/>
                  </a:lnTo>
                  <a:lnTo>
                    <a:pt x="8639759" y="279400"/>
                  </a:lnTo>
                  <a:lnTo>
                    <a:pt x="8660663" y="241300"/>
                  </a:lnTo>
                  <a:lnTo>
                    <a:pt x="8682431" y="203200"/>
                  </a:lnTo>
                  <a:lnTo>
                    <a:pt x="8705063" y="152400"/>
                  </a:lnTo>
                  <a:lnTo>
                    <a:pt x="8728545" y="114300"/>
                  </a:lnTo>
                  <a:lnTo>
                    <a:pt x="8752878" y="76200"/>
                  </a:lnTo>
                  <a:lnTo>
                    <a:pt x="8778062" y="38100"/>
                  </a:lnTo>
                  <a:lnTo>
                    <a:pt x="8804084" y="0"/>
                  </a:lnTo>
                  <a:lnTo>
                    <a:pt x="8662352" y="0"/>
                  </a:lnTo>
                  <a:lnTo>
                    <a:pt x="8636140" y="38100"/>
                  </a:lnTo>
                  <a:lnTo>
                    <a:pt x="8610752" y="76200"/>
                  </a:lnTo>
                  <a:lnTo>
                    <a:pt x="8586191" y="114300"/>
                  </a:lnTo>
                  <a:lnTo>
                    <a:pt x="8562442" y="152400"/>
                  </a:lnTo>
                  <a:lnTo>
                    <a:pt x="8539531" y="203200"/>
                  </a:lnTo>
                  <a:lnTo>
                    <a:pt x="8517445" y="241300"/>
                  </a:lnTo>
                  <a:lnTo>
                    <a:pt x="8496211" y="279400"/>
                  </a:lnTo>
                  <a:lnTo>
                    <a:pt x="8475815" y="330200"/>
                  </a:lnTo>
                  <a:lnTo>
                    <a:pt x="8456270" y="368300"/>
                  </a:lnTo>
                  <a:lnTo>
                    <a:pt x="8437575" y="406400"/>
                  </a:lnTo>
                  <a:lnTo>
                    <a:pt x="8419757" y="457200"/>
                  </a:lnTo>
                  <a:lnTo>
                    <a:pt x="8402790" y="508000"/>
                  </a:lnTo>
                  <a:lnTo>
                    <a:pt x="8386699" y="546100"/>
                  </a:lnTo>
                  <a:lnTo>
                    <a:pt x="8371484" y="596900"/>
                  </a:lnTo>
                  <a:lnTo>
                    <a:pt x="8357146" y="647700"/>
                  </a:lnTo>
                  <a:lnTo>
                    <a:pt x="8343697" y="685800"/>
                  </a:lnTo>
                  <a:lnTo>
                    <a:pt x="8331149" y="736600"/>
                  </a:lnTo>
                  <a:lnTo>
                    <a:pt x="8319490" y="787400"/>
                  </a:lnTo>
                  <a:lnTo>
                    <a:pt x="8308734" y="838200"/>
                  </a:lnTo>
                  <a:lnTo>
                    <a:pt x="8298891" y="889000"/>
                  </a:lnTo>
                  <a:lnTo>
                    <a:pt x="8289963" y="939800"/>
                  </a:lnTo>
                  <a:lnTo>
                    <a:pt x="8281937" y="990600"/>
                  </a:lnTo>
                  <a:lnTo>
                    <a:pt x="8274850" y="1041400"/>
                  </a:lnTo>
                  <a:lnTo>
                    <a:pt x="8268690" y="1092200"/>
                  </a:lnTo>
                  <a:lnTo>
                    <a:pt x="8263458" y="1143000"/>
                  </a:lnTo>
                  <a:lnTo>
                    <a:pt x="8259165" y="1193800"/>
                  </a:lnTo>
                  <a:lnTo>
                    <a:pt x="8255825" y="1244600"/>
                  </a:lnTo>
                  <a:lnTo>
                    <a:pt x="8253425" y="1295400"/>
                  </a:lnTo>
                  <a:lnTo>
                    <a:pt x="8251977" y="1346200"/>
                  </a:lnTo>
                  <a:lnTo>
                    <a:pt x="8251507" y="1409700"/>
                  </a:lnTo>
                  <a:lnTo>
                    <a:pt x="8252625" y="1460500"/>
                  </a:lnTo>
                  <a:lnTo>
                    <a:pt x="8256029" y="1511300"/>
                  </a:lnTo>
                  <a:lnTo>
                    <a:pt x="8261756" y="1549400"/>
                  </a:lnTo>
                  <a:lnTo>
                    <a:pt x="8269833" y="1600200"/>
                  </a:lnTo>
                  <a:lnTo>
                    <a:pt x="8280298" y="1651000"/>
                  </a:lnTo>
                  <a:lnTo>
                    <a:pt x="8293201" y="1701800"/>
                  </a:lnTo>
                  <a:lnTo>
                    <a:pt x="8308568" y="1739900"/>
                  </a:lnTo>
                  <a:lnTo>
                    <a:pt x="8326450" y="1790700"/>
                  </a:lnTo>
                  <a:lnTo>
                    <a:pt x="8346884" y="1828800"/>
                  </a:lnTo>
                  <a:lnTo>
                    <a:pt x="8369897" y="1866900"/>
                  </a:lnTo>
                  <a:lnTo>
                    <a:pt x="8395538" y="1917700"/>
                  </a:lnTo>
                  <a:lnTo>
                    <a:pt x="8423846" y="1955800"/>
                  </a:lnTo>
                  <a:lnTo>
                    <a:pt x="8454860" y="1993900"/>
                  </a:lnTo>
                  <a:lnTo>
                    <a:pt x="8488616" y="2044700"/>
                  </a:lnTo>
                  <a:lnTo>
                    <a:pt x="8517966" y="2070100"/>
                  </a:lnTo>
                  <a:lnTo>
                    <a:pt x="8548853" y="2108200"/>
                  </a:lnTo>
                  <a:lnTo>
                    <a:pt x="8581187" y="2146300"/>
                  </a:lnTo>
                  <a:lnTo>
                    <a:pt x="8614905" y="2171700"/>
                  </a:lnTo>
                  <a:lnTo>
                    <a:pt x="8649919" y="2209800"/>
                  </a:lnTo>
                  <a:lnTo>
                    <a:pt x="8686165" y="2247900"/>
                  </a:lnTo>
                  <a:lnTo>
                    <a:pt x="8723579" y="2273300"/>
                  </a:lnTo>
                  <a:lnTo>
                    <a:pt x="8762073" y="2311400"/>
                  </a:lnTo>
                  <a:lnTo>
                    <a:pt x="8801570" y="2336800"/>
                  </a:lnTo>
                  <a:lnTo>
                    <a:pt x="8842007" y="2374900"/>
                  </a:lnTo>
                  <a:lnTo>
                    <a:pt x="8883320" y="2400300"/>
                  </a:lnTo>
                  <a:lnTo>
                    <a:pt x="8925420" y="2438400"/>
                  </a:lnTo>
                  <a:lnTo>
                    <a:pt x="8968232" y="2476500"/>
                  </a:lnTo>
                  <a:lnTo>
                    <a:pt x="9011691" y="2501900"/>
                  </a:lnTo>
                  <a:lnTo>
                    <a:pt x="9055735" y="2540000"/>
                  </a:lnTo>
                  <a:lnTo>
                    <a:pt x="9100261" y="2565400"/>
                  </a:lnTo>
                  <a:lnTo>
                    <a:pt x="9190545" y="2641600"/>
                  </a:lnTo>
                  <a:lnTo>
                    <a:pt x="9228620" y="2667000"/>
                  </a:lnTo>
                  <a:lnTo>
                    <a:pt x="9305963" y="2717800"/>
                  </a:lnTo>
                  <a:lnTo>
                    <a:pt x="9392679" y="2781300"/>
                  </a:lnTo>
                  <a:lnTo>
                    <a:pt x="9439554" y="2819400"/>
                  </a:lnTo>
                  <a:lnTo>
                    <a:pt x="9485668" y="2857500"/>
                  </a:lnTo>
                  <a:lnTo>
                    <a:pt x="9531045" y="2882900"/>
                  </a:lnTo>
                  <a:lnTo>
                    <a:pt x="9575787" y="2921000"/>
                  </a:lnTo>
                  <a:lnTo>
                    <a:pt x="9663557" y="2971800"/>
                  </a:lnTo>
                  <a:lnTo>
                    <a:pt x="9706699" y="3009900"/>
                  </a:lnTo>
                  <a:lnTo>
                    <a:pt x="9749447" y="3035300"/>
                  </a:lnTo>
                  <a:lnTo>
                    <a:pt x="9917570" y="3136900"/>
                  </a:lnTo>
                  <a:lnTo>
                    <a:pt x="9959188" y="3149600"/>
                  </a:lnTo>
                  <a:lnTo>
                    <a:pt x="10042385" y="3200400"/>
                  </a:lnTo>
                  <a:lnTo>
                    <a:pt x="10167963" y="3238500"/>
                  </a:lnTo>
                  <a:lnTo>
                    <a:pt x="10210267" y="3263900"/>
                  </a:lnTo>
                  <a:lnTo>
                    <a:pt x="10295941" y="3289300"/>
                  </a:lnTo>
                  <a:lnTo>
                    <a:pt x="10339413" y="3289300"/>
                  </a:lnTo>
                  <a:lnTo>
                    <a:pt x="10427970" y="3314700"/>
                  </a:lnTo>
                  <a:lnTo>
                    <a:pt x="10818851" y="3314700"/>
                  </a:lnTo>
                  <a:lnTo>
                    <a:pt x="10868457" y="3302000"/>
                  </a:lnTo>
                  <a:lnTo>
                    <a:pt x="10917365" y="3302000"/>
                  </a:lnTo>
                  <a:lnTo>
                    <a:pt x="10965612" y="3289300"/>
                  </a:lnTo>
                  <a:lnTo>
                    <a:pt x="11013186" y="3289300"/>
                  </a:lnTo>
                  <a:lnTo>
                    <a:pt x="11241748" y="3225800"/>
                  </a:lnTo>
                  <a:lnTo>
                    <a:pt x="11329124" y="3200400"/>
                  </a:lnTo>
                  <a:lnTo>
                    <a:pt x="11372012" y="3187700"/>
                  </a:lnTo>
                  <a:lnTo>
                    <a:pt x="11414379" y="3162300"/>
                  </a:lnTo>
                  <a:lnTo>
                    <a:pt x="11456251" y="3149600"/>
                  </a:lnTo>
                  <a:lnTo>
                    <a:pt x="11538560" y="3098800"/>
                  </a:lnTo>
                  <a:lnTo>
                    <a:pt x="11619065" y="3048000"/>
                  </a:lnTo>
                  <a:lnTo>
                    <a:pt x="11736730" y="2971800"/>
                  </a:lnTo>
                  <a:lnTo>
                    <a:pt x="11775186" y="2946400"/>
                  </a:lnTo>
                  <a:lnTo>
                    <a:pt x="11813299" y="2908300"/>
                  </a:lnTo>
                  <a:lnTo>
                    <a:pt x="11851069" y="2882900"/>
                  </a:lnTo>
                  <a:lnTo>
                    <a:pt x="11925656" y="2806700"/>
                  </a:lnTo>
                  <a:lnTo>
                    <a:pt x="11962511" y="2781300"/>
                  </a:lnTo>
                  <a:lnTo>
                    <a:pt x="12035409" y="2705100"/>
                  </a:lnTo>
                  <a:lnTo>
                    <a:pt x="12071490" y="2654300"/>
                  </a:lnTo>
                  <a:lnTo>
                    <a:pt x="12107355" y="2616200"/>
                  </a:lnTo>
                  <a:lnTo>
                    <a:pt x="12188762" y="2514600"/>
                  </a:lnTo>
                  <a:lnTo>
                    <a:pt x="12188762" y="2425700"/>
                  </a:lnTo>
                  <a:close/>
                </a:path>
                <a:path w="12188825" h="6851650">
                  <a:moveTo>
                    <a:pt x="12188762" y="0"/>
                  </a:moveTo>
                  <a:lnTo>
                    <a:pt x="11674031" y="0"/>
                  </a:lnTo>
                  <a:lnTo>
                    <a:pt x="11835956" y="114300"/>
                  </a:lnTo>
                  <a:lnTo>
                    <a:pt x="11877853" y="152400"/>
                  </a:lnTo>
                  <a:lnTo>
                    <a:pt x="11918620" y="190500"/>
                  </a:lnTo>
                  <a:lnTo>
                    <a:pt x="11958218" y="215900"/>
                  </a:lnTo>
                  <a:lnTo>
                    <a:pt x="11996649" y="254000"/>
                  </a:lnTo>
                  <a:lnTo>
                    <a:pt x="12033910" y="292100"/>
                  </a:lnTo>
                  <a:lnTo>
                    <a:pt x="12069991" y="330200"/>
                  </a:lnTo>
                  <a:lnTo>
                    <a:pt x="12104891" y="368300"/>
                  </a:lnTo>
                  <a:lnTo>
                    <a:pt x="12138597" y="406400"/>
                  </a:lnTo>
                  <a:lnTo>
                    <a:pt x="12188762" y="469900"/>
                  </a:lnTo>
                  <a:lnTo>
                    <a:pt x="12188762" y="0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 descr=""/>
          <p:cNvSpPr txBox="1"/>
          <p:nvPr/>
        </p:nvSpPr>
        <p:spPr>
          <a:xfrm>
            <a:off x="4979034" y="4112133"/>
            <a:ext cx="5983605" cy="11817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ts val="3204"/>
              </a:lnSpc>
              <a:spcBef>
                <a:spcPts val="95"/>
              </a:spcBef>
            </a:pPr>
            <a:r>
              <a:rPr dirty="0" sz="2800" spc="-10">
                <a:solidFill>
                  <a:srgbClr val="006FC0"/>
                </a:solidFill>
                <a:latin typeface="Calibri"/>
                <a:cs typeface="Calibri"/>
              </a:rPr>
              <a:t>Component</a:t>
            </a:r>
            <a:r>
              <a:rPr dirty="0" sz="2800" spc="-85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2800" spc="-25">
                <a:solidFill>
                  <a:srgbClr val="006FC0"/>
                </a:solidFill>
                <a:latin typeface="Calibri"/>
                <a:cs typeface="Calibri"/>
              </a:rPr>
              <a:t>B1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ts val="2870"/>
              </a:lnSpc>
            </a:pPr>
            <a:r>
              <a:rPr dirty="0" sz="2650" spc="-25">
                <a:latin typeface="Calibri"/>
                <a:cs typeface="Calibri"/>
              </a:rPr>
              <a:t>STAKEHOLDER</a:t>
            </a:r>
            <a:r>
              <a:rPr dirty="0" sz="2650" spc="-80">
                <a:latin typeface="Calibri"/>
                <a:cs typeface="Calibri"/>
              </a:rPr>
              <a:t> </a:t>
            </a:r>
            <a:r>
              <a:rPr dirty="0" sz="2650" spc="-10">
                <a:latin typeface="Calibri"/>
                <a:cs typeface="Calibri"/>
              </a:rPr>
              <a:t>ENGAGEMENT/COMMUNITY</a:t>
            </a:r>
            <a:endParaRPr sz="2650">
              <a:latin typeface="Calibri"/>
              <a:cs typeface="Calibri"/>
            </a:endParaRPr>
          </a:p>
          <a:p>
            <a:pPr marL="12700">
              <a:lnSpc>
                <a:spcPts val="3025"/>
              </a:lnSpc>
            </a:pPr>
            <a:r>
              <a:rPr dirty="0" sz="2650" spc="-20">
                <a:latin typeface="Calibri"/>
                <a:cs typeface="Calibri"/>
              </a:rPr>
              <a:t>SENSITIZATION</a:t>
            </a:r>
            <a:r>
              <a:rPr dirty="0" sz="2650" spc="-70">
                <a:latin typeface="Calibri"/>
                <a:cs typeface="Calibri"/>
              </a:rPr>
              <a:t> </a:t>
            </a:r>
            <a:r>
              <a:rPr dirty="0" sz="2650">
                <a:latin typeface="Calibri"/>
                <a:cs typeface="Calibri"/>
              </a:rPr>
              <a:t>&amp;</a:t>
            </a:r>
            <a:r>
              <a:rPr dirty="0" sz="2650" spc="-35">
                <a:latin typeface="Calibri"/>
                <a:cs typeface="Calibri"/>
              </a:rPr>
              <a:t> </a:t>
            </a:r>
            <a:r>
              <a:rPr dirty="0" sz="2650" spc="-20">
                <a:latin typeface="Calibri"/>
                <a:cs typeface="Calibri"/>
              </a:rPr>
              <a:t>MOBILIZATION</a:t>
            </a:r>
            <a:r>
              <a:rPr dirty="0" sz="2650" spc="-65">
                <a:latin typeface="Calibri"/>
                <a:cs typeface="Calibri"/>
              </a:rPr>
              <a:t> </a:t>
            </a:r>
            <a:r>
              <a:rPr dirty="0" sz="2650" spc="-10">
                <a:latin typeface="Calibri"/>
                <a:cs typeface="Calibri"/>
              </a:rPr>
              <a:t>cont’d</a:t>
            </a:r>
            <a:endParaRPr sz="26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3270" cy="6858000"/>
          </a:xfrm>
          <a:custGeom>
            <a:avLst/>
            <a:gdLst/>
            <a:ahLst/>
            <a:cxnLst/>
            <a:rect l="l" t="t" r="r" b="b"/>
            <a:pathLst>
              <a:path w="12193270" h="6858000">
                <a:moveTo>
                  <a:pt x="12193143" y="0"/>
                </a:moveTo>
                <a:lnTo>
                  <a:pt x="0" y="0"/>
                </a:lnTo>
                <a:lnTo>
                  <a:pt x="0" y="6858000"/>
                </a:lnTo>
                <a:lnTo>
                  <a:pt x="12193143" y="6858000"/>
                </a:lnTo>
                <a:lnTo>
                  <a:pt x="12193143" y="0"/>
                </a:lnTo>
                <a:close/>
              </a:path>
            </a:pathLst>
          </a:custGeom>
          <a:solidFill>
            <a:srgbClr val="C4C7CE">
              <a:alpha val="10195"/>
            </a:srgbClr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911618" y="1520367"/>
            <a:ext cx="10370185" cy="4960620"/>
            <a:chOff x="911618" y="1520367"/>
            <a:chExt cx="10370185" cy="4960620"/>
          </a:xfrm>
        </p:grpSpPr>
        <p:sp>
          <p:nvSpPr>
            <p:cNvPr id="4" name="object 4" descr=""/>
            <p:cNvSpPr/>
            <p:nvPr/>
          </p:nvSpPr>
          <p:spPr>
            <a:xfrm>
              <a:off x="911618" y="1897341"/>
              <a:ext cx="9890125" cy="4583430"/>
            </a:xfrm>
            <a:custGeom>
              <a:avLst/>
              <a:gdLst/>
              <a:ahLst/>
              <a:cxnLst/>
              <a:rect l="l" t="t" r="r" b="b"/>
              <a:pathLst>
                <a:path w="9890125" h="4583430">
                  <a:moveTo>
                    <a:pt x="9890125" y="0"/>
                  </a:moveTo>
                  <a:lnTo>
                    <a:pt x="0" y="0"/>
                  </a:lnTo>
                  <a:lnTo>
                    <a:pt x="0" y="4583049"/>
                  </a:lnTo>
                  <a:lnTo>
                    <a:pt x="9890125" y="4583049"/>
                  </a:lnTo>
                  <a:lnTo>
                    <a:pt x="9890125" y="0"/>
                  </a:lnTo>
                  <a:close/>
                </a:path>
              </a:pathLst>
            </a:custGeom>
            <a:solidFill>
              <a:srgbClr val="457A9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1391411" y="1520367"/>
              <a:ext cx="9890125" cy="4582795"/>
            </a:xfrm>
            <a:custGeom>
              <a:avLst/>
              <a:gdLst/>
              <a:ahLst/>
              <a:cxnLst/>
              <a:rect l="l" t="t" r="r" b="b"/>
              <a:pathLst>
                <a:path w="9890125" h="4582795">
                  <a:moveTo>
                    <a:pt x="9890125" y="0"/>
                  </a:moveTo>
                  <a:lnTo>
                    <a:pt x="0" y="0"/>
                  </a:lnTo>
                  <a:lnTo>
                    <a:pt x="0" y="4582414"/>
                  </a:lnTo>
                  <a:lnTo>
                    <a:pt x="9890125" y="4582414"/>
                  </a:lnTo>
                  <a:lnTo>
                    <a:pt x="9890125" y="0"/>
                  </a:lnTo>
                  <a:close/>
                </a:path>
              </a:pathLst>
            </a:custGeom>
            <a:solidFill>
              <a:srgbClr val="A8DAD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5882640" y="1641601"/>
              <a:ext cx="5013960" cy="4081779"/>
            </a:xfrm>
            <a:custGeom>
              <a:avLst/>
              <a:gdLst/>
              <a:ahLst/>
              <a:cxnLst/>
              <a:rect l="l" t="t" r="r" b="b"/>
              <a:pathLst>
                <a:path w="5013959" h="4081779">
                  <a:moveTo>
                    <a:pt x="5013833" y="3551809"/>
                  </a:moveTo>
                  <a:lnTo>
                    <a:pt x="4552061" y="3285871"/>
                  </a:lnTo>
                  <a:lnTo>
                    <a:pt x="4552061" y="3101467"/>
                  </a:lnTo>
                  <a:lnTo>
                    <a:pt x="4545838" y="3070656"/>
                  </a:lnTo>
                  <a:lnTo>
                    <a:pt x="4528883" y="3045320"/>
                  </a:lnTo>
                  <a:lnTo>
                    <a:pt x="4503725" y="3028162"/>
                  </a:lnTo>
                  <a:lnTo>
                    <a:pt x="4472940" y="3021838"/>
                  </a:lnTo>
                  <a:lnTo>
                    <a:pt x="351028" y="3021838"/>
                  </a:lnTo>
                  <a:lnTo>
                    <a:pt x="320230" y="3028162"/>
                  </a:lnTo>
                  <a:lnTo>
                    <a:pt x="295084" y="3045320"/>
                  </a:lnTo>
                  <a:lnTo>
                    <a:pt x="278117" y="3070656"/>
                  </a:lnTo>
                  <a:lnTo>
                    <a:pt x="271907" y="3101467"/>
                  </a:lnTo>
                  <a:lnTo>
                    <a:pt x="271907" y="4001998"/>
                  </a:lnTo>
                  <a:lnTo>
                    <a:pt x="278117" y="4032847"/>
                  </a:lnTo>
                  <a:lnTo>
                    <a:pt x="295084" y="4058196"/>
                  </a:lnTo>
                  <a:lnTo>
                    <a:pt x="320230" y="4075379"/>
                  </a:lnTo>
                  <a:lnTo>
                    <a:pt x="351028" y="4081703"/>
                  </a:lnTo>
                  <a:lnTo>
                    <a:pt x="4472940" y="4081703"/>
                  </a:lnTo>
                  <a:lnTo>
                    <a:pt x="4503725" y="4075379"/>
                  </a:lnTo>
                  <a:lnTo>
                    <a:pt x="4528883" y="4058196"/>
                  </a:lnTo>
                  <a:lnTo>
                    <a:pt x="4545838" y="4032847"/>
                  </a:lnTo>
                  <a:lnTo>
                    <a:pt x="4552061" y="4001998"/>
                  </a:lnTo>
                  <a:lnTo>
                    <a:pt x="4552061" y="3817620"/>
                  </a:lnTo>
                  <a:lnTo>
                    <a:pt x="5013833" y="3551809"/>
                  </a:lnTo>
                  <a:close/>
                </a:path>
                <a:path w="5013959" h="4081779">
                  <a:moveTo>
                    <a:pt x="5013833" y="2318639"/>
                  </a:moveTo>
                  <a:lnTo>
                    <a:pt x="4552061" y="2010537"/>
                  </a:lnTo>
                  <a:lnTo>
                    <a:pt x="4552061" y="1796796"/>
                  </a:lnTo>
                  <a:lnTo>
                    <a:pt x="4545838" y="1761147"/>
                  </a:lnTo>
                  <a:lnTo>
                    <a:pt x="4528883" y="1732000"/>
                  </a:lnTo>
                  <a:lnTo>
                    <a:pt x="4503725" y="1712328"/>
                  </a:lnTo>
                  <a:lnTo>
                    <a:pt x="4472940" y="1705102"/>
                  </a:lnTo>
                  <a:lnTo>
                    <a:pt x="351028" y="1705102"/>
                  </a:lnTo>
                  <a:lnTo>
                    <a:pt x="320230" y="1712328"/>
                  </a:lnTo>
                  <a:lnTo>
                    <a:pt x="295084" y="1732000"/>
                  </a:lnTo>
                  <a:lnTo>
                    <a:pt x="278117" y="1761147"/>
                  </a:lnTo>
                  <a:lnTo>
                    <a:pt x="271907" y="1796796"/>
                  </a:lnTo>
                  <a:lnTo>
                    <a:pt x="271907" y="2840609"/>
                  </a:lnTo>
                  <a:lnTo>
                    <a:pt x="278117" y="2876359"/>
                  </a:lnTo>
                  <a:lnTo>
                    <a:pt x="295084" y="2905734"/>
                  </a:lnTo>
                  <a:lnTo>
                    <a:pt x="320230" y="2925622"/>
                  </a:lnTo>
                  <a:lnTo>
                    <a:pt x="351028" y="2932938"/>
                  </a:lnTo>
                  <a:lnTo>
                    <a:pt x="4472940" y="2932938"/>
                  </a:lnTo>
                  <a:lnTo>
                    <a:pt x="4503725" y="2925622"/>
                  </a:lnTo>
                  <a:lnTo>
                    <a:pt x="4528883" y="2905734"/>
                  </a:lnTo>
                  <a:lnTo>
                    <a:pt x="4545838" y="2876359"/>
                  </a:lnTo>
                  <a:lnTo>
                    <a:pt x="4552061" y="2840609"/>
                  </a:lnTo>
                  <a:lnTo>
                    <a:pt x="4552061" y="2626868"/>
                  </a:lnTo>
                  <a:lnTo>
                    <a:pt x="5013833" y="2318639"/>
                  </a:lnTo>
                  <a:close/>
                </a:path>
                <a:path w="5013959" h="4081779">
                  <a:moveTo>
                    <a:pt x="5013833" y="723646"/>
                  </a:moveTo>
                  <a:lnTo>
                    <a:pt x="4525645" y="359791"/>
                  </a:lnTo>
                  <a:lnTo>
                    <a:pt x="4525645" y="107950"/>
                  </a:lnTo>
                  <a:lnTo>
                    <a:pt x="4519041" y="66014"/>
                  </a:lnTo>
                  <a:lnTo>
                    <a:pt x="4501083" y="31686"/>
                  </a:lnTo>
                  <a:lnTo>
                    <a:pt x="4474476" y="8509"/>
                  </a:lnTo>
                  <a:lnTo>
                    <a:pt x="4441952" y="0"/>
                  </a:lnTo>
                  <a:lnTo>
                    <a:pt x="83693" y="0"/>
                  </a:lnTo>
                  <a:lnTo>
                    <a:pt x="51155" y="8509"/>
                  </a:lnTo>
                  <a:lnTo>
                    <a:pt x="24549" y="31686"/>
                  </a:lnTo>
                  <a:lnTo>
                    <a:pt x="6591" y="66014"/>
                  </a:lnTo>
                  <a:lnTo>
                    <a:pt x="0" y="107950"/>
                  </a:lnTo>
                  <a:lnTo>
                    <a:pt x="0" y="1337691"/>
                  </a:lnTo>
                  <a:lnTo>
                    <a:pt x="6591" y="1380210"/>
                  </a:lnTo>
                  <a:lnTo>
                    <a:pt x="24549" y="1414780"/>
                  </a:lnTo>
                  <a:lnTo>
                    <a:pt x="51155" y="1438033"/>
                  </a:lnTo>
                  <a:lnTo>
                    <a:pt x="83693" y="1446530"/>
                  </a:lnTo>
                  <a:lnTo>
                    <a:pt x="4441952" y="1446530"/>
                  </a:lnTo>
                  <a:lnTo>
                    <a:pt x="4474476" y="1438033"/>
                  </a:lnTo>
                  <a:lnTo>
                    <a:pt x="4501083" y="1414780"/>
                  </a:lnTo>
                  <a:lnTo>
                    <a:pt x="4519041" y="1380210"/>
                  </a:lnTo>
                  <a:lnTo>
                    <a:pt x="4525645" y="1337691"/>
                  </a:lnTo>
                  <a:lnTo>
                    <a:pt x="4525645" y="1086866"/>
                  </a:lnTo>
                  <a:lnTo>
                    <a:pt x="5013833" y="7236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75688" y="2028824"/>
              <a:ext cx="3832377" cy="3694480"/>
            </a:xfrm>
            <a:prstGeom prst="rect">
              <a:avLst/>
            </a:prstGeom>
          </p:spPr>
        </p:pic>
      </p:grpSp>
      <p:pic>
        <p:nvPicPr>
          <p:cNvPr id="8" name="object 8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27832" y="513587"/>
            <a:ext cx="4961382" cy="922781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474465" y="-88703"/>
            <a:ext cx="4462780" cy="121856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 indent="821690">
              <a:lnSpc>
                <a:spcPct val="118600"/>
              </a:lnSpc>
              <a:spcBef>
                <a:spcPts val="100"/>
              </a:spcBef>
            </a:pPr>
            <a:r>
              <a:rPr dirty="0" sz="3300" spc="-180">
                <a:solidFill>
                  <a:srgbClr val="00AF50"/>
                </a:solidFill>
                <a:latin typeface="Arial Black"/>
                <a:cs typeface="Arial Black"/>
              </a:rPr>
              <a:t>Component</a:t>
            </a:r>
            <a:r>
              <a:rPr dirty="0" sz="3300" spc="-620">
                <a:solidFill>
                  <a:srgbClr val="00AF50"/>
                </a:solidFill>
                <a:latin typeface="Arial Black"/>
                <a:cs typeface="Arial Black"/>
              </a:rPr>
              <a:t> </a:t>
            </a:r>
            <a:r>
              <a:rPr dirty="0" sz="3300" spc="-50">
                <a:solidFill>
                  <a:srgbClr val="00AF50"/>
                </a:solidFill>
                <a:latin typeface="Arial Black"/>
                <a:cs typeface="Arial Black"/>
              </a:rPr>
              <a:t>A </a:t>
            </a:r>
            <a:r>
              <a:rPr dirty="0" sz="3300" spc="-165">
                <a:solidFill>
                  <a:srgbClr val="C00000"/>
                </a:solidFill>
                <a:latin typeface="Arial Black"/>
                <a:cs typeface="Arial Black"/>
              </a:rPr>
              <a:t>Dryland</a:t>
            </a:r>
            <a:r>
              <a:rPr dirty="0" sz="3300" spc="-66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dirty="0" sz="3300" spc="-145">
                <a:solidFill>
                  <a:srgbClr val="C00000"/>
                </a:solidFill>
                <a:latin typeface="Arial Black"/>
                <a:cs typeface="Arial Black"/>
              </a:rPr>
              <a:t>Management</a:t>
            </a:r>
            <a:endParaRPr sz="3300">
              <a:latin typeface="Arial Black"/>
              <a:cs typeface="Arial Black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1391411" y="1520367"/>
            <a:ext cx="9890125" cy="4582795"/>
          </a:xfrm>
          <a:prstGeom prst="rect">
            <a:avLst/>
          </a:prstGeom>
        </p:spPr>
        <p:txBody>
          <a:bodyPr wrap="square" lIns="0" tIns="14859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70"/>
              </a:spcBef>
            </a:pPr>
            <a:endParaRPr sz="1600">
              <a:latin typeface="Times New Roman"/>
              <a:cs typeface="Times New Roman"/>
            </a:endParaRPr>
          </a:p>
          <a:p>
            <a:pPr marL="5284470">
              <a:lnSpc>
                <a:spcPct val="100000"/>
              </a:lnSpc>
            </a:pPr>
            <a:r>
              <a:rPr dirty="0" sz="1600" spc="-130" b="1" i="1">
                <a:solidFill>
                  <a:srgbClr val="747993"/>
                </a:solidFill>
                <a:latin typeface="Arial"/>
                <a:cs typeface="Arial"/>
              </a:rPr>
              <a:t>A1:</a:t>
            </a:r>
            <a:r>
              <a:rPr dirty="0" sz="1600" spc="-45" b="1" i="1">
                <a:solidFill>
                  <a:srgbClr val="747993"/>
                </a:solidFill>
                <a:latin typeface="Arial"/>
                <a:cs typeface="Arial"/>
              </a:rPr>
              <a:t> </a:t>
            </a:r>
            <a:r>
              <a:rPr dirty="0" sz="1600" spc="70" b="1" i="1">
                <a:solidFill>
                  <a:srgbClr val="747993"/>
                </a:solidFill>
                <a:latin typeface="Arial"/>
                <a:cs typeface="Arial"/>
              </a:rPr>
              <a:t>Strategic</a:t>
            </a:r>
            <a:r>
              <a:rPr dirty="0" sz="1600" spc="-10" b="1" i="1">
                <a:solidFill>
                  <a:srgbClr val="747993"/>
                </a:solidFill>
                <a:latin typeface="Arial"/>
                <a:cs typeface="Arial"/>
              </a:rPr>
              <a:t> </a:t>
            </a:r>
            <a:r>
              <a:rPr dirty="0" sz="1600" spc="95" b="1" i="1">
                <a:solidFill>
                  <a:srgbClr val="747993"/>
                </a:solidFill>
                <a:latin typeface="Arial"/>
                <a:cs typeface="Arial"/>
              </a:rPr>
              <a:t>Watershed</a:t>
            </a:r>
            <a:r>
              <a:rPr dirty="0" sz="1600" spc="-5" b="1" i="1">
                <a:solidFill>
                  <a:srgbClr val="747993"/>
                </a:solidFill>
                <a:latin typeface="Arial"/>
                <a:cs typeface="Arial"/>
              </a:rPr>
              <a:t> </a:t>
            </a:r>
            <a:r>
              <a:rPr dirty="0" sz="1600" spc="55" b="1" i="1">
                <a:solidFill>
                  <a:srgbClr val="747993"/>
                </a:solidFill>
                <a:latin typeface="Arial"/>
                <a:cs typeface="Arial"/>
              </a:rPr>
              <a:t>Planning</a:t>
            </a:r>
            <a:endParaRPr sz="1600">
              <a:latin typeface="Arial"/>
              <a:cs typeface="Arial"/>
            </a:endParaRPr>
          </a:p>
          <a:p>
            <a:pPr marL="5541010" marR="1302385" indent="-84455">
              <a:lnSpc>
                <a:spcPct val="100000"/>
              </a:lnSpc>
              <a:spcBef>
                <a:spcPts val="55"/>
              </a:spcBef>
              <a:buSzPct val="90909"/>
              <a:buFont typeface="Symbol"/>
              <a:buChar char=""/>
              <a:tabLst>
                <a:tab pos="5542280" algn="l"/>
              </a:tabLst>
            </a:pPr>
            <a:r>
              <a:rPr dirty="0" sz="1100" spc="-10">
                <a:solidFill>
                  <a:srgbClr val="747993"/>
                </a:solidFill>
                <a:latin typeface="Calibri"/>
                <a:cs typeface="Calibri"/>
              </a:rPr>
              <a:t>Integrated</a:t>
            </a:r>
            <a:r>
              <a:rPr dirty="0" sz="1100" spc="-5">
                <a:solidFill>
                  <a:srgbClr val="747993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747993"/>
                </a:solidFill>
                <a:latin typeface="Calibri"/>
                <a:cs typeface="Calibri"/>
              </a:rPr>
              <a:t>approaches</a:t>
            </a:r>
            <a:r>
              <a:rPr dirty="0" sz="1100">
                <a:solidFill>
                  <a:srgbClr val="747993"/>
                </a:solidFill>
                <a:latin typeface="Calibri"/>
                <a:cs typeface="Calibri"/>
              </a:rPr>
              <a:t> (Policy</a:t>
            </a:r>
            <a:r>
              <a:rPr dirty="0" sz="1100" spc="5">
                <a:solidFill>
                  <a:srgbClr val="747993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747993"/>
                </a:solidFill>
                <a:latin typeface="Calibri"/>
                <a:cs typeface="Calibri"/>
              </a:rPr>
              <a:t>&amp;</a:t>
            </a:r>
            <a:r>
              <a:rPr dirty="0" sz="1100" spc="30">
                <a:solidFill>
                  <a:srgbClr val="747993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747993"/>
                </a:solidFill>
                <a:latin typeface="Calibri"/>
                <a:cs typeface="Calibri"/>
              </a:rPr>
              <a:t>Institutional </a:t>
            </a:r>
            <a:r>
              <a:rPr dirty="0" sz="1100" spc="-10">
                <a:solidFill>
                  <a:srgbClr val="747993"/>
                </a:solidFill>
                <a:latin typeface="Calibri"/>
                <a:cs typeface="Calibri"/>
              </a:rPr>
              <a:t>	</a:t>
            </a:r>
            <a:r>
              <a:rPr dirty="0" sz="1100">
                <a:solidFill>
                  <a:srgbClr val="747993"/>
                </a:solidFill>
                <a:latin typeface="Calibri"/>
                <a:cs typeface="Calibri"/>
              </a:rPr>
              <a:t>Environment)</a:t>
            </a:r>
            <a:r>
              <a:rPr dirty="0" sz="1100" spc="-5">
                <a:solidFill>
                  <a:srgbClr val="747993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747993"/>
                </a:solidFill>
                <a:latin typeface="Calibri"/>
                <a:cs typeface="Calibri"/>
              </a:rPr>
              <a:t>–</a:t>
            </a:r>
            <a:r>
              <a:rPr dirty="0" sz="1100" spc="30">
                <a:solidFill>
                  <a:srgbClr val="747993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747993"/>
                </a:solidFill>
                <a:latin typeface="Calibri"/>
                <a:cs typeface="Calibri"/>
              </a:rPr>
              <a:t>including </a:t>
            </a:r>
            <a:r>
              <a:rPr dirty="0" sz="1100" spc="-10">
                <a:solidFill>
                  <a:srgbClr val="747993"/>
                </a:solidFill>
                <a:latin typeface="Calibri"/>
                <a:cs typeface="Calibri"/>
              </a:rPr>
              <a:t>knowledge base/analytics</a:t>
            </a:r>
            <a:r>
              <a:rPr dirty="0" sz="1100" spc="-25">
                <a:solidFill>
                  <a:srgbClr val="747993"/>
                </a:solidFill>
                <a:latin typeface="Calibri"/>
                <a:cs typeface="Calibri"/>
              </a:rPr>
              <a:t> </a:t>
            </a:r>
            <a:r>
              <a:rPr dirty="0" sz="1100" spc="-50">
                <a:solidFill>
                  <a:srgbClr val="747993"/>
                </a:solidFill>
                <a:latin typeface="Calibri"/>
                <a:cs typeface="Calibri"/>
              </a:rPr>
              <a:t>&amp;</a:t>
            </a:r>
            <a:r>
              <a:rPr dirty="0" sz="1100" spc="-10">
                <a:solidFill>
                  <a:srgbClr val="747993"/>
                </a:solidFill>
                <a:latin typeface="Calibri"/>
                <a:cs typeface="Calibri"/>
              </a:rPr>
              <a:t> 	project-</a:t>
            </a:r>
            <a:r>
              <a:rPr dirty="0" sz="1100">
                <a:solidFill>
                  <a:srgbClr val="747993"/>
                </a:solidFill>
                <a:latin typeface="Calibri"/>
                <a:cs typeface="Calibri"/>
              </a:rPr>
              <a:t>related</a:t>
            </a:r>
            <a:r>
              <a:rPr dirty="0" sz="1100" spc="-10">
                <a:solidFill>
                  <a:srgbClr val="747993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747993"/>
                </a:solidFill>
                <a:latin typeface="Calibri"/>
                <a:cs typeface="Calibri"/>
              </a:rPr>
              <a:t>policy</a:t>
            </a:r>
            <a:r>
              <a:rPr dirty="0" sz="1100" spc="20">
                <a:solidFill>
                  <a:srgbClr val="747993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747993"/>
                </a:solidFill>
                <a:latin typeface="Calibri"/>
                <a:cs typeface="Calibri"/>
              </a:rPr>
              <a:t>innovations</a:t>
            </a:r>
            <a:endParaRPr sz="1100">
              <a:latin typeface="Calibri"/>
              <a:cs typeface="Calibri"/>
            </a:endParaRPr>
          </a:p>
          <a:p>
            <a:pPr marL="5541010" marR="1224915" indent="-84455">
              <a:lnSpc>
                <a:spcPct val="100000"/>
              </a:lnSpc>
              <a:buSzPct val="90909"/>
              <a:buFont typeface="Symbol"/>
              <a:buChar char=""/>
              <a:tabLst>
                <a:tab pos="5542280" algn="l"/>
              </a:tabLst>
            </a:pPr>
            <a:r>
              <a:rPr dirty="0" sz="1100">
                <a:solidFill>
                  <a:srgbClr val="747993"/>
                </a:solidFill>
                <a:latin typeface="Calibri"/>
                <a:cs typeface="Calibri"/>
              </a:rPr>
              <a:t>Strategic</a:t>
            </a:r>
            <a:r>
              <a:rPr dirty="0" sz="1100" spc="-45">
                <a:solidFill>
                  <a:srgbClr val="747993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747993"/>
                </a:solidFill>
                <a:latin typeface="Calibri"/>
                <a:cs typeface="Calibri"/>
              </a:rPr>
              <a:t>Watershed</a:t>
            </a:r>
            <a:r>
              <a:rPr dirty="0" sz="1100" spc="-45">
                <a:solidFill>
                  <a:srgbClr val="747993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747993"/>
                </a:solidFill>
                <a:latin typeface="Calibri"/>
                <a:cs typeface="Calibri"/>
              </a:rPr>
              <a:t>Planning</a:t>
            </a:r>
            <a:r>
              <a:rPr dirty="0" sz="1100" spc="-40">
                <a:solidFill>
                  <a:srgbClr val="747993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747993"/>
                </a:solidFill>
                <a:latin typeface="Calibri"/>
                <a:cs typeface="Calibri"/>
              </a:rPr>
              <a:t>(analytical</a:t>
            </a:r>
            <a:r>
              <a:rPr dirty="0" sz="1100" spc="-40">
                <a:solidFill>
                  <a:srgbClr val="747993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747993"/>
                </a:solidFill>
                <a:latin typeface="Calibri"/>
                <a:cs typeface="Calibri"/>
              </a:rPr>
              <a:t>&amp;</a:t>
            </a:r>
            <a:r>
              <a:rPr dirty="0" sz="1100" spc="-25">
                <a:solidFill>
                  <a:srgbClr val="747993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747993"/>
                </a:solidFill>
                <a:latin typeface="Calibri"/>
                <a:cs typeface="Calibri"/>
              </a:rPr>
              <a:t>stakeholder 	inputs)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lr>
                <a:srgbClr val="747993"/>
              </a:buClr>
              <a:buFont typeface="Symbol"/>
              <a:buChar char=""/>
            </a:pP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780"/>
              </a:spcBef>
              <a:buClr>
                <a:srgbClr val="747993"/>
              </a:buClr>
              <a:buFont typeface="Symbol"/>
              <a:buChar char=""/>
            </a:pPr>
            <a:endParaRPr sz="1100">
              <a:latin typeface="Calibri"/>
              <a:cs typeface="Calibri"/>
            </a:endParaRPr>
          </a:p>
          <a:p>
            <a:pPr marL="5322570">
              <a:lnSpc>
                <a:spcPct val="100000"/>
              </a:lnSpc>
            </a:pPr>
            <a:r>
              <a:rPr dirty="0" sz="1600" spc="-10" b="1" i="1">
                <a:solidFill>
                  <a:srgbClr val="747993"/>
                </a:solidFill>
                <a:latin typeface="Arial"/>
                <a:cs typeface="Arial"/>
              </a:rPr>
              <a:t>A2:</a:t>
            </a:r>
            <a:r>
              <a:rPr dirty="0" sz="1600" spc="-85" b="1" i="1">
                <a:solidFill>
                  <a:srgbClr val="747993"/>
                </a:solidFill>
                <a:latin typeface="Arial"/>
                <a:cs typeface="Arial"/>
              </a:rPr>
              <a:t> </a:t>
            </a:r>
            <a:r>
              <a:rPr dirty="0" sz="1600" spc="65" b="1" i="1">
                <a:solidFill>
                  <a:srgbClr val="747993"/>
                </a:solidFill>
                <a:latin typeface="Arial"/>
                <a:cs typeface="Arial"/>
              </a:rPr>
              <a:t>Landscape</a:t>
            </a:r>
            <a:r>
              <a:rPr dirty="0" sz="1600" spc="-55" b="1" i="1">
                <a:solidFill>
                  <a:srgbClr val="747993"/>
                </a:solidFill>
                <a:latin typeface="Arial"/>
                <a:cs typeface="Arial"/>
              </a:rPr>
              <a:t> </a:t>
            </a:r>
            <a:r>
              <a:rPr dirty="0" sz="1600" spc="70" b="1" i="1">
                <a:solidFill>
                  <a:srgbClr val="747993"/>
                </a:solidFill>
                <a:latin typeface="Arial"/>
                <a:cs typeface="Arial"/>
              </a:rPr>
              <a:t>Investments</a:t>
            </a:r>
            <a:endParaRPr sz="1600">
              <a:latin typeface="Arial"/>
              <a:cs typeface="Arial"/>
            </a:endParaRPr>
          </a:p>
          <a:p>
            <a:pPr marL="5578475" marR="1764030" indent="-84455">
              <a:lnSpc>
                <a:spcPct val="100000"/>
              </a:lnSpc>
              <a:spcBef>
                <a:spcPts val="55"/>
              </a:spcBef>
              <a:buSzPct val="90909"/>
              <a:buFont typeface="Symbol"/>
              <a:buChar char=""/>
              <a:tabLst>
                <a:tab pos="5579745" algn="l"/>
              </a:tabLst>
            </a:pPr>
            <a:r>
              <a:rPr dirty="0" sz="1100">
                <a:solidFill>
                  <a:srgbClr val="747993"/>
                </a:solidFill>
                <a:latin typeface="Calibri"/>
                <a:cs typeface="Calibri"/>
              </a:rPr>
              <a:t>Large</a:t>
            </a:r>
            <a:r>
              <a:rPr dirty="0" sz="1100" spc="-25">
                <a:solidFill>
                  <a:srgbClr val="747993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747993"/>
                </a:solidFill>
                <a:latin typeface="Calibri"/>
                <a:cs typeface="Calibri"/>
              </a:rPr>
              <a:t>area</a:t>
            </a:r>
            <a:r>
              <a:rPr dirty="0" sz="1100" spc="-25">
                <a:solidFill>
                  <a:srgbClr val="747993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747993"/>
                </a:solidFill>
                <a:latin typeface="Calibri"/>
                <a:cs typeface="Calibri"/>
              </a:rPr>
              <a:t>watershed</a:t>
            </a:r>
            <a:r>
              <a:rPr dirty="0" sz="1100" spc="-35">
                <a:solidFill>
                  <a:srgbClr val="747993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747993"/>
                </a:solidFill>
                <a:latin typeface="Calibri"/>
                <a:cs typeface="Calibri"/>
              </a:rPr>
              <a:t>investments</a:t>
            </a:r>
            <a:r>
              <a:rPr dirty="0" sz="1100" spc="-55">
                <a:solidFill>
                  <a:srgbClr val="747993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747993"/>
                </a:solidFill>
                <a:latin typeface="Calibri"/>
                <a:cs typeface="Calibri"/>
              </a:rPr>
              <a:t>(including 	afforestation,</a:t>
            </a:r>
            <a:r>
              <a:rPr dirty="0" sz="1100" spc="-15">
                <a:solidFill>
                  <a:srgbClr val="747993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747993"/>
                </a:solidFill>
                <a:latin typeface="Calibri"/>
                <a:cs typeface="Calibri"/>
              </a:rPr>
              <a:t>windbreaks, dunes,</a:t>
            </a:r>
            <a:r>
              <a:rPr dirty="0" sz="1100" spc="15">
                <a:solidFill>
                  <a:srgbClr val="747993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747993"/>
                </a:solidFill>
                <a:latin typeface="Calibri"/>
                <a:cs typeface="Calibri"/>
              </a:rPr>
              <a:t>etc.)</a:t>
            </a:r>
            <a:endParaRPr sz="1100">
              <a:latin typeface="Calibri"/>
              <a:cs typeface="Calibri"/>
            </a:endParaRPr>
          </a:p>
          <a:p>
            <a:pPr marL="5578475" marR="1661160" indent="-84455">
              <a:lnSpc>
                <a:spcPct val="100000"/>
              </a:lnSpc>
              <a:buSzPct val="90909"/>
              <a:buFont typeface="Symbol"/>
              <a:buChar char=""/>
              <a:tabLst>
                <a:tab pos="5579745" algn="l"/>
              </a:tabLst>
            </a:pPr>
            <a:r>
              <a:rPr dirty="0" sz="1100" spc="-10">
                <a:solidFill>
                  <a:srgbClr val="747993"/>
                </a:solidFill>
                <a:latin typeface="Calibri"/>
                <a:cs typeface="Calibri"/>
              </a:rPr>
              <a:t>Rehabilitation</a:t>
            </a:r>
            <a:r>
              <a:rPr dirty="0" sz="1100" spc="-30">
                <a:solidFill>
                  <a:srgbClr val="747993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747993"/>
                </a:solidFill>
                <a:latin typeface="Calibri"/>
                <a:cs typeface="Calibri"/>
              </a:rPr>
              <a:t>of</a:t>
            </a:r>
            <a:r>
              <a:rPr dirty="0" sz="1100" spc="-15">
                <a:solidFill>
                  <a:srgbClr val="747993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747993"/>
                </a:solidFill>
                <a:latin typeface="Calibri"/>
                <a:cs typeface="Calibri"/>
              </a:rPr>
              <a:t>deep</a:t>
            </a:r>
            <a:r>
              <a:rPr dirty="0" sz="1100" spc="10">
                <a:solidFill>
                  <a:srgbClr val="747993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747993"/>
                </a:solidFill>
                <a:latin typeface="Calibri"/>
                <a:cs typeface="Calibri"/>
              </a:rPr>
              <a:t>gullies,</a:t>
            </a:r>
            <a:r>
              <a:rPr dirty="0" sz="1100" spc="-5">
                <a:solidFill>
                  <a:srgbClr val="747993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747993"/>
                </a:solidFill>
                <a:latin typeface="Calibri"/>
                <a:cs typeface="Calibri"/>
              </a:rPr>
              <a:t>dams,</a:t>
            </a:r>
            <a:r>
              <a:rPr dirty="0" sz="1100" spc="-10">
                <a:solidFill>
                  <a:srgbClr val="747993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747993"/>
                </a:solidFill>
                <a:latin typeface="Calibri"/>
                <a:cs typeface="Calibri"/>
              </a:rPr>
              <a:t>and </a:t>
            </a:r>
            <a:r>
              <a:rPr dirty="0" sz="1100" spc="-10">
                <a:solidFill>
                  <a:srgbClr val="747993"/>
                </a:solidFill>
                <a:latin typeface="Calibri"/>
                <a:cs typeface="Calibri"/>
              </a:rPr>
              <a:t>other 	infrastructure</a:t>
            </a:r>
            <a:endParaRPr sz="1100">
              <a:latin typeface="Calibri"/>
              <a:cs typeface="Calibri"/>
            </a:endParaRPr>
          </a:p>
          <a:p>
            <a:pPr marL="5579110" indent="-84455">
              <a:lnSpc>
                <a:spcPct val="100000"/>
              </a:lnSpc>
              <a:buSzPct val="90909"/>
              <a:buFont typeface="Symbol"/>
              <a:buChar char=""/>
              <a:tabLst>
                <a:tab pos="5579110" algn="l"/>
              </a:tabLst>
            </a:pPr>
            <a:r>
              <a:rPr dirty="0" sz="1100">
                <a:solidFill>
                  <a:srgbClr val="747993"/>
                </a:solidFill>
                <a:latin typeface="Calibri"/>
                <a:cs typeface="Calibri"/>
              </a:rPr>
              <a:t>State-level</a:t>
            </a:r>
            <a:r>
              <a:rPr dirty="0" sz="1100" spc="-35">
                <a:solidFill>
                  <a:srgbClr val="747993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747993"/>
                </a:solidFill>
                <a:latin typeface="Calibri"/>
                <a:cs typeface="Calibri"/>
              </a:rPr>
              <a:t>program</a:t>
            </a:r>
            <a:r>
              <a:rPr dirty="0" sz="1100" spc="-25">
                <a:solidFill>
                  <a:srgbClr val="747993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747993"/>
                </a:solidFill>
                <a:latin typeface="Calibri"/>
                <a:cs typeface="Calibri"/>
              </a:rPr>
              <a:t>enhancement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969"/>
              </a:spcBef>
              <a:buClr>
                <a:srgbClr val="747993"/>
              </a:buClr>
              <a:buFont typeface="Symbol"/>
              <a:buChar char=""/>
            </a:pPr>
            <a:endParaRPr sz="1100">
              <a:latin typeface="Calibri"/>
              <a:cs typeface="Calibri"/>
            </a:endParaRPr>
          </a:p>
          <a:p>
            <a:pPr marL="5410835">
              <a:lnSpc>
                <a:spcPct val="100000"/>
              </a:lnSpc>
            </a:pPr>
            <a:r>
              <a:rPr dirty="0" sz="1600" b="1" i="1">
                <a:solidFill>
                  <a:srgbClr val="747993"/>
                </a:solidFill>
                <a:latin typeface="Arial"/>
                <a:cs typeface="Arial"/>
              </a:rPr>
              <a:t>A3:</a:t>
            </a:r>
            <a:r>
              <a:rPr dirty="0" sz="1600" spc="-65" b="1" i="1">
                <a:solidFill>
                  <a:srgbClr val="747993"/>
                </a:solidFill>
                <a:latin typeface="Arial"/>
                <a:cs typeface="Arial"/>
              </a:rPr>
              <a:t> </a:t>
            </a:r>
            <a:r>
              <a:rPr dirty="0" sz="1600" spc="55" b="1" i="1">
                <a:solidFill>
                  <a:srgbClr val="747993"/>
                </a:solidFill>
                <a:latin typeface="Arial"/>
                <a:cs typeface="Arial"/>
              </a:rPr>
              <a:t>Special</a:t>
            </a:r>
            <a:r>
              <a:rPr dirty="0" sz="1600" spc="-30" b="1" i="1">
                <a:solidFill>
                  <a:srgbClr val="747993"/>
                </a:solidFill>
                <a:latin typeface="Arial"/>
                <a:cs typeface="Arial"/>
              </a:rPr>
              <a:t> </a:t>
            </a:r>
            <a:r>
              <a:rPr dirty="0" sz="1600" spc="-10" b="1" i="1">
                <a:solidFill>
                  <a:srgbClr val="747993"/>
                </a:solidFill>
                <a:latin typeface="Arial"/>
                <a:cs typeface="Arial"/>
              </a:rPr>
              <a:t>Ecosystems</a:t>
            </a:r>
            <a:endParaRPr sz="1600">
              <a:latin typeface="Arial"/>
              <a:cs typeface="Arial"/>
            </a:endParaRPr>
          </a:p>
          <a:p>
            <a:pPr lvl="1" marL="5667375" indent="-84455">
              <a:lnSpc>
                <a:spcPct val="100000"/>
              </a:lnSpc>
              <a:spcBef>
                <a:spcPts val="55"/>
              </a:spcBef>
              <a:buSzPct val="90909"/>
              <a:buFont typeface="Symbol"/>
              <a:buChar char=""/>
              <a:tabLst>
                <a:tab pos="5667375" algn="l"/>
              </a:tabLst>
            </a:pPr>
            <a:r>
              <a:rPr dirty="0" sz="1100">
                <a:solidFill>
                  <a:srgbClr val="747993"/>
                </a:solidFill>
                <a:latin typeface="Calibri"/>
                <a:cs typeface="Calibri"/>
              </a:rPr>
              <a:t>Forests</a:t>
            </a:r>
            <a:r>
              <a:rPr dirty="0" sz="1100" spc="-45">
                <a:solidFill>
                  <a:srgbClr val="747993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747993"/>
                </a:solidFill>
                <a:latin typeface="Calibri"/>
                <a:cs typeface="Calibri"/>
              </a:rPr>
              <a:t>and</a:t>
            </a:r>
            <a:r>
              <a:rPr dirty="0" sz="1100" spc="-20">
                <a:solidFill>
                  <a:srgbClr val="747993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747993"/>
                </a:solidFill>
                <a:latin typeface="Calibri"/>
                <a:cs typeface="Calibri"/>
              </a:rPr>
              <a:t>Protected</a:t>
            </a:r>
            <a:r>
              <a:rPr dirty="0" sz="1100" spc="-45">
                <a:solidFill>
                  <a:srgbClr val="747993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747993"/>
                </a:solidFill>
                <a:latin typeface="Calibri"/>
                <a:cs typeface="Calibri"/>
              </a:rPr>
              <a:t>Area</a:t>
            </a:r>
            <a:r>
              <a:rPr dirty="0" sz="1000" spc="5">
                <a:solidFill>
                  <a:srgbClr val="747993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747993"/>
                </a:solidFill>
                <a:latin typeface="Calibri"/>
                <a:cs typeface="Calibri"/>
              </a:rPr>
              <a:t>management</a:t>
            </a:r>
            <a:endParaRPr sz="1000">
              <a:latin typeface="Calibri"/>
              <a:cs typeface="Calibri"/>
            </a:endParaRPr>
          </a:p>
          <a:p>
            <a:pPr lvl="1" marL="5667375" indent="-84455">
              <a:lnSpc>
                <a:spcPct val="100000"/>
              </a:lnSpc>
              <a:spcBef>
                <a:spcPts val="5"/>
              </a:spcBef>
              <a:buFont typeface="Symbol"/>
              <a:buChar char=""/>
              <a:tabLst>
                <a:tab pos="5667375" algn="l"/>
              </a:tabLst>
            </a:pPr>
            <a:r>
              <a:rPr dirty="0" sz="1000" spc="-10">
                <a:solidFill>
                  <a:srgbClr val="747993"/>
                </a:solidFill>
                <a:latin typeface="Calibri"/>
                <a:cs typeface="Calibri"/>
              </a:rPr>
              <a:t>Oases</a:t>
            </a:r>
            <a:endParaRPr sz="1000">
              <a:latin typeface="Calibri"/>
              <a:cs typeface="Calibri"/>
            </a:endParaRPr>
          </a:p>
          <a:p>
            <a:pPr lvl="1" marL="5667375" indent="-84455">
              <a:lnSpc>
                <a:spcPct val="100000"/>
              </a:lnSpc>
              <a:buFont typeface="Symbol"/>
              <a:buChar char=""/>
              <a:tabLst>
                <a:tab pos="5667375" algn="l"/>
              </a:tabLst>
            </a:pPr>
            <a:r>
              <a:rPr dirty="0" sz="1000" spc="-10">
                <a:solidFill>
                  <a:srgbClr val="747993"/>
                </a:solidFill>
                <a:latin typeface="Calibri"/>
                <a:cs typeface="Calibri"/>
              </a:rPr>
              <a:t>Wetlands</a:t>
            </a:r>
            <a:endParaRPr sz="1000">
              <a:latin typeface="Calibri"/>
              <a:cs typeface="Calibri"/>
            </a:endParaRPr>
          </a:p>
          <a:p>
            <a:pPr lvl="1" marL="5667375" indent="-84455">
              <a:lnSpc>
                <a:spcPct val="100000"/>
              </a:lnSpc>
              <a:buFont typeface="Symbol"/>
              <a:buChar char=""/>
              <a:tabLst>
                <a:tab pos="5667375" algn="l"/>
              </a:tabLst>
            </a:pPr>
            <a:r>
              <a:rPr dirty="0" sz="1000" spc="-10">
                <a:solidFill>
                  <a:srgbClr val="747993"/>
                </a:solidFill>
                <a:latin typeface="Calibri"/>
                <a:cs typeface="Calibri"/>
              </a:rPr>
              <a:t>Woodlands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5716270" y="5012563"/>
            <a:ext cx="5643880" cy="1091565"/>
          </a:xfrm>
          <a:prstGeom prst="rect">
            <a:avLst/>
          </a:prstGeom>
        </p:spPr>
        <p:txBody>
          <a:bodyPr wrap="square" lIns="0" tIns="55244" rIns="0" bIns="0" rtlCol="0" vert="horz">
            <a:spAutoFit/>
          </a:bodyPr>
          <a:lstStyle/>
          <a:p>
            <a:pPr algn="r" marL="12700" marR="5080" indent="3693160">
              <a:lnSpc>
                <a:spcPts val="2700"/>
              </a:lnSpc>
              <a:spcBef>
                <a:spcPts val="434"/>
              </a:spcBef>
            </a:pPr>
            <a:r>
              <a:rPr dirty="0" sz="2500">
                <a:solidFill>
                  <a:srgbClr val="006FC0"/>
                </a:solidFill>
                <a:latin typeface="Calibri"/>
                <a:cs typeface="Calibri"/>
              </a:rPr>
              <a:t>Component</a:t>
            </a:r>
            <a:r>
              <a:rPr dirty="0" sz="2500" spc="-135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2500" spc="-25">
                <a:solidFill>
                  <a:srgbClr val="006FC0"/>
                </a:solidFill>
                <a:latin typeface="Calibri"/>
                <a:cs typeface="Calibri"/>
              </a:rPr>
              <a:t>B1 </a:t>
            </a:r>
            <a:r>
              <a:rPr dirty="0" sz="2500" spc="-20" i="1">
                <a:solidFill>
                  <a:srgbClr val="1F487C"/>
                </a:solidFill>
                <a:latin typeface="Calibri"/>
                <a:cs typeface="Calibri"/>
              </a:rPr>
              <a:t>STAKEHOLDER</a:t>
            </a:r>
            <a:r>
              <a:rPr dirty="0" sz="2500" spc="-80" i="1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dirty="0" sz="2500" spc="-35" i="1">
                <a:solidFill>
                  <a:srgbClr val="1F487C"/>
                </a:solidFill>
                <a:latin typeface="Calibri"/>
                <a:cs typeface="Calibri"/>
              </a:rPr>
              <a:t>ENGAGEMENT,</a:t>
            </a:r>
            <a:r>
              <a:rPr dirty="0" sz="2500" spc="-75" i="1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dirty="0" sz="2500" spc="-10" i="1">
                <a:solidFill>
                  <a:srgbClr val="1F487C"/>
                </a:solidFill>
                <a:latin typeface="Calibri"/>
                <a:cs typeface="Calibri"/>
              </a:rPr>
              <a:t>COMMUNITY </a:t>
            </a:r>
            <a:r>
              <a:rPr dirty="0" sz="2500" spc="-20" i="1">
                <a:solidFill>
                  <a:srgbClr val="1F487C"/>
                </a:solidFill>
                <a:latin typeface="Calibri"/>
                <a:cs typeface="Calibri"/>
              </a:rPr>
              <a:t>SENSITIZATION</a:t>
            </a:r>
            <a:r>
              <a:rPr dirty="0" sz="2500" spc="-30" i="1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dirty="0" sz="2500" i="1">
                <a:solidFill>
                  <a:srgbClr val="1F487C"/>
                </a:solidFill>
                <a:latin typeface="Calibri"/>
                <a:cs typeface="Calibri"/>
              </a:rPr>
              <a:t>&amp;</a:t>
            </a:r>
            <a:r>
              <a:rPr dirty="0" sz="2500" spc="-65" i="1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dirty="0" sz="2500" spc="-25" i="1">
                <a:solidFill>
                  <a:srgbClr val="1F487C"/>
                </a:solidFill>
                <a:latin typeface="Calibri"/>
                <a:cs typeface="Calibri"/>
              </a:rPr>
              <a:t>MOBILIZATION</a:t>
            </a:r>
            <a:r>
              <a:rPr dirty="0" sz="2500" spc="-20" i="1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dirty="0" sz="2500" spc="-10" i="1">
                <a:solidFill>
                  <a:srgbClr val="1F487C"/>
                </a:solidFill>
                <a:latin typeface="Calibri"/>
                <a:cs typeface="Calibri"/>
              </a:rPr>
              <a:t>cont’d</a:t>
            </a:r>
            <a:endParaRPr sz="2500">
              <a:latin typeface="Calibri"/>
              <a:cs typeface="Calibri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1581" y="0"/>
            <a:ext cx="12188825" cy="6858000"/>
            <a:chOff x="1581" y="0"/>
            <a:chExt cx="12188825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66335" y="205104"/>
              <a:ext cx="3764915" cy="37592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00353" y="0"/>
              <a:ext cx="4124071" cy="248869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81" y="2090420"/>
              <a:ext cx="4150232" cy="4767524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88" y="0"/>
              <a:ext cx="8770301" cy="685799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44660" y="0"/>
              <a:ext cx="3345687" cy="3631946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781796" y="889"/>
              <a:ext cx="3407918" cy="376986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98" y="-1"/>
            <a:ext cx="7640955" cy="6858000"/>
            <a:chOff x="1598" y="-1"/>
            <a:chExt cx="764095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98" y="-1"/>
              <a:ext cx="7640700" cy="6857998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580694" y="3986123"/>
              <a:ext cx="6287135" cy="2253615"/>
            </a:xfrm>
            <a:custGeom>
              <a:avLst/>
              <a:gdLst/>
              <a:ahLst/>
              <a:cxnLst/>
              <a:rect l="l" t="t" r="r" b="b"/>
              <a:pathLst>
                <a:path w="6287134" h="2253615">
                  <a:moveTo>
                    <a:pt x="6286627" y="0"/>
                  </a:moveTo>
                  <a:lnTo>
                    <a:pt x="0" y="0"/>
                  </a:lnTo>
                  <a:lnTo>
                    <a:pt x="0" y="2253234"/>
                  </a:lnTo>
                  <a:lnTo>
                    <a:pt x="6286627" y="2253234"/>
                  </a:lnTo>
                  <a:lnTo>
                    <a:pt x="6286627" y="0"/>
                  </a:lnTo>
                  <a:close/>
                </a:path>
              </a:pathLst>
            </a:custGeom>
            <a:solidFill>
              <a:srgbClr val="FFFFFF">
                <a:alpha val="949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580694" y="3986123"/>
              <a:ext cx="6287135" cy="2253615"/>
            </a:xfrm>
            <a:custGeom>
              <a:avLst/>
              <a:gdLst/>
              <a:ahLst/>
              <a:cxnLst/>
              <a:rect l="l" t="t" r="r" b="b"/>
              <a:pathLst>
                <a:path w="6287134" h="2253615">
                  <a:moveTo>
                    <a:pt x="0" y="2253234"/>
                  </a:moveTo>
                  <a:lnTo>
                    <a:pt x="6286627" y="2253234"/>
                  </a:lnTo>
                  <a:lnTo>
                    <a:pt x="6286627" y="0"/>
                  </a:lnTo>
                  <a:lnTo>
                    <a:pt x="0" y="0"/>
                  </a:lnTo>
                  <a:lnTo>
                    <a:pt x="0" y="2253234"/>
                  </a:lnTo>
                  <a:close/>
                </a:path>
              </a:pathLst>
            </a:custGeom>
            <a:ln w="12700">
              <a:solidFill>
                <a:srgbClr val="EEEEE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975360" y="4349622"/>
            <a:ext cx="1858645" cy="14890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R="508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006FC0"/>
                </a:solidFill>
                <a:latin typeface="Calibri"/>
                <a:cs typeface="Calibri"/>
              </a:rPr>
              <a:t>Component</a:t>
            </a:r>
            <a:r>
              <a:rPr dirty="0" sz="2400" spc="-75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006FC0"/>
                </a:solidFill>
                <a:latin typeface="Calibri"/>
                <a:cs typeface="Calibri"/>
              </a:rPr>
              <a:t>B1 </a:t>
            </a:r>
            <a:r>
              <a:rPr dirty="0" sz="2400" spc="-10">
                <a:latin typeface="Calibri"/>
                <a:cs typeface="Calibri"/>
              </a:rPr>
              <a:t>Waste Management </a:t>
            </a:r>
            <a:r>
              <a:rPr dirty="0" sz="2400" spc="-25">
                <a:latin typeface="Calibri"/>
                <a:cs typeface="Calibri"/>
              </a:rPr>
              <a:t>CIG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19568" y="0"/>
            <a:ext cx="4470781" cy="2240279"/>
          </a:xfrm>
          <a:prstGeom prst="rect">
            <a:avLst/>
          </a:prstGeom>
        </p:spPr>
      </p:pic>
      <p:grpSp>
        <p:nvGrpSpPr>
          <p:cNvPr id="8" name="object 8" descr=""/>
          <p:cNvGrpSpPr/>
          <p:nvPr/>
        </p:nvGrpSpPr>
        <p:grpSpPr>
          <a:xfrm>
            <a:off x="509828" y="4381220"/>
            <a:ext cx="2639060" cy="1463040"/>
            <a:chOff x="509828" y="4381220"/>
            <a:chExt cx="2639060" cy="1463040"/>
          </a:xfrm>
        </p:grpSpPr>
        <p:sp>
          <p:nvSpPr>
            <p:cNvPr id="9" name="object 9" descr=""/>
            <p:cNvSpPr/>
            <p:nvPr/>
          </p:nvSpPr>
          <p:spPr>
            <a:xfrm>
              <a:off x="509828" y="4784496"/>
              <a:ext cx="128270" cy="654050"/>
            </a:xfrm>
            <a:custGeom>
              <a:avLst/>
              <a:gdLst/>
              <a:ahLst/>
              <a:cxnLst/>
              <a:rect l="l" t="t" r="r" b="b"/>
              <a:pathLst>
                <a:path w="128270" h="654050">
                  <a:moveTo>
                    <a:pt x="127977" y="0"/>
                  </a:moveTo>
                  <a:lnTo>
                    <a:pt x="0" y="0"/>
                  </a:lnTo>
                  <a:lnTo>
                    <a:pt x="0" y="653897"/>
                  </a:lnTo>
                  <a:lnTo>
                    <a:pt x="127977" y="653897"/>
                  </a:lnTo>
                  <a:lnTo>
                    <a:pt x="127977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3130169" y="4381220"/>
              <a:ext cx="18415" cy="1463040"/>
            </a:xfrm>
            <a:custGeom>
              <a:avLst/>
              <a:gdLst/>
              <a:ahLst/>
              <a:cxnLst/>
              <a:rect l="l" t="t" r="r" b="b"/>
              <a:pathLst>
                <a:path w="18414" h="1463039">
                  <a:moveTo>
                    <a:pt x="18282" y="0"/>
                  </a:moveTo>
                  <a:lnTo>
                    <a:pt x="0" y="0"/>
                  </a:lnTo>
                  <a:lnTo>
                    <a:pt x="0" y="1463039"/>
                  </a:lnTo>
                  <a:lnTo>
                    <a:pt x="18282" y="1463039"/>
                  </a:lnTo>
                  <a:lnTo>
                    <a:pt x="18282" y="0"/>
                  </a:lnTo>
                  <a:close/>
                </a:path>
              </a:pathLst>
            </a:custGeom>
            <a:solidFill>
              <a:srgbClr val="D4D4D4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 txBox="1"/>
          <p:nvPr/>
        </p:nvSpPr>
        <p:spPr>
          <a:xfrm>
            <a:off x="3457702" y="3998747"/>
            <a:ext cx="2656840" cy="640080"/>
          </a:xfrm>
          <a:prstGeom prst="rect">
            <a:avLst/>
          </a:prstGeom>
        </p:spPr>
        <p:txBody>
          <a:bodyPr wrap="square" lIns="0" tIns="32384" rIns="0" bIns="0" rtlCol="0" vert="horz">
            <a:spAutoFit/>
          </a:bodyPr>
          <a:lstStyle/>
          <a:p>
            <a:pPr marL="342265" indent="-342265">
              <a:lnSpc>
                <a:spcPct val="100000"/>
              </a:lnSpc>
              <a:spcBef>
                <a:spcPts val="254"/>
              </a:spcBef>
              <a:buFont typeface="Arial MT"/>
              <a:buChar char="•"/>
              <a:tabLst>
                <a:tab pos="342265" algn="l"/>
              </a:tabLst>
            </a:pPr>
            <a:r>
              <a:rPr dirty="0" sz="1300">
                <a:latin typeface="Calibri"/>
                <a:cs typeface="Calibri"/>
              </a:rPr>
              <a:t>Weekly</a:t>
            </a:r>
            <a:r>
              <a:rPr dirty="0" sz="1300" spc="-45">
                <a:latin typeface="Calibri"/>
                <a:cs typeface="Calibri"/>
              </a:rPr>
              <a:t> </a:t>
            </a:r>
            <a:r>
              <a:rPr dirty="0" sz="1300" spc="-10">
                <a:latin typeface="Calibri"/>
                <a:cs typeface="Calibri"/>
              </a:rPr>
              <a:t>Environmental</a:t>
            </a:r>
            <a:r>
              <a:rPr dirty="0" sz="1300" spc="-35">
                <a:latin typeface="Calibri"/>
                <a:cs typeface="Calibri"/>
              </a:rPr>
              <a:t> </a:t>
            </a:r>
            <a:r>
              <a:rPr dirty="0" sz="1300" spc="-10">
                <a:latin typeface="Calibri"/>
                <a:cs typeface="Calibri"/>
              </a:rPr>
              <a:t>sanitation</a:t>
            </a:r>
            <a:endParaRPr sz="1300">
              <a:latin typeface="Calibri"/>
              <a:cs typeface="Calibri"/>
            </a:endParaRPr>
          </a:p>
          <a:p>
            <a:pPr marL="342900" marR="5080" indent="-342900">
              <a:lnSpc>
                <a:spcPts val="1400"/>
              </a:lnSpc>
              <a:spcBef>
                <a:spcPts val="335"/>
              </a:spcBef>
              <a:buFont typeface="Arial MT"/>
              <a:buChar char="•"/>
              <a:tabLst>
                <a:tab pos="342900" algn="l"/>
              </a:tabLst>
            </a:pPr>
            <a:r>
              <a:rPr dirty="0" sz="1300">
                <a:latin typeface="Calibri"/>
                <a:cs typeface="Calibri"/>
              </a:rPr>
              <a:t>Community</a:t>
            </a:r>
            <a:r>
              <a:rPr dirty="0" sz="1300" spc="-50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sensitization</a:t>
            </a:r>
            <a:r>
              <a:rPr dirty="0" sz="1300" spc="-15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on</a:t>
            </a:r>
            <a:r>
              <a:rPr dirty="0" sz="1300" spc="-55">
                <a:latin typeface="Calibri"/>
                <a:cs typeface="Calibri"/>
              </a:rPr>
              <a:t> </a:t>
            </a:r>
            <a:r>
              <a:rPr dirty="0" sz="1300" spc="-20">
                <a:latin typeface="Calibri"/>
                <a:cs typeface="Calibri"/>
              </a:rPr>
              <a:t>waste </a:t>
            </a:r>
            <a:r>
              <a:rPr dirty="0" sz="1300" spc="-10">
                <a:latin typeface="Calibri"/>
                <a:cs typeface="Calibri"/>
              </a:rPr>
              <a:t>management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3457702" y="4851272"/>
            <a:ext cx="530860" cy="2235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1300" spc="-10" b="1">
                <a:latin typeface="Calibri"/>
                <a:cs typeface="Calibri"/>
              </a:rPr>
              <a:t>Impact: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3457702" y="5048120"/>
            <a:ext cx="3074035" cy="68072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342265" indent="-342265">
              <a:lnSpc>
                <a:spcPct val="100000"/>
              </a:lnSpc>
              <a:spcBef>
                <a:spcPts val="260"/>
              </a:spcBef>
              <a:buFont typeface="Arial MT"/>
              <a:buChar char="•"/>
              <a:tabLst>
                <a:tab pos="342265" algn="l"/>
              </a:tabLst>
            </a:pPr>
            <a:r>
              <a:rPr dirty="0" sz="1300">
                <a:latin typeface="Calibri"/>
                <a:cs typeface="Calibri"/>
              </a:rPr>
              <a:t>Clean</a:t>
            </a:r>
            <a:r>
              <a:rPr dirty="0" sz="1300" spc="-20">
                <a:latin typeface="Calibri"/>
                <a:cs typeface="Calibri"/>
              </a:rPr>
              <a:t> </a:t>
            </a:r>
            <a:r>
              <a:rPr dirty="0" sz="1300" spc="-10">
                <a:latin typeface="Calibri"/>
                <a:cs typeface="Calibri"/>
              </a:rPr>
              <a:t>environment</a:t>
            </a:r>
            <a:endParaRPr sz="1300">
              <a:latin typeface="Calibri"/>
              <a:cs typeface="Calibri"/>
            </a:endParaRPr>
          </a:p>
          <a:p>
            <a:pPr marL="380365" indent="-380365">
              <a:lnSpc>
                <a:spcPct val="100000"/>
              </a:lnSpc>
              <a:spcBef>
                <a:spcPts val="160"/>
              </a:spcBef>
              <a:buFont typeface="Arial MT"/>
              <a:buChar char="•"/>
              <a:tabLst>
                <a:tab pos="380365" algn="l"/>
              </a:tabLst>
            </a:pPr>
            <a:r>
              <a:rPr dirty="0" sz="1300">
                <a:latin typeface="Calibri"/>
                <a:cs typeface="Calibri"/>
              </a:rPr>
              <a:t>Fewer</a:t>
            </a:r>
            <a:r>
              <a:rPr dirty="0" sz="1300" spc="-35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cases</a:t>
            </a:r>
            <a:r>
              <a:rPr dirty="0" sz="1300" spc="-35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of</a:t>
            </a:r>
            <a:r>
              <a:rPr dirty="0" sz="1300" spc="-40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diseases</a:t>
            </a:r>
            <a:r>
              <a:rPr dirty="0" sz="1300" spc="-15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among</a:t>
            </a:r>
            <a:r>
              <a:rPr dirty="0" sz="1300" spc="-35">
                <a:latin typeface="Calibri"/>
                <a:cs typeface="Calibri"/>
              </a:rPr>
              <a:t> </a:t>
            </a:r>
            <a:r>
              <a:rPr dirty="0" sz="1300" spc="-10">
                <a:latin typeface="Calibri"/>
                <a:cs typeface="Calibri"/>
              </a:rPr>
              <a:t>children</a:t>
            </a:r>
            <a:endParaRPr sz="1300">
              <a:latin typeface="Calibri"/>
              <a:cs typeface="Calibri"/>
            </a:endParaRPr>
          </a:p>
          <a:p>
            <a:pPr marL="342265" indent="-342265">
              <a:lnSpc>
                <a:spcPct val="100000"/>
              </a:lnSpc>
              <a:spcBef>
                <a:spcPts val="155"/>
              </a:spcBef>
              <a:buFont typeface="Arial MT"/>
              <a:buChar char="•"/>
              <a:tabLst>
                <a:tab pos="342265" algn="l"/>
              </a:tabLst>
            </a:pPr>
            <a:r>
              <a:rPr dirty="0" sz="1300">
                <a:latin typeface="Calibri"/>
                <a:cs typeface="Calibri"/>
              </a:rPr>
              <a:t>Income</a:t>
            </a:r>
            <a:r>
              <a:rPr dirty="0" sz="1300" spc="-20">
                <a:latin typeface="Calibri"/>
                <a:cs typeface="Calibri"/>
              </a:rPr>
              <a:t> </a:t>
            </a:r>
            <a:r>
              <a:rPr dirty="0" sz="1300" spc="-10">
                <a:latin typeface="Calibri"/>
                <a:cs typeface="Calibri"/>
              </a:rPr>
              <a:t>generation</a:t>
            </a:r>
            <a:r>
              <a:rPr dirty="0" sz="1300" spc="-20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to</a:t>
            </a:r>
            <a:r>
              <a:rPr dirty="0" sz="1300" spc="-15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support</a:t>
            </a:r>
            <a:r>
              <a:rPr dirty="0" sz="1300" spc="-5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the</a:t>
            </a:r>
            <a:r>
              <a:rPr dirty="0" sz="1300" spc="-15">
                <a:latin typeface="Calibri"/>
                <a:cs typeface="Calibri"/>
              </a:rPr>
              <a:t> </a:t>
            </a:r>
            <a:r>
              <a:rPr dirty="0" sz="1300" spc="-10">
                <a:latin typeface="Calibri"/>
                <a:cs typeface="Calibri"/>
              </a:rPr>
              <a:t>family</a:t>
            </a:r>
            <a:endParaRPr sz="13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19568" y="2308860"/>
            <a:ext cx="4470781" cy="224028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719568" y="4617718"/>
            <a:ext cx="4470781" cy="224027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5"/>
            <a:ext cx="7642859" cy="6858000"/>
            <a:chOff x="0" y="55"/>
            <a:chExt cx="7642859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5"/>
              <a:ext cx="7642726" cy="6857873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579259" y="3986123"/>
              <a:ext cx="6288405" cy="2253615"/>
            </a:xfrm>
            <a:custGeom>
              <a:avLst/>
              <a:gdLst/>
              <a:ahLst/>
              <a:cxnLst/>
              <a:rect l="l" t="t" r="r" b="b"/>
              <a:pathLst>
                <a:path w="6288405" h="2253615">
                  <a:moveTo>
                    <a:pt x="6288278" y="0"/>
                  </a:moveTo>
                  <a:lnTo>
                    <a:pt x="0" y="0"/>
                  </a:lnTo>
                  <a:lnTo>
                    <a:pt x="0" y="2253234"/>
                  </a:lnTo>
                  <a:lnTo>
                    <a:pt x="6288278" y="2253234"/>
                  </a:lnTo>
                  <a:lnTo>
                    <a:pt x="6288278" y="0"/>
                  </a:lnTo>
                  <a:close/>
                </a:path>
              </a:pathLst>
            </a:custGeom>
            <a:solidFill>
              <a:srgbClr val="FFFFFF">
                <a:alpha val="949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579259" y="3986123"/>
              <a:ext cx="6288405" cy="2253615"/>
            </a:xfrm>
            <a:custGeom>
              <a:avLst/>
              <a:gdLst/>
              <a:ahLst/>
              <a:cxnLst/>
              <a:rect l="l" t="t" r="r" b="b"/>
              <a:pathLst>
                <a:path w="6288405" h="2253615">
                  <a:moveTo>
                    <a:pt x="0" y="2253234"/>
                  </a:moveTo>
                  <a:lnTo>
                    <a:pt x="6288278" y="2253234"/>
                  </a:lnTo>
                  <a:lnTo>
                    <a:pt x="6288278" y="0"/>
                  </a:lnTo>
                  <a:lnTo>
                    <a:pt x="0" y="0"/>
                  </a:lnTo>
                  <a:lnTo>
                    <a:pt x="0" y="2253234"/>
                  </a:lnTo>
                  <a:close/>
                </a:path>
              </a:pathLst>
            </a:custGeom>
            <a:ln w="12700">
              <a:solidFill>
                <a:srgbClr val="EEEEE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961440" y="4532503"/>
            <a:ext cx="1871345" cy="1123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006FC0"/>
                </a:solidFill>
                <a:latin typeface="Calibri"/>
                <a:cs typeface="Calibri"/>
              </a:rPr>
              <a:t>Component</a:t>
            </a:r>
            <a:r>
              <a:rPr dirty="0" sz="2400" spc="-75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006FC0"/>
                </a:solidFill>
                <a:latin typeface="Calibri"/>
                <a:cs typeface="Calibri"/>
              </a:rPr>
              <a:t>B1 </a:t>
            </a:r>
            <a:r>
              <a:rPr dirty="0" sz="2400" spc="-20">
                <a:latin typeface="Calibri"/>
                <a:cs typeface="Calibri"/>
              </a:rPr>
              <a:t>Waste</a:t>
            </a:r>
            <a:r>
              <a:rPr dirty="0" sz="2400" spc="-100">
                <a:latin typeface="Calibri"/>
                <a:cs typeface="Calibri"/>
              </a:rPr>
              <a:t> </a:t>
            </a:r>
            <a:r>
              <a:rPr dirty="0" sz="2400" spc="-25">
                <a:latin typeface="Calibri"/>
                <a:cs typeface="Calibri"/>
              </a:rPr>
              <a:t>To </a:t>
            </a:r>
            <a:r>
              <a:rPr dirty="0" sz="2400" spc="-10">
                <a:latin typeface="Calibri"/>
                <a:cs typeface="Calibri"/>
              </a:rPr>
              <a:t>Wealth</a:t>
            </a:r>
            <a:r>
              <a:rPr dirty="0" sz="2400" spc="-100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Facility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09483" y="0"/>
            <a:ext cx="4382516" cy="3345688"/>
          </a:xfrm>
          <a:prstGeom prst="rect">
            <a:avLst/>
          </a:prstGeom>
        </p:spPr>
      </p:pic>
      <p:grpSp>
        <p:nvGrpSpPr>
          <p:cNvPr id="8" name="object 8" descr=""/>
          <p:cNvGrpSpPr/>
          <p:nvPr/>
        </p:nvGrpSpPr>
        <p:grpSpPr>
          <a:xfrm>
            <a:off x="508533" y="4381220"/>
            <a:ext cx="2626995" cy="1463040"/>
            <a:chOff x="508533" y="4381220"/>
            <a:chExt cx="2626995" cy="1463040"/>
          </a:xfrm>
        </p:grpSpPr>
        <p:sp>
          <p:nvSpPr>
            <p:cNvPr id="9" name="object 9" descr=""/>
            <p:cNvSpPr/>
            <p:nvPr/>
          </p:nvSpPr>
          <p:spPr>
            <a:xfrm>
              <a:off x="508533" y="4784496"/>
              <a:ext cx="128270" cy="654050"/>
            </a:xfrm>
            <a:custGeom>
              <a:avLst/>
              <a:gdLst/>
              <a:ahLst/>
              <a:cxnLst/>
              <a:rect l="l" t="t" r="r" b="b"/>
              <a:pathLst>
                <a:path w="128270" h="654050">
                  <a:moveTo>
                    <a:pt x="128015" y="0"/>
                  </a:moveTo>
                  <a:lnTo>
                    <a:pt x="0" y="0"/>
                  </a:lnTo>
                  <a:lnTo>
                    <a:pt x="0" y="653897"/>
                  </a:lnTo>
                  <a:lnTo>
                    <a:pt x="128015" y="653897"/>
                  </a:lnTo>
                  <a:lnTo>
                    <a:pt x="128015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3116706" y="4381220"/>
              <a:ext cx="18415" cy="1463040"/>
            </a:xfrm>
            <a:custGeom>
              <a:avLst/>
              <a:gdLst/>
              <a:ahLst/>
              <a:cxnLst/>
              <a:rect l="l" t="t" r="r" b="b"/>
              <a:pathLst>
                <a:path w="18414" h="1463039">
                  <a:moveTo>
                    <a:pt x="18287" y="0"/>
                  </a:moveTo>
                  <a:lnTo>
                    <a:pt x="0" y="0"/>
                  </a:lnTo>
                  <a:lnTo>
                    <a:pt x="0" y="1463039"/>
                  </a:lnTo>
                  <a:lnTo>
                    <a:pt x="18287" y="1463039"/>
                  </a:lnTo>
                  <a:lnTo>
                    <a:pt x="18287" y="0"/>
                  </a:lnTo>
                  <a:close/>
                </a:path>
              </a:pathLst>
            </a:custGeom>
            <a:solidFill>
              <a:srgbClr val="D4D4D4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 txBox="1"/>
          <p:nvPr/>
        </p:nvSpPr>
        <p:spPr>
          <a:xfrm>
            <a:off x="3443985" y="4174616"/>
            <a:ext cx="3140075" cy="18402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700" spc="-50">
                <a:latin typeface="Lucida Sans Unicode"/>
                <a:cs typeface="Lucida Sans Unicode"/>
              </a:rPr>
              <a:t>It</a:t>
            </a:r>
            <a:r>
              <a:rPr dirty="0" sz="1700" spc="15">
                <a:latin typeface="Lucida Sans Unicode"/>
                <a:cs typeface="Lucida Sans Unicode"/>
              </a:rPr>
              <a:t> </a:t>
            </a:r>
            <a:r>
              <a:rPr dirty="0" sz="1700" spc="-20">
                <a:latin typeface="Lucida Sans Unicode"/>
                <a:cs typeface="Lucida Sans Unicode"/>
              </a:rPr>
              <a:t>is</a:t>
            </a:r>
            <a:r>
              <a:rPr dirty="0" sz="1700" spc="15">
                <a:latin typeface="Lucida Sans Unicode"/>
                <a:cs typeface="Lucida Sans Unicode"/>
              </a:rPr>
              <a:t> </a:t>
            </a:r>
            <a:r>
              <a:rPr dirty="0" sz="1700" spc="114">
                <a:latin typeface="Lucida Sans Unicode"/>
                <a:cs typeface="Lucida Sans Unicode"/>
              </a:rPr>
              <a:t>an</a:t>
            </a:r>
            <a:r>
              <a:rPr dirty="0" sz="1700" spc="20">
                <a:latin typeface="Lucida Sans Unicode"/>
                <a:cs typeface="Lucida Sans Unicode"/>
              </a:rPr>
              <a:t> </a:t>
            </a:r>
            <a:r>
              <a:rPr dirty="0" sz="1700">
                <a:latin typeface="Lucida Sans Unicode"/>
                <a:cs typeface="Lucida Sans Unicode"/>
              </a:rPr>
              <a:t>innovative</a:t>
            </a:r>
            <a:r>
              <a:rPr dirty="0" sz="1700" spc="-35">
                <a:latin typeface="Lucida Sans Unicode"/>
                <a:cs typeface="Lucida Sans Unicode"/>
              </a:rPr>
              <a:t> </a:t>
            </a:r>
            <a:r>
              <a:rPr dirty="0" sz="1700" spc="-10">
                <a:latin typeface="Lucida Sans Unicode"/>
                <a:cs typeface="Lucida Sans Unicode"/>
              </a:rPr>
              <a:t>strategy</a:t>
            </a:r>
            <a:r>
              <a:rPr dirty="0" sz="1700" spc="500">
                <a:latin typeface="Lucida Sans Unicode"/>
                <a:cs typeface="Lucida Sans Unicode"/>
              </a:rPr>
              <a:t> </a:t>
            </a:r>
            <a:r>
              <a:rPr dirty="0" sz="1700" spc="65">
                <a:latin typeface="Lucida Sans Unicode"/>
                <a:cs typeface="Lucida Sans Unicode"/>
              </a:rPr>
              <a:t>by</a:t>
            </a:r>
            <a:r>
              <a:rPr dirty="0" sz="1700" spc="-30">
                <a:latin typeface="Lucida Sans Unicode"/>
                <a:cs typeface="Lucida Sans Unicode"/>
              </a:rPr>
              <a:t> </a:t>
            </a:r>
            <a:r>
              <a:rPr dirty="0" sz="1700">
                <a:latin typeface="Lucida Sans Unicode"/>
                <a:cs typeface="Lucida Sans Unicode"/>
              </a:rPr>
              <a:t>the</a:t>
            </a:r>
            <a:r>
              <a:rPr dirty="0" sz="1700" spc="-55">
                <a:latin typeface="Lucida Sans Unicode"/>
                <a:cs typeface="Lucida Sans Unicode"/>
              </a:rPr>
              <a:t> </a:t>
            </a:r>
            <a:r>
              <a:rPr dirty="0" sz="1700" spc="90">
                <a:latin typeface="Lucida Sans Unicode"/>
                <a:cs typeface="Lucida Sans Unicode"/>
              </a:rPr>
              <a:t>Gombe</a:t>
            </a:r>
            <a:r>
              <a:rPr dirty="0" sz="1700" spc="-40">
                <a:latin typeface="Lucida Sans Unicode"/>
                <a:cs typeface="Lucida Sans Unicode"/>
              </a:rPr>
              <a:t> </a:t>
            </a:r>
            <a:r>
              <a:rPr dirty="0" sz="1700" spc="60">
                <a:latin typeface="Lucida Sans Unicode"/>
                <a:cs typeface="Lucida Sans Unicode"/>
              </a:rPr>
              <a:t>State </a:t>
            </a:r>
            <a:r>
              <a:rPr dirty="0" sz="1700">
                <a:latin typeface="Lucida Sans Unicode"/>
                <a:cs typeface="Lucida Sans Unicode"/>
              </a:rPr>
              <a:t>ACReSAL</a:t>
            </a:r>
            <a:r>
              <a:rPr dirty="0" sz="1700" spc="15">
                <a:latin typeface="Lucida Sans Unicode"/>
                <a:cs typeface="Lucida Sans Unicode"/>
              </a:rPr>
              <a:t> </a:t>
            </a:r>
            <a:r>
              <a:rPr dirty="0" sz="1700">
                <a:latin typeface="Lucida Sans Unicode"/>
                <a:cs typeface="Lucida Sans Unicode"/>
              </a:rPr>
              <a:t>to</a:t>
            </a:r>
            <a:r>
              <a:rPr dirty="0" sz="1700" spc="20">
                <a:latin typeface="Lucida Sans Unicode"/>
                <a:cs typeface="Lucida Sans Unicode"/>
              </a:rPr>
              <a:t> </a:t>
            </a:r>
            <a:r>
              <a:rPr dirty="0" sz="1700">
                <a:latin typeface="Lucida Sans Unicode"/>
                <a:cs typeface="Lucida Sans Unicode"/>
              </a:rPr>
              <a:t>transform</a:t>
            </a:r>
            <a:r>
              <a:rPr dirty="0" sz="1700" spc="15">
                <a:latin typeface="Lucida Sans Unicode"/>
                <a:cs typeface="Lucida Sans Unicode"/>
              </a:rPr>
              <a:t> </a:t>
            </a:r>
            <a:r>
              <a:rPr dirty="0" sz="1700" spc="-25">
                <a:latin typeface="Lucida Sans Unicode"/>
                <a:cs typeface="Lucida Sans Unicode"/>
              </a:rPr>
              <a:t>the </a:t>
            </a:r>
            <a:r>
              <a:rPr dirty="0" sz="1700">
                <a:latin typeface="Lucida Sans Unicode"/>
                <a:cs typeface="Lucida Sans Unicode"/>
              </a:rPr>
              <a:t>state’s</a:t>
            </a:r>
            <a:r>
              <a:rPr dirty="0" sz="1700" spc="45">
                <a:latin typeface="Lucida Sans Unicode"/>
                <a:cs typeface="Lucida Sans Unicode"/>
              </a:rPr>
              <a:t> </a:t>
            </a:r>
            <a:r>
              <a:rPr dirty="0" sz="1700" spc="80">
                <a:latin typeface="Lucida Sans Unicode"/>
                <a:cs typeface="Lucida Sans Unicode"/>
              </a:rPr>
              <a:t>waste</a:t>
            </a:r>
            <a:r>
              <a:rPr dirty="0" sz="1700" spc="55">
                <a:latin typeface="Lucida Sans Unicode"/>
                <a:cs typeface="Lucida Sans Unicode"/>
              </a:rPr>
              <a:t> </a:t>
            </a:r>
            <a:r>
              <a:rPr dirty="0" sz="1700">
                <a:latin typeface="Lucida Sans Unicode"/>
                <a:cs typeface="Lucida Sans Unicode"/>
              </a:rPr>
              <a:t>burden</a:t>
            </a:r>
            <a:r>
              <a:rPr dirty="0" sz="1700" spc="40">
                <a:latin typeface="Lucida Sans Unicode"/>
                <a:cs typeface="Lucida Sans Unicode"/>
              </a:rPr>
              <a:t> </a:t>
            </a:r>
            <a:r>
              <a:rPr dirty="0" sz="1700" spc="-20">
                <a:latin typeface="Lucida Sans Unicode"/>
                <a:cs typeface="Lucida Sans Unicode"/>
              </a:rPr>
              <a:t>into </a:t>
            </a:r>
            <a:r>
              <a:rPr dirty="0" sz="1700">
                <a:latin typeface="Lucida Sans Unicode"/>
                <a:cs typeface="Lucida Sans Unicode"/>
              </a:rPr>
              <a:t>opportunities</a:t>
            </a:r>
            <a:r>
              <a:rPr dirty="0" sz="1700" spc="-50">
                <a:latin typeface="Lucida Sans Unicode"/>
                <a:cs typeface="Lucida Sans Unicode"/>
              </a:rPr>
              <a:t> </a:t>
            </a:r>
            <a:r>
              <a:rPr dirty="0" sz="1700" spc="-35">
                <a:latin typeface="Lucida Sans Unicode"/>
                <a:cs typeface="Lucida Sans Unicode"/>
              </a:rPr>
              <a:t>for</a:t>
            </a:r>
            <a:r>
              <a:rPr dirty="0" sz="1700" spc="-10">
                <a:latin typeface="Lucida Sans Unicode"/>
                <a:cs typeface="Lucida Sans Unicode"/>
              </a:rPr>
              <a:t> </a:t>
            </a:r>
            <a:r>
              <a:rPr dirty="0" sz="1700" spc="60">
                <a:latin typeface="Lucida Sans Unicode"/>
                <a:cs typeface="Lucida Sans Unicode"/>
              </a:rPr>
              <a:t>economic </a:t>
            </a:r>
            <a:r>
              <a:rPr dirty="0" sz="1700" spc="-10">
                <a:latin typeface="Lucida Sans Unicode"/>
                <a:cs typeface="Lucida Sans Unicode"/>
              </a:rPr>
              <a:t>growth,</a:t>
            </a:r>
            <a:r>
              <a:rPr dirty="0" sz="1700" spc="-80">
                <a:latin typeface="Lucida Sans Unicode"/>
                <a:cs typeface="Lucida Sans Unicode"/>
              </a:rPr>
              <a:t> </a:t>
            </a:r>
            <a:r>
              <a:rPr dirty="0" sz="1700" spc="55">
                <a:latin typeface="Lucida Sans Unicode"/>
                <a:cs typeface="Lucida Sans Unicode"/>
              </a:rPr>
              <a:t>energy</a:t>
            </a:r>
            <a:r>
              <a:rPr dirty="0" sz="1700" spc="-95">
                <a:latin typeface="Lucida Sans Unicode"/>
                <a:cs typeface="Lucida Sans Unicode"/>
              </a:rPr>
              <a:t> </a:t>
            </a:r>
            <a:r>
              <a:rPr dirty="0" sz="1700">
                <a:latin typeface="Lucida Sans Unicode"/>
                <a:cs typeface="Lucida Sans Unicode"/>
              </a:rPr>
              <a:t>security,</a:t>
            </a:r>
            <a:r>
              <a:rPr dirty="0" sz="1700" spc="-85">
                <a:latin typeface="Lucida Sans Unicode"/>
                <a:cs typeface="Lucida Sans Unicode"/>
              </a:rPr>
              <a:t> </a:t>
            </a:r>
            <a:r>
              <a:rPr dirty="0" sz="1700" spc="80">
                <a:latin typeface="Lucida Sans Unicode"/>
                <a:cs typeface="Lucida Sans Unicode"/>
              </a:rPr>
              <a:t>and </a:t>
            </a:r>
            <a:r>
              <a:rPr dirty="0" sz="1700" spc="20">
                <a:latin typeface="Lucida Sans Unicode"/>
                <a:cs typeface="Lucida Sans Unicode"/>
              </a:rPr>
              <a:t>environmental</a:t>
            </a:r>
            <a:r>
              <a:rPr dirty="0" sz="1700" spc="165">
                <a:latin typeface="Lucida Sans Unicode"/>
                <a:cs typeface="Lucida Sans Unicode"/>
              </a:rPr>
              <a:t> </a:t>
            </a:r>
            <a:r>
              <a:rPr dirty="0" sz="1700" spc="-10">
                <a:latin typeface="Lucida Sans Unicode"/>
                <a:cs typeface="Lucida Sans Unicode"/>
              </a:rPr>
              <a:t>sustainability.</a:t>
            </a:r>
            <a:endParaRPr sz="1700">
              <a:latin typeface="Lucida Sans Unicode"/>
              <a:cs typeface="Lucida Sans Unicode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09483" y="3512310"/>
            <a:ext cx="4382516" cy="334568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5104" y="483869"/>
            <a:ext cx="3135630" cy="1778000"/>
          </a:xfrm>
          <a:prstGeom prst="rect"/>
        </p:spPr>
        <p:txBody>
          <a:bodyPr wrap="square" lIns="0" tIns="50165" rIns="0" bIns="0" rtlCol="0" vert="horz">
            <a:spAutoFit/>
          </a:bodyPr>
          <a:lstStyle/>
          <a:p>
            <a:pPr algn="ctr" marL="12065" marR="5080" indent="3810">
              <a:lnSpc>
                <a:spcPct val="90000"/>
              </a:lnSpc>
              <a:spcBef>
                <a:spcPts val="395"/>
              </a:spcBef>
            </a:pPr>
            <a:r>
              <a:rPr dirty="0" sz="2500">
                <a:solidFill>
                  <a:srgbClr val="006FC0"/>
                </a:solidFill>
                <a:latin typeface="Calibri"/>
                <a:cs typeface="Calibri"/>
              </a:rPr>
              <a:t>Component</a:t>
            </a:r>
            <a:r>
              <a:rPr dirty="0" sz="2500" spc="-135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2500" spc="-35">
                <a:solidFill>
                  <a:srgbClr val="006FC0"/>
                </a:solidFill>
                <a:latin typeface="Calibri"/>
                <a:cs typeface="Calibri"/>
              </a:rPr>
              <a:t>B2 </a:t>
            </a:r>
            <a:r>
              <a:rPr dirty="0" sz="2500" spc="-10">
                <a:solidFill>
                  <a:srgbClr val="000000"/>
                </a:solidFill>
                <a:latin typeface="Calibri"/>
                <a:cs typeface="Calibri"/>
              </a:rPr>
              <a:t>Construction</a:t>
            </a:r>
            <a:r>
              <a:rPr dirty="0" sz="2500" spc="-45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2500">
                <a:solidFill>
                  <a:srgbClr val="000000"/>
                </a:solidFill>
                <a:latin typeface="Calibri"/>
                <a:cs typeface="Calibri"/>
              </a:rPr>
              <a:t>of</a:t>
            </a:r>
            <a:r>
              <a:rPr dirty="0" sz="2500" spc="-45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2500" spc="-10">
                <a:solidFill>
                  <a:srgbClr val="000000"/>
                </a:solidFill>
                <a:latin typeface="Calibri"/>
                <a:cs typeface="Calibri"/>
              </a:rPr>
              <a:t>Balanga </a:t>
            </a:r>
            <a:r>
              <a:rPr dirty="0" sz="2500">
                <a:solidFill>
                  <a:srgbClr val="000000"/>
                </a:solidFill>
                <a:latin typeface="Calibri"/>
                <a:cs typeface="Calibri"/>
              </a:rPr>
              <a:t>Dam</a:t>
            </a:r>
            <a:r>
              <a:rPr dirty="0" sz="2500" spc="-5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2500">
                <a:solidFill>
                  <a:srgbClr val="000000"/>
                </a:solidFill>
                <a:latin typeface="Calibri"/>
                <a:cs typeface="Calibri"/>
              </a:rPr>
              <a:t>Canals</a:t>
            </a:r>
            <a:r>
              <a:rPr dirty="0" sz="2500" spc="-5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2500" spc="-25">
                <a:solidFill>
                  <a:srgbClr val="000000"/>
                </a:solidFill>
                <a:latin typeface="Calibri"/>
                <a:cs typeface="Calibri"/>
              </a:rPr>
              <a:t>and </a:t>
            </a:r>
            <a:r>
              <a:rPr dirty="0" sz="2500" spc="-10">
                <a:solidFill>
                  <a:srgbClr val="000000"/>
                </a:solidFill>
                <a:latin typeface="Calibri"/>
                <a:cs typeface="Calibri"/>
              </a:rPr>
              <a:t>Reconstruction</a:t>
            </a:r>
            <a:r>
              <a:rPr dirty="0" sz="2500" spc="-6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2500">
                <a:solidFill>
                  <a:srgbClr val="000000"/>
                </a:solidFill>
                <a:latin typeface="Calibri"/>
                <a:cs typeface="Calibri"/>
              </a:rPr>
              <a:t>of</a:t>
            </a:r>
            <a:r>
              <a:rPr dirty="0" sz="2500" spc="-55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2500" spc="-10">
                <a:solidFill>
                  <a:srgbClr val="000000"/>
                </a:solidFill>
                <a:latin typeface="Calibri"/>
                <a:cs typeface="Calibri"/>
              </a:rPr>
              <a:t>Failed Sections</a:t>
            </a:r>
            <a:endParaRPr sz="2500">
              <a:latin typeface="Calibri"/>
              <a:cs typeface="Calibri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1587" y="0"/>
            <a:ext cx="12188825" cy="6858000"/>
            <a:chOff x="1587" y="0"/>
            <a:chExt cx="12188825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55616" y="0"/>
              <a:ext cx="7634731" cy="2762758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1588" y="2762757"/>
              <a:ext cx="12188825" cy="64135"/>
            </a:xfrm>
            <a:custGeom>
              <a:avLst/>
              <a:gdLst/>
              <a:ahLst/>
              <a:cxnLst/>
              <a:rect l="l" t="t" r="r" b="b"/>
              <a:pathLst>
                <a:path w="12188825" h="64135">
                  <a:moveTo>
                    <a:pt x="12188825" y="0"/>
                  </a:moveTo>
                  <a:lnTo>
                    <a:pt x="0" y="0"/>
                  </a:lnTo>
                  <a:lnTo>
                    <a:pt x="0" y="64008"/>
                  </a:lnTo>
                  <a:lnTo>
                    <a:pt x="12188825" y="64008"/>
                  </a:lnTo>
                  <a:lnTo>
                    <a:pt x="12188825" y="0"/>
                  </a:lnTo>
                  <a:close/>
                </a:path>
              </a:pathLst>
            </a:custGeom>
            <a:solidFill>
              <a:srgbClr val="0F243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87" y="2826764"/>
              <a:ext cx="4564633" cy="4031234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4555616" y="0"/>
              <a:ext cx="64135" cy="6858000"/>
            </a:xfrm>
            <a:custGeom>
              <a:avLst/>
              <a:gdLst/>
              <a:ahLst/>
              <a:cxnLst/>
              <a:rect l="l" t="t" r="r" b="b"/>
              <a:pathLst>
                <a:path w="64135" h="6858000">
                  <a:moveTo>
                    <a:pt x="63991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63991" y="6858000"/>
                  </a:lnTo>
                  <a:lnTo>
                    <a:pt x="63991" y="0"/>
                  </a:lnTo>
                  <a:close/>
                </a:path>
              </a:pathLst>
            </a:custGeom>
            <a:solidFill>
              <a:srgbClr val="0F243E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5483478" y="3408629"/>
            <a:ext cx="5097145" cy="2334895"/>
          </a:xfrm>
          <a:prstGeom prst="rect">
            <a:avLst/>
          </a:prstGeom>
        </p:spPr>
        <p:txBody>
          <a:bodyPr wrap="square" lIns="0" tIns="59690" rIns="0" bIns="0" rtlCol="0" vert="horz">
            <a:spAutoFit/>
          </a:bodyPr>
          <a:lstStyle/>
          <a:p>
            <a:pPr marL="125730" indent="-113030">
              <a:lnSpc>
                <a:spcPct val="100000"/>
              </a:lnSpc>
              <a:spcBef>
                <a:spcPts val="470"/>
              </a:spcBef>
              <a:buFont typeface="Arial MT"/>
              <a:buChar char="•"/>
              <a:tabLst>
                <a:tab pos="125730" algn="l"/>
              </a:tabLst>
            </a:pPr>
            <a:r>
              <a:rPr dirty="0" sz="1850" spc="-10">
                <a:latin typeface="Calibri"/>
                <a:cs typeface="Calibri"/>
              </a:rPr>
              <a:t>Water</a:t>
            </a:r>
            <a:r>
              <a:rPr dirty="0" sz="1850" spc="-55">
                <a:latin typeface="Calibri"/>
                <a:cs typeface="Calibri"/>
              </a:rPr>
              <a:t> </a:t>
            </a:r>
            <a:r>
              <a:rPr dirty="0" sz="1850" spc="-10">
                <a:latin typeface="Calibri"/>
                <a:cs typeface="Calibri"/>
              </a:rPr>
              <a:t>Storage</a:t>
            </a:r>
            <a:r>
              <a:rPr dirty="0" sz="1850" spc="-70">
                <a:latin typeface="Calibri"/>
                <a:cs typeface="Calibri"/>
              </a:rPr>
              <a:t> </a:t>
            </a:r>
            <a:r>
              <a:rPr dirty="0" sz="1850">
                <a:latin typeface="Calibri"/>
                <a:cs typeface="Calibri"/>
              </a:rPr>
              <a:t>Capacity:</a:t>
            </a:r>
            <a:r>
              <a:rPr dirty="0" sz="1850" spc="-40">
                <a:latin typeface="Calibri"/>
                <a:cs typeface="Calibri"/>
              </a:rPr>
              <a:t> </a:t>
            </a:r>
            <a:r>
              <a:rPr dirty="0" sz="1850">
                <a:latin typeface="Calibri"/>
                <a:cs typeface="Calibri"/>
              </a:rPr>
              <a:t>63</a:t>
            </a:r>
            <a:r>
              <a:rPr dirty="0" sz="1850" spc="-65">
                <a:latin typeface="Calibri"/>
                <a:cs typeface="Calibri"/>
              </a:rPr>
              <a:t> </a:t>
            </a:r>
            <a:r>
              <a:rPr dirty="0" sz="1850" spc="-25">
                <a:latin typeface="Calibri"/>
                <a:cs typeface="Calibri"/>
              </a:rPr>
              <a:t>MCM</a:t>
            </a:r>
            <a:endParaRPr sz="1850">
              <a:latin typeface="Calibri"/>
              <a:cs typeface="Calibri"/>
            </a:endParaRPr>
          </a:p>
          <a:p>
            <a:pPr marL="125730" indent="-113030">
              <a:lnSpc>
                <a:spcPct val="100000"/>
              </a:lnSpc>
              <a:spcBef>
                <a:spcPts val="375"/>
              </a:spcBef>
              <a:buFont typeface="Arial MT"/>
              <a:buChar char="•"/>
              <a:tabLst>
                <a:tab pos="125730" algn="l"/>
              </a:tabLst>
            </a:pPr>
            <a:r>
              <a:rPr dirty="0" sz="1850">
                <a:latin typeface="Calibri"/>
                <a:cs typeface="Calibri"/>
              </a:rPr>
              <a:t>Height:</a:t>
            </a:r>
            <a:r>
              <a:rPr dirty="0" sz="1850" spc="-80">
                <a:latin typeface="Calibri"/>
                <a:cs typeface="Calibri"/>
              </a:rPr>
              <a:t> </a:t>
            </a:r>
            <a:r>
              <a:rPr dirty="0" sz="1850" spc="-25">
                <a:latin typeface="Calibri"/>
                <a:cs typeface="Calibri"/>
              </a:rPr>
              <a:t>41m</a:t>
            </a:r>
            <a:endParaRPr sz="1850">
              <a:latin typeface="Calibri"/>
              <a:cs typeface="Calibri"/>
            </a:endParaRPr>
          </a:p>
          <a:p>
            <a:pPr marL="126364" indent="-113664">
              <a:lnSpc>
                <a:spcPct val="100000"/>
              </a:lnSpc>
              <a:spcBef>
                <a:spcPts val="380"/>
              </a:spcBef>
              <a:buFont typeface="Arial MT"/>
              <a:buChar char="•"/>
              <a:tabLst>
                <a:tab pos="126364" algn="l"/>
              </a:tabLst>
            </a:pPr>
            <a:r>
              <a:rPr dirty="0" sz="1850" spc="-10">
                <a:latin typeface="Calibri"/>
                <a:cs typeface="Calibri"/>
              </a:rPr>
              <a:t>Surface</a:t>
            </a:r>
            <a:r>
              <a:rPr dirty="0" sz="1850" spc="-50">
                <a:latin typeface="Calibri"/>
                <a:cs typeface="Calibri"/>
              </a:rPr>
              <a:t> </a:t>
            </a:r>
            <a:r>
              <a:rPr dirty="0" sz="1850">
                <a:latin typeface="Calibri"/>
                <a:cs typeface="Calibri"/>
              </a:rPr>
              <a:t>area</a:t>
            </a:r>
            <a:r>
              <a:rPr dirty="0" sz="1850" spc="-45">
                <a:latin typeface="Calibri"/>
                <a:cs typeface="Calibri"/>
              </a:rPr>
              <a:t> </a:t>
            </a:r>
            <a:r>
              <a:rPr dirty="0" sz="1850" spc="-10">
                <a:latin typeface="Calibri"/>
                <a:cs typeface="Calibri"/>
              </a:rPr>
              <a:t>coverage:</a:t>
            </a:r>
            <a:r>
              <a:rPr dirty="0" sz="1850" spc="-40">
                <a:latin typeface="Calibri"/>
                <a:cs typeface="Calibri"/>
              </a:rPr>
              <a:t> </a:t>
            </a:r>
            <a:r>
              <a:rPr dirty="0" sz="1850">
                <a:latin typeface="Calibri"/>
                <a:cs typeface="Calibri"/>
              </a:rPr>
              <a:t>1,000</a:t>
            </a:r>
            <a:r>
              <a:rPr dirty="0" sz="1850" spc="-55">
                <a:latin typeface="Calibri"/>
                <a:cs typeface="Calibri"/>
              </a:rPr>
              <a:t> </a:t>
            </a:r>
            <a:r>
              <a:rPr dirty="0" sz="1850" spc="-25">
                <a:latin typeface="Calibri"/>
                <a:cs typeface="Calibri"/>
              </a:rPr>
              <a:t>ha</a:t>
            </a:r>
            <a:endParaRPr sz="1850">
              <a:latin typeface="Calibri"/>
              <a:cs typeface="Calibri"/>
            </a:endParaRPr>
          </a:p>
          <a:p>
            <a:pPr marL="125730" indent="-113030">
              <a:lnSpc>
                <a:spcPct val="100000"/>
              </a:lnSpc>
              <a:spcBef>
                <a:spcPts val="375"/>
              </a:spcBef>
              <a:buFont typeface="Arial MT"/>
              <a:buChar char="•"/>
              <a:tabLst>
                <a:tab pos="125730" algn="l"/>
              </a:tabLst>
            </a:pPr>
            <a:r>
              <a:rPr dirty="0" sz="1850">
                <a:latin typeface="Calibri"/>
                <a:cs typeface="Calibri"/>
              </a:rPr>
              <a:t>Expected</a:t>
            </a:r>
            <a:r>
              <a:rPr dirty="0" sz="1850" spc="-40">
                <a:latin typeface="Calibri"/>
                <a:cs typeface="Calibri"/>
              </a:rPr>
              <a:t> </a:t>
            </a:r>
            <a:r>
              <a:rPr dirty="0" sz="1850">
                <a:latin typeface="Calibri"/>
                <a:cs typeface="Calibri"/>
              </a:rPr>
              <a:t>ha</a:t>
            </a:r>
            <a:r>
              <a:rPr dirty="0" sz="1850" spc="-55">
                <a:latin typeface="Calibri"/>
                <a:cs typeface="Calibri"/>
              </a:rPr>
              <a:t> </a:t>
            </a:r>
            <a:r>
              <a:rPr dirty="0" sz="1850">
                <a:latin typeface="Calibri"/>
                <a:cs typeface="Calibri"/>
              </a:rPr>
              <a:t>to</a:t>
            </a:r>
            <a:r>
              <a:rPr dirty="0" sz="1850" spc="-60">
                <a:latin typeface="Calibri"/>
                <a:cs typeface="Calibri"/>
              </a:rPr>
              <a:t> </a:t>
            </a:r>
            <a:r>
              <a:rPr dirty="0" sz="1850">
                <a:latin typeface="Calibri"/>
                <a:cs typeface="Calibri"/>
              </a:rPr>
              <a:t>be</a:t>
            </a:r>
            <a:r>
              <a:rPr dirty="0" sz="1850" spc="-60">
                <a:latin typeface="Calibri"/>
                <a:cs typeface="Calibri"/>
              </a:rPr>
              <a:t> </a:t>
            </a:r>
            <a:r>
              <a:rPr dirty="0" sz="1850">
                <a:latin typeface="Calibri"/>
                <a:cs typeface="Calibri"/>
              </a:rPr>
              <a:t>irrigated:</a:t>
            </a:r>
            <a:r>
              <a:rPr dirty="0" sz="1850" spc="330">
                <a:latin typeface="Calibri"/>
                <a:cs typeface="Calibri"/>
              </a:rPr>
              <a:t> </a:t>
            </a:r>
            <a:r>
              <a:rPr dirty="0" sz="1850" spc="-10">
                <a:latin typeface="Calibri"/>
                <a:cs typeface="Calibri"/>
              </a:rPr>
              <a:t>11,000ha</a:t>
            </a:r>
            <a:endParaRPr sz="1850">
              <a:latin typeface="Calibri"/>
              <a:cs typeface="Calibri"/>
            </a:endParaRPr>
          </a:p>
          <a:p>
            <a:pPr marL="125730" indent="-113030">
              <a:lnSpc>
                <a:spcPct val="100000"/>
              </a:lnSpc>
              <a:spcBef>
                <a:spcPts val="385"/>
              </a:spcBef>
              <a:buFont typeface="Arial MT"/>
              <a:buChar char="•"/>
              <a:tabLst>
                <a:tab pos="125730" algn="l"/>
              </a:tabLst>
            </a:pPr>
            <a:r>
              <a:rPr dirty="0" sz="1850" spc="-40">
                <a:latin typeface="Calibri"/>
                <a:cs typeface="Calibri"/>
              </a:rPr>
              <a:t>Total </a:t>
            </a:r>
            <a:r>
              <a:rPr dirty="0" sz="1850">
                <a:latin typeface="Calibri"/>
                <a:cs typeface="Calibri"/>
              </a:rPr>
              <a:t>Length</a:t>
            </a:r>
            <a:r>
              <a:rPr dirty="0" sz="1850" spc="-25">
                <a:latin typeface="Calibri"/>
                <a:cs typeface="Calibri"/>
              </a:rPr>
              <a:t> </a:t>
            </a:r>
            <a:r>
              <a:rPr dirty="0" sz="1850">
                <a:latin typeface="Calibri"/>
                <a:cs typeface="Calibri"/>
              </a:rPr>
              <a:t>of</a:t>
            </a:r>
            <a:r>
              <a:rPr dirty="0" sz="1850" spc="-55">
                <a:latin typeface="Calibri"/>
                <a:cs typeface="Calibri"/>
              </a:rPr>
              <a:t> </a:t>
            </a:r>
            <a:r>
              <a:rPr dirty="0" sz="1850">
                <a:latin typeface="Calibri"/>
                <a:cs typeface="Calibri"/>
              </a:rPr>
              <a:t>the</a:t>
            </a:r>
            <a:r>
              <a:rPr dirty="0" sz="1850" spc="-40">
                <a:latin typeface="Calibri"/>
                <a:cs typeface="Calibri"/>
              </a:rPr>
              <a:t> </a:t>
            </a:r>
            <a:r>
              <a:rPr dirty="0" sz="1850">
                <a:latin typeface="Calibri"/>
                <a:cs typeface="Calibri"/>
              </a:rPr>
              <a:t>canal:</a:t>
            </a:r>
            <a:r>
              <a:rPr dirty="0" sz="1850" spc="-35">
                <a:latin typeface="Calibri"/>
                <a:cs typeface="Calibri"/>
              </a:rPr>
              <a:t> </a:t>
            </a:r>
            <a:r>
              <a:rPr dirty="0" sz="1850" spc="-20">
                <a:latin typeface="Calibri"/>
                <a:cs typeface="Calibri"/>
              </a:rPr>
              <a:t>23km</a:t>
            </a:r>
            <a:endParaRPr sz="1850">
              <a:latin typeface="Calibri"/>
              <a:cs typeface="Calibri"/>
            </a:endParaRPr>
          </a:p>
          <a:p>
            <a:pPr marL="125730" indent="-113030">
              <a:lnSpc>
                <a:spcPct val="100000"/>
              </a:lnSpc>
              <a:spcBef>
                <a:spcPts val="375"/>
              </a:spcBef>
              <a:buFont typeface="Arial MT"/>
              <a:buChar char="•"/>
              <a:tabLst>
                <a:tab pos="125730" algn="l"/>
              </a:tabLst>
            </a:pPr>
            <a:r>
              <a:rPr dirty="0" sz="1850" spc="-10">
                <a:latin typeface="Calibri"/>
                <a:cs typeface="Calibri"/>
              </a:rPr>
              <a:t>Volume</a:t>
            </a:r>
            <a:r>
              <a:rPr dirty="0" sz="1850" spc="-45">
                <a:latin typeface="Calibri"/>
                <a:cs typeface="Calibri"/>
              </a:rPr>
              <a:t> </a:t>
            </a:r>
            <a:r>
              <a:rPr dirty="0" sz="1850">
                <a:latin typeface="Calibri"/>
                <a:cs typeface="Calibri"/>
              </a:rPr>
              <a:t>of</a:t>
            </a:r>
            <a:r>
              <a:rPr dirty="0" sz="1850" spc="-55">
                <a:latin typeface="Calibri"/>
                <a:cs typeface="Calibri"/>
              </a:rPr>
              <a:t> </a:t>
            </a:r>
            <a:r>
              <a:rPr dirty="0" sz="1850">
                <a:latin typeface="Calibri"/>
                <a:cs typeface="Calibri"/>
              </a:rPr>
              <a:t>water</a:t>
            </a:r>
            <a:r>
              <a:rPr dirty="0" sz="1850" spc="-40">
                <a:latin typeface="Calibri"/>
                <a:cs typeface="Calibri"/>
              </a:rPr>
              <a:t> </a:t>
            </a:r>
            <a:r>
              <a:rPr dirty="0" sz="1850">
                <a:latin typeface="Calibri"/>
                <a:cs typeface="Calibri"/>
              </a:rPr>
              <a:t>to</a:t>
            </a:r>
            <a:r>
              <a:rPr dirty="0" sz="1850" spc="-65">
                <a:latin typeface="Calibri"/>
                <a:cs typeface="Calibri"/>
              </a:rPr>
              <a:t> </a:t>
            </a:r>
            <a:r>
              <a:rPr dirty="0" sz="1850">
                <a:latin typeface="Calibri"/>
                <a:cs typeface="Calibri"/>
              </a:rPr>
              <a:t>be</a:t>
            </a:r>
            <a:r>
              <a:rPr dirty="0" sz="1850" spc="-45">
                <a:latin typeface="Calibri"/>
                <a:cs typeface="Calibri"/>
              </a:rPr>
              <a:t> </a:t>
            </a:r>
            <a:r>
              <a:rPr dirty="0" sz="1850" spc="-10">
                <a:latin typeface="Calibri"/>
                <a:cs typeface="Calibri"/>
              </a:rPr>
              <a:t>stored:</a:t>
            </a:r>
            <a:r>
              <a:rPr dirty="0" sz="1850" spc="-35">
                <a:latin typeface="Calibri"/>
                <a:cs typeface="Calibri"/>
              </a:rPr>
              <a:t> </a:t>
            </a:r>
            <a:r>
              <a:rPr dirty="0" sz="1850" b="1">
                <a:latin typeface="Calibri"/>
                <a:cs typeface="Calibri"/>
              </a:rPr>
              <a:t>368,000</a:t>
            </a:r>
            <a:r>
              <a:rPr dirty="0" sz="1850" spc="-50" b="1">
                <a:latin typeface="Calibri"/>
                <a:cs typeface="Calibri"/>
              </a:rPr>
              <a:t> </a:t>
            </a:r>
            <a:r>
              <a:rPr dirty="0" sz="1850">
                <a:latin typeface="Calibri"/>
                <a:cs typeface="Calibri"/>
              </a:rPr>
              <a:t>cubic</a:t>
            </a:r>
            <a:r>
              <a:rPr dirty="0" sz="1850" spc="-45">
                <a:latin typeface="Calibri"/>
                <a:cs typeface="Calibri"/>
              </a:rPr>
              <a:t> </a:t>
            </a:r>
            <a:r>
              <a:rPr dirty="0" sz="1850" spc="-10">
                <a:latin typeface="Calibri"/>
                <a:cs typeface="Calibri"/>
              </a:rPr>
              <a:t>meters</a:t>
            </a:r>
            <a:endParaRPr sz="1850">
              <a:latin typeface="Calibri"/>
              <a:cs typeface="Calibri"/>
            </a:endParaRPr>
          </a:p>
          <a:p>
            <a:pPr marL="125730" indent="-113030">
              <a:lnSpc>
                <a:spcPct val="100000"/>
              </a:lnSpc>
              <a:spcBef>
                <a:spcPts val="380"/>
              </a:spcBef>
              <a:buFont typeface="Arial MT"/>
              <a:buChar char="•"/>
              <a:tabLst>
                <a:tab pos="125730" algn="l"/>
              </a:tabLst>
            </a:pPr>
            <a:r>
              <a:rPr dirty="0" sz="1850">
                <a:latin typeface="Calibri"/>
                <a:cs typeface="Calibri"/>
              </a:rPr>
              <a:t>Length</a:t>
            </a:r>
            <a:r>
              <a:rPr dirty="0" sz="1850" spc="-60">
                <a:latin typeface="Calibri"/>
                <a:cs typeface="Calibri"/>
              </a:rPr>
              <a:t> </a:t>
            </a:r>
            <a:r>
              <a:rPr dirty="0" sz="1850" spc="-10">
                <a:latin typeface="Calibri"/>
                <a:cs typeface="Calibri"/>
              </a:rPr>
              <a:t>covered</a:t>
            </a:r>
            <a:r>
              <a:rPr dirty="0" sz="1850" spc="-55">
                <a:latin typeface="Calibri"/>
                <a:cs typeface="Calibri"/>
              </a:rPr>
              <a:t> </a:t>
            </a:r>
            <a:r>
              <a:rPr dirty="0" sz="1850">
                <a:latin typeface="Calibri"/>
                <a:cs typeface="Calibri"/>
              </a:rPr>
              <a:t>by</a:t>
            </a:r>
            <a:r>
              <a:rPr dirty="0" sz="1850" spc="-55">
                <a:latin typeface="Calibri"/>
                <a:cs typeface="Calibri"/>
              </a:rPr>
              <a:t> </a:t>
            </a:r>
            <a:r>
              <a:rPr dirty="0" sz="1850">
                <a:latin typeface="Calibri"/>
                <a:cs typeface="Calibri"/>
              </a:rPr>
              <a:t>ACReSAL</a:t>
            </a:r>
            <a:r>
              <a:rPr dirty="0" sz="1850" b="1">
                <a:latin typeface="Calibri"/>
                <a:cs typeface="Calibri"/>
              </a:rPr>
              <a:t>:</a:t>
            </a:r>
            <a:r>
              <a:rPr dirty="0" sz="1850" spc="-70" b="1">
                <a:latin typeface="Calibri"/>
                <a:cs typeface="Calibri"/>
              </a:rPr>
              <a:t> </a:t>
            </a:r>
            <a:r>
              <a:rPr dirty="0" sz="1850" b="1">
                <a:latin typeface="Calibri"/>
                <a:cs typeface="Calibri"/>
              </a:rPr>
              <a:t>6km</a:t>
            </a:r>
            <a:r>
              <a:rPr dirty="0" sz="1850" spc="-60" b="1">
                <a:latin typeface="Calibri"/>
                <a:cs typeface="Calibri"/>
              </a:rPr>
              <a:t> </a:t>
            </a:r>
            <a:r>
              <a:rPr dirty="0" sz="1850" b="1">
                <a:latin typeface="Calibri"/>
                <a:cs typeface="Calibri"/>
              </a:rPr>
              <a:t>(6,329.3</a:t>
            </a:r>
            <a:r>
              <a:rPr dirty="0" sz="1850" spc="-60" b="1">
                <a:latin typeface="Calibri"/>
                <a:cs typeface="Calibri"/>
              </a:rPr>
              <a:t> </a:t>
            </a:r>
            <a:r>
              <a:rPr dirty="0" sz="1850" spc="-25" b="1">
                <a:latin typeface="Calibri"/>
                <a:cs typeface="Calibri"/>
              </a:rPr>
              <a:t>ha)</a:t>
            </a:r>
            <a:endParaRPr sz="1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8340" y="1768221"/>
            <a:ext cx="3305175" cy="2056130"/>
          </a:xfrm>
          <a:prstGeom prst="rect"/>
        </p:spPr>
        <p:txBody>
          <a:bodyPr wrap="square" lIns="0" tIns="67310" rIns="0" bIns="0" rtlCol="0" vert="horz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530"/>
              </a:spcBef>
            </a:pPr>
            <a:r>
              <a:rPr dirty="0" sz="3600">
                <a:solidFill>
                  <a:srgbClr val="006FC0"/>
                </a:solidFill>
                <a:latin typeface="Calibri"/>
                <a:cs typeface="Calibri"/>
              </a:rPr>
              <a:t>Component</a:t>
            </a:r>
            <a:r>
              <a:rPr dirty="0" sz="3600" spc="-105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3600" spc="-25">
                <a:solidFill>
                  <a:srgbClr val="006FC0"/>
                </a:solidFill>
                <a:latin typeface="Calibri"/>
                <a:cs typeface="Calibri"/>
              </a:rPr>
              <a:t>B2 </a:t>
            </a:r>
            <a:r>
              <a:rPr dirty="0" sz="3600">
                <a:solidFill>
                  <a:srgbClr val="000000"/>
                </a:solidFill>
                <a:latin typeface="Calibri"/>
                <a:cs typeface="Calibri"/>
              </a:rPr>
              <a:t>Construction</a:t>
            </a:r>
            <a:r>
              <a:rPr dirty="0" sz="3600" spc="-18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3600" spc="-25">
                <a:solidFill>
                  <a:srgbClr val="000000"/>
                </a:solidFill>
                <a:latin typeface="Calibri"/>
                <a:cs typeface="Calibri"/>
              </a:rPr>
              <a:t>of </a:t>
            </a:r>
            <a:r>
              <a:rPr dirty="0" sz="3600" b="1">
                <a:solidFill>
                  <a:srgbClr val="000000"/>
                </a:solidFill>
                <a:latin typeface="Calibri"/>
                <a:cs typeface="Calibri"/>
              </a:rPr>
              <a:t>30</a:t>
            </a:r>
            <a:r>
              <a:rPr dirty="0" sz="3600" spc="40" b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3600" spc="-10">
                <a:solidFill>
                  <a:srgbClr val="000000"/>
                </a:solidFill>
                <a:latin typeface="Calibri"/>
                <a:cs typeface="Calibri"/>
              </a:rPr>
              <a:t>Solar-</a:t>
            </a:r>
            <a:r>
              <a:rPr dirty="0" sz="3600" spc="-30">
                <a:solidFill>
                  <a:srgbClr val="000000"/>
                </a:solidFill>
                <a:latin typeface="Calibri"/>
                <a:cs typeface="Calibri"/>
              </a:rPr>
              <a:t>Powered </a:t>
            </a:r>
            <a:r>
              <a:rPr dirty="0" sz="3600" spc="-10">
                <a:solidFill>
                  <a:srgbClr val="000000"/>
                </a:solidFill>
                <a:latin typeface="Calibri"/>
                <a:cs typeface="Calibri"/>
              </a:rPr>
              <a:t>Boreholes</a:t>
            </a:r>
            <a:endParaRPr sz="36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81271" y="0"/>
            <a:ext cx="3424809" cy="390029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90669" y="4079999"/>
            <a:ext cx="3424809" cy="277799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178545" y="-3"/>
            <a:ext cx="4013454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98" y="-1"/>
            <a:ext cx="7640955" cy="6858000"/>
            <a:chOff x="1598" y="-1"/>
            <a:chExt cx="764095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98" y="-1"/>
              <a:ext cx="7640700" cy="6857998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580694" y="3986123"/>
              <a:ext cx="6287135" cy="2253615"/>
            </a:xfrm>
            <a:custGeom>
              <a:avLst/>
              <a:gdLst/>
              <a:ahLst/>
              <a:cxnLst/>
              <a:rect l="l" t="t" r="r" b="b"/>
              <a:pathLst>
                <a:path w="6287134" h="2253615">
                  <a:moveTo>
                    <a:pt x="6286627" y="0"/>
                  </a:moveTo>
                  <a:lnTo>
                    <a:pt x="0" y="0"/>
                  </a:lnTo>
                  <a:lnTo>
                    <a:pt x="0" y="2253234"/>
                  </a:lnTo>
                  <a:lnTo>
                    <a:pt x="6286627" y="2253234"/>
                  </a:lnTo>
                  <a:lnTo>
                    <a:pt x="6286627" y="0"/>
                  </a:lnTo>
                  <a:close/>
                </a:path>
              </a:pathLst>
            </a:custGeom>
            <a:solidFill>
              <a:srgbClr val="FFFFFF">
                <a:alpha val="949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580694" y="3986123"/>
              <a:ext cx="6287135" cy="2253615"/>
            </a:xfrm>
            <a:custGeom>
              <a:avLst/>
              <a:gdLst/>
              <a:ahLst/>
              <a:cxnLst/>
              <a:rect l="l" t="t" r="r" b="b"/>
              <a:pathLst>
                <a:path w="6287134" h="2253615">
                  <a:moveTo>
                    <a:pt x="0" y="2253234"/>
                  </a:moveTo>
                  <a:lnTo>
                    <a:pt x="6286627" y="2253234"/>
                  </a:lnTo>
                  <a:lnTo>
                    <a:pt x="6286627" y="0"/>
                  </a:lnTo>
                  <a:lnTo>
                    <a:pt x="0" y="0"/>
                  </a:lnTo>
                  <a:lnTo>
                    <a:pt x="0" y="2253234"/>
                  </a:lnTo>
                  <a:close/>
                </a:path>
              </a:pathLst>
            </a:custGeom>
            <a:ln w="12700">
              <a:solidFill>
                <a:srgbClr val="EEEEE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875791" y="4145407"/>
            <a:ext cx="1916430" cy="1869439"/>
          </a:xfrm>
          <a:prstGeom prst="rect">
            <a:avLst/>
          </a:prstGeom>
        </p:spPr>
        <p:txBody>
          <a:bodyPr wrap="square" lIns="0" tIns="45719" rIns="0" bIns="0" rtlCol="0" vert="horz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359"/>
              </a:spcBef>
            </a:pPr>
            <a:r>
              <a:rPr dirty="0" sz="2200" spc="-10">
                <a:solidFill>
                  <a:srgbClr val="006FC0"/>
                </a:solidFill>
                <a:latin typeface="Calibri"/>
                <a:cs typeface="Calibri"/>
              </a:rPr>
              <a:t>Component</a:t>
            </a:r>
            <a:r>
              <a:rPr dirty="0" sz="2200" spc="-55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2200" spc="-25">
                <a:solidFill>
                  <a:srgbClr val="006FC0"/>
                </a:solidFill>
                <a:latin typeface="Calibri"/>
                <a:cs typeface="Calibri"/>
              </a:rPr>
              <a:t>B2 </a:t>
            </a:r>
            <a:r>
              <a:rPr dirty="0" sz="2200" spc="-10">
                <a:latin typeface="Calibri"/>
                <a:cs typeface="Calibri"/>
              </a:rPr>
              <a:t>Establishment</a:t>
            </a:r>
            <a:r>
              <a:rPr dirty="0" sz="2200" spc="-20">
                <a:latin typeface="Calibri"/>
                <a:cs typeface="Calibri"/>
              </a:rPr>
              <a:t> </a:t>
            </a:r>
            <a:r>
              <a:rPr dirty="0" sz="2200" spc="-25">
                <a:latin typeface="Calibri"/>
                <a:cs typeface="Calibri"/>
              </a:rPr>
              <a:t>of </a:t>
            </a:r>
            <a:r>
              <a:rPr dirty="0" sz="2200" b="1">
                <a:latin typeface="Calibri"/>
                <a:cs typeface="Calibri"/>
              </a:rPr>
              <a:t>11</a:t>
            </a:r>
            <a:r>
              <a:rPr dirty="0" sz="2200" spc="-5" b="1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Plant Nurseries</a:t>
            </a:r>
            <a:r>
              <a:rPr dirty="0" sz="2200" spc="-55">
                <a:latin typeface="Calibri"/>
                <a:cs typeface="Calibri"/>
              </a:rPr>
              <a:t> </a:t>
            </a:r>
            <a:r>
              <a:rPr dirty="0" sz="2200" spc="-20">
                <a:latin typeface="Calibri"/>
                <a:cs typeface="Calibri"/>
              </a:rPr>
              <a:t>with </a:t>
            </a:r>
            <a:r>
              <a:rPr dirty="0" sz="2200" b="1">
                <a:latin typeface="Calibri"/>
                <a:cs typeface="Calibri"/>
              </a:rPr>
              <a:t>50,000</a:t>
            </a:r>
            <a:r>
              <a:rPr dirty="0" sz="2200" spc="-10" b="1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capacity </a:t>
            </a:r>
            <a:r>
              <a:rPr dirty="0" sz="2200" spc="-20">
                <a:latin typeface="Calibri"/>
                <a:cs typeface="Calibri"/>
              </a:rPr>
              <a:t>each</a:t>
            </a:r>
            <a:endParaRPr sz="22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19568" y="0"/>
            <a:ext cx="4470781" cy="2240279"/>
          </a:xfrm>
          <a:prstGeom prst="rect">
            <a:avLst/>
          </a:prstGeom>
        </p:spPr>
      </p:pic>
      <p:grpSp>
        <p:nvGrpSpPr>
          <p:cNvPr id="8" name="object 8" descr=""/>
          <p:cNvGrpSpPr/>
          <p:nvPr/>
        </p:nvGrpSpPr>
        <p:grpSpPr>
          <a:xfrm>
            <a:off x="509828" y="4381220"/>
            <a:ext cx="2639060" cy="1463040"/>
            <a:chOff x="509828" y="4381220"/>
            <a:chExt cx="2639060" cy="1463040"/>
          </a:xfrm>
        </p:grpSpPr>
        <p:sp>
          <p:nvSpPr>
            <p:cNvPr id="9" name="object 9" descr=""/>
            <p:cNvSpPr/>
            <p:nvPr/>
          </p:nvSpPr>
          <p:spPr>
            <a:xfrm>
              <a:off x="509828" y="4784496"/>
              <a:ext cx="128270" cy="654050"/>
            </a:xfrm>
            <a:custGeom>
              <a:avLst/>
              <a:gdLst/>
              <a:ahLst/>
              <a:cxnLst/>
              <a:rect l="l" t="t" r="r" b="b"/>
              <a:pathLst>
                <a:path w="128270" h="654050">
                  <a:moveTo>
                    <a:pt x="127977" y="0"/>
                  </a:moveTo>
                  <a:lnTo>
                    <a:pt x="0" y="0"/>
                  </a:lnTo>
                  <a:lnTo>
                    <a:pt x="0" y="653897"/>
                  </a:lnTo>
                  <a:lnTo>
                    <a:pt x="127977" y="653897"/>
                  </a:lnTo>
                  <a:lnTo>
                    <a:pt x="127977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3130169" y="4381220"/>
              <a:ext cx="18415" cy="1463040"/>
            </a:xfrm>
            <a:custGeom>
              <a:avLst/>
              <a:gdLst/>
              <a:ahLst/>
              <a:cxnLst/>
              <a:rect l="l" t="t" r="r" b="b"/>
              <a:pathLst>
                <a:path w="18414" h="1463039">
                  <a:moveTo>
                    <a:pt x="18282" y="0"/>
                  </a:moveTo>
                  <a:lnTo>
                    <a:pt x="0" y="0"/>
                  </a:lnTo>
                  <a:lnTo>
                    <a:pt x="0" y="1463039"/>
                  </a:lnTo>
                  <a:lnTo>
                    <a:pt x="18282" y="1463039"/>
                  </a:lnTo>
                  <a:lnTo>
                    <a:pt x="18282" y="0"/>
                  </a:lnTo>
                  <a:close/>
                </a:path>
              </a:pathLst>
            </a:custGeom>
            <a:solidFill>
              <a:srgbClr val="D4D4D4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 txBox="1"/>
          <p:nvPr/>
        </p:nvSpPr>
        <p:spPr>
          <a:xfrm>
            <a:off x="3571494" y="4146575"/>
            <a:ext cx="3037840" cy="1833245"/>
          </a:xfrm>
          <a:prstGeom prst="rect">
            <a:avLst/>
          </a:prstGeom>
        </p:spPr>
        <p:txBody>
          <a:bodyPr wrap="square" lIns="0" tIns="69215" rIns="0" bIns="0" rtlCol="0" vert="horz">
            <a:spAutoFit/>
          </a:bodyPr>
          <a:lstStyle/>
          <a:p>
            <a:pPr marL="127000" indent="-114300">
              <a:lnSpc>
                <a:spcPct val="100000"/>
              </a:lnSpc>
              <a:spcBef>
                <a:spcPts val="545"/>
              </a:spcBef>
              <a:buClr>
                <a:srgbClr val="4F81BC"/>
              </a:buClr>
              <a:buFont typeface="Arial MT"/>
              <a:buChar char="•"/>
              <a:tabLst>
                <a:tab pos="127000" algn="l"/>
              </a:tabLst>
            </a:pPr>
            <a:r>
              <a:rPr dirty="0" sz="1300" spc="-10" b="1" i="1">
                <a:latin typeface="Calibri"/>
                <a:cs typeface="Calibri"/>
              </a:rPr>
              <a:t>IMPACTS:</a:t>
            </a:r>
            <a:endParaRPr sz="1300">
              <a:latin typeface="Calibri"/>
              <a:cs typeface="Calibri"/>
            </a:endParaRPr>
          </a:p>
          <a:p>
            <a:pPr marL="127000" marR="231775" indent="-114300">
              <a:lnSpc>
                <a:spcPts val="1400"/>
              </a:lnSpc>
              <a:spcBef>
                <a:spcPts val="620"/>
              </a:spcBef>
              <a:buClr>
                <a:srgbClr val="4F81BC"/>
              </a:buClr>
              <a:buFont typeface="Arial MT"/>
              <a:buChar char="•"/>
              <a:tabLst>
                <a:tab pos="127000" algn="l"/>
              </a:tabLst>
            </a:pPr>
            <a:r>
              <a:rPr dirty="0" sz="1300" spc="-10">
                <a:latin typeface="Calibri"/>
                <a:cs typeface="Calibri"/>
              </a:rPr>
              <a:t>Attitudinal</a:t>
            </a:r>
            <a:r>
              <a:rPr dirty="0" sz="1300" spc="5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change</a:t>
            </a:r>
            <a:r>
              <a:rPr dirty="0" sz="1300" spc="-40">
                <a:latin typeface="Calibri"/>
                <a:cs typeface="Calibri"/>
              </a:rPr>
              <a:t> </a:t>
            </a:r>
            <a:r>
              <a:rPr dirty="0" sz="1300" spc="-10">
                <a:latin typeface="Calibri"/>
                <a:cs typeface="Calibri"/>
              </a:rPr>
              <a:t>towards</a:t>
            </a:r>
            <a:r>
              <a:rPr dirty="0" sz="1300" spc="-30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raising</a:t>
            </a:r>
            <a:r>
              <a:rPr dirty="0" sz="1300" spc="-40">
                <a:latin typeface="Calibri"/>
                <a:cs typeface="Calibri"/>
              </a:rPr>
              <a:t> </a:t>
            </a:r>
            <a:r>
              <a:rPr dirty="0" sz="1300" spc="-20">
                <a:latin typeface="Calibri"/>
                <a:cs typeface="Calibri"/>
              </a:rPr>
              <a:t>plant </a:t>
            </a:r>
            <a:r>
              <a:rPr dirty="0" sz="1300">
                <a:latin typeface="Calibri"/>
                <a:cs typeface="Calibri"/>
              </a:rPr>
              <a:t>nurseries</a:t>
            </a:r>
            <a:r>
              <a:rPr dirty="0" sz="1300" spc="-50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among</a:t>
            </a:r>
            <a:r>
              <a:rPr dirty="0" sz="1300" spc="-35">
                <a:latin typeface="Calibri"/>
                <a:cs typeface="Calibri"/>
              </a:rPr>
              <a:t> </a:t>
            </a:r>
            <a:r>
              <a:rPr dirty="0" sz="1300" spc="-10">
                <a:latin typeface="Calibri"/>
                <a:cs typeface="Calibri"/>
              </a:rPr>
              <a:t>Communities</a:t>
            </a:r>
            <a:endParaRPr sz="1300">
              <a:latin typeface="Calibri"/>
              <a:cs typeface="Calibri"/>
            </a:endParaRPr>
          </a:p>
          <a:p>
            <a:pPr marL="127000" indent="-114300">
              <a:lnSpc>
                <a:spcPts val="1480"/>
              </a:lnSpc>
              <a:spcBef>
                <a:spcPts val="430"/>
              </a:spcBef>
              <a:buClr>
                <a:srgbClr val="4F81BC"/>
              </a:buClr>
              <a:buFont typeface="Arial MT"/>
              <a:buChar char="•"/>
              <a:tabLst>
                <a:tab pos="127000" algn="l"/>
              </a:tabLst>
            </a:pPr>
            <a:r>
              <a:rPr dirty="0" sz="1300">
                <a:latin typeface="Calibri"/>
                <a:cs typeface="Calibri"/>
              </a:rPr>
              <a:t>Planting</a:t>
            </a:r>
            <a:r>
              <a:rPr dirty="0" sz="1300" spc="-30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of</a:t>
            </a:r>
            <a:r>
              <a:rPr dirty="0" sz="1300" spc="-25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many</a:t>
            </a:r>
            <a:r>
              <a:rPr dirty="0" sz="1300" spc="-30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seedlings</a:t>
            </a:r>
            <a:r>
              <a:rPr dirty="0" sz="1300" spc="-25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by</a:t>
            </a:r>
            <a:r>
              <a:rPr dirty="0" sz="1300" spc="-30">
                <a:latin typeface="Calibri"/>
                <a:cs typeface="Calibri"/>
              </a:rPr>
              <a:t> </a:t>
            </a:r>
            <a:r>
              <a:rPr dirty="0" sz="1300" spc="-10">
                <a:latin typeface="Calibri"/>
                <a:cs typeface="Calibri"/>
              </a:rPr>
              <a:t>communities</a:t>
            </a:r>
            <a:endParaRPr sz="1300">
              <a:latin typeface="Calibri"/>
              <a:cs typeface="Calibri"/>
            </a:endParaRPr>
          </a:p>
          <a:p>
            <a:pPr marL="127000">
              <a:lnSpc>
                <a:spcPts val="1480"/>
              </a:lnSpc>
            </a:pPr>
            <a:r>
              <a:rPr dirty="0" sz="1300">
                <a:latin typeface="Calibri"/>
                <a:cs typeface="Calibri"/>
              </a:rPr>
              <a:t>and</a:t>
            </a:r>
            <a:r>
              <a:rPr dirty="0" sz="1300" spc="-10">
                <a:latin typeface="Calibri"/>
                <a:cs typeface="Calibri"/>
              </a:rPr>
              <a:t> individuals.</a:t>
            </a:r>
            <a:endParaRPr sz="1300">
              <a:latin typeface="Calibri"/>
              <a:cs typeface="Calibri"/>
            </a:endParaRPr>
          </a:p>
          <a:p>
            <a:pPr marL="127000" marR="154305" indent="-114300">
              <a:lnSpc>
                <a:spcPts val="1400"/>
              </a:lnSpc>
              <a:spcBef>
                <a:spcPts val="625"/>
              </a:spcBef>
              <a:buClr>
                <a:srgbClr val="4F81BC"/>
              </a:buClr>
              <a:buFont typeface="Arial MT"/>
              <a:buChar char="•"/>
              <a:tabLst>
                <a:tab pos="127000" algn="l"/>
              </a:tabLst>
            </a:pPr>
            <a:r>
              <a:rPr dirty="0" sz="1300">
                <a:latin typeface="Calibri"/>
                <a:cs typeface="Calibri"/>
              </a:rPr>
              <a:t>Source</a:t>
            </a:r>
            <a:r>
              <a:rPr dirty="0" sz="1300" spc="-35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of</a:t>
            </a:r>
            <a:r>
              <a:rPr dirty="0" sz="1300" spc="-25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quality</a:t>
            </a:r>
            <a:r>
              <a:rPr dirty="0" sz="1300" spc="-25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water</a:t>
            </a:r>
            <a:r>
              <a:rPr dirty="0" sz="1300" spc="-35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for</a:t>
            </a:r>
            <a:r>
              <a:rPr dirty="0" sz="1300" spc="-35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the</a:t>
            </a:r>
            <a:r>
              <a:rPr dirty="0" sz="1300" spc="-20">
                <a:latin typeface="Calibri"/>
                <a:cs typeface="Calibri"/>
              </a:rPr>
              <a:t> </a:t>
            </a:r>
            <a:r>
              <a:rPr dirty="0" sz="1300" spc="-10">
                <a:latin typeface="Calibri"/>
                <a:cs typeface="Calibri"/>
              </a:rPr>
              <a:t>seedlings, </a:t>
            </a:r>
            <a:r>
              <a:rPr dirty="0" sz="1300">
                <a:latin typeface="Calibri"/>
                <a:cs typeface="Calibri"/>
              </a:rPr>
              <a:t>humans,</a:t>
            </a:r>
            <a:r>
              <a:rPr dirty="0" sz="1300" spc="-15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and</a:t>
            </a:r>
            <a:r>
              <a:rPr dirty="0" sz="1300" spc="-15">
                <a:latin typeface="Calibri"/>
                <a:cs typeface="Calibri"/>
              </a:rPr>
              <a:t> </a:t>
            </a:r>
            <a:r>
              <a:rPr dirty="0" sz="1300" spc="-10">
                <a:latin typeface="Calibri"/>
                <a:cs typeface="Calibri"/>
              </a:rPr>
              <a:t>animals</a:t>
            </a:r>
            <a:endParaRPr sz="1300">
              <a:latin typeface="Calibri"/>
              <a:cs typeface="Calibri"/>
            </a:endParaRPr>
          </a:p>
          <a:p>
            <a:pPr marL="127000" indent="-114300">
              <a:lnSpc>
                <a:spcPct val="100000"/>
              </a:lnSpc>
              <a:spcBef>
                <a:spcPts val="430"/>
              </a:spcBef>
              <a:buClr>
                <a:srgbClr val="4F81BC"/>
              </a:buClr>
              <a:buFont typeface="Arial MT"/>
              <a:buChar char="•"/>
              <a:tabLst>
                <a:tab pos="127000" algn="l"/>
              </a:tabLst>
            </a:pPr>
            <a:r>
              <a:rPr dirty="0" sz="1300" b="1">
                <a:latin typeface="Calibri"/>
                <a:cs typeface="Calibri"/>
              </a:rPr>
              <a:t>15,176</a:t>
            </a:r>
            <a:r>
              <a:rPr dirty="0" sz="1300" spc="-10" b="1">
                <a:latin typeface="Calibri"/>
                <a:cs typeface="Calibri"/>
              </a:rPr>
              <a:t> </a:t>
            </a:r>
            <a:r>
              <a:rPr dirty="0" sz="1300" spc="-10">
                <a:latin typeface="Calibri"/>
                <a:cs typeface="Calibri"/>
              </a:rPr>
              <a:t>beneficiaries.</a:t>
            </a:r>
            <a:endParaRPr sz="13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19568" y="2308860"/>
            <a:ext cx="4470781" cy="224028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719568" y="4617718"/>
            <a:ext cx="4470781" cy="224027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551" y="0"/>
            <a:ext cx="4041878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69850" rIns="0" bIns="0" rtlCol="0" vert="horz">
            <a:spAutoFit/>
          </a:bodyPr>
          <a:lstStyle/>
          <a:p>
            <a:pPr algn="r" marL="12700" marR="5080" indent="182880">
              <a:lnSpc>
                <a:spcPts val="3560"/>
              </a:lnSpc>
              <a:spcBef>
                <a:spcPts val="550"/>
              </a:spcBef>
            </a:pPr>
            <a:r>
              <a:rPr dirty="0" sz="3300" b="1" i="1">
                <a:latin typeface="Calibri"/>
                <a:cs typeface="Calibri"/>
              </a:rPr>
              <a:t>Component</a:t>
            </a:r>
            <a:r>
              <a:rPr dirty="0" sz="3300" spc="-85" b="1" i="1">
                <a:latin typeface="Calibri"/>
                <a:cs typeface="Calibri"/>
              </a:rPr>
              <a:t> </a:t>
            </a:r>
            <a:r>
              <a:rPr dirty="0" sz="3300" spc="-25" b="1" i="1">
                <a:latin typeface="Calibri"/>
                <a:cs typeface="Calibri"/>
              </a:rPr>
              <a:t>B2 </a:t>
            </a:r>
            <a:r>
              <a:rPr dirty="0" sz="3300" spc="-10" b="1" i="1">
                <a:latin typeface="Calibri"/>
                <a:cs typeface="Calibri"/>
              </a:rPr>
              <a:t>Community-</a:t>
            </a:r>
            <a:r>
              <a:rPr dirty="0" sz="3300" spc="-25" b="1" i="1">
                <a:latin typeface="Calibri"/>
                <a:cs typeface="Calibri"/>
              </a:rPr>
              <a:t>Led</a:t>
            </a:r>
            <a:endParaRPr sz="3300">
              <a:latin typeface="Calibri"/>
              <a:cs typeface="Calibri"/>
            </a:endParaRPr>
          </a:p>
          <a:p>
            <a:pPr algn="r" marL="727710" marR="5715" indent="194945">
              <a:lnSpc>
                <a:spcPts val="3560"/>
              </a:lnSpc>
              <a:spcBef>
                <a:spcPts val="10"/>
              </a:spcBef>
            </a:pPr>
            <a:r>
              <a:rPr dirty="0" sz="3300" spc="-10" b="1" i="1">
                <a:latin typeface="Calibri"/>
                <a:cs typeface="Calibri"/>
              </a:rPr>
              <a:t>Landscape </a:t>
            </a:r>
            <a:r>
              <a:rPr dirty="0" sz="3300" spc="-25" b="1" i="1">
                <a:latin typeface="Calibri"/>
                <a:cs typeface="Calibri"/>
              </a:rPr>
              <a:t>Restoration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1641094" y="4672329"/>
            <a:ext cx="1976120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4691.7</a:t>
            </a:r>
            <a:r>
              <a:rPr dirty="0" sz="2000" spc="-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ha </a:t>
            </a:r>
            <a:r>
              <a:rPr dirty="0" sz="2000" spc="-10">
                <a:solidFill>
                  <a:srgbClr val="FFFFFF"/>
                </a:solidFill>
                <a:latin typeface="Calibri"/>
                <a:cs typeface="Calibri"/>
              </a:rPr>
              <a:t>restored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4021709" y="1650"/>
            <a:ext cx="8170545" cy="6856730"/>
            <a:chOff x="4021709" y="1650"/>
            <a:chExt cx="8170545" cy="685673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33393" y="3429036"/>
              <a:ext cx="4082795" cy="342896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07680" y="3474241"/>
              <a:ext cx="4082796" cy="338375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21709" y="18796"/>
              <a:ext cx="4082796" cy="344677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16189" y="1650"/>
              <a:ext cx="4075810" cy="343814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91761" y="46481"/>
            <a:ext cx="3797935" cy="7721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900" spc="-10">
                <a:solidFill>
                  <a:srgbClr val="006FC0"/>
                </a:solidFill>
                <a:latin typeface="Calibri"/>
                <a:cs typeface="Calibri"/>
              </a:rPr>
              <a:t>Component</a:t>
            </a:r>
            <a:r>
              <a:rPr dirty="0" sz="4900" spc="-19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4900" spc="-25">
                <a:solidFill>
                  <a:srgbClr val="006FC0"/>
                </a:solidFill>
                <a:latin typeface="Calibri"/>
                <a:cs typeface="Calibri"/>
              </a:rPr>
              <a:t>B2</a:t>
            </a:r>
            <a:endParaRPr sz="4900">
              <a:latin typeface="Calibri"/>
              <a:cs typeface="Calibri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4530090" y="725881"/>
            <a:ext cx="3124835" cy="11366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dirty="0" sz="4600" spc="-20">
                <a:latin typeface="Calibri"/>
                <a:cs typeface="Calibri"/>
              </a:rPr>
              <a:t>Afforestation</a:t>
            </a:r>
            <a:endParaRPr sz="4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789"/>
              </a:spcBef>
            </a:pPr>
            <a:r>
              <a:rPr dirty="0" sz="1200">
                <a:latin typeface="Calibri"/>
                <a:cs typeface="Calibri"/>
              </a:rPr>
              <a:t>At </a:t>
            </a:r>
            <a:r>
              <a:rPr dirty="0" sz="1200" spc="-10">
                <a:latin typeface="Calibri"/>
                <a:cs typeface="Calibri"/>
              </a:rPr>
              <a:t>Muhammadu</a:t>
            </a:r>
            <a:r>
              <a:rPr dirty="0" sz="1200" spc="-4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Buhari</a:t>
            </a:r>
            <a:r>
              <a:rPr dirty="0" sz="1200" spc="-3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Industrial</a:t>
            </a:r>
            <a:r>
              <a:rPr dirty="0" sz="1200" spc="-35">
                <a:latin typeface="Calibri"/>
                <a:cs typeface="Calibri"/>
              </a:rPr>
              <a:t> </a:t>
            </a:r>
            <a:r>
              <a:rPr dirty="0" sz="1200" spc="-20">
                <a:latin typeface="Calibri"/>
                <a:cs typeface="Calibri"/>
              </a:rPr>
              <a:t>Park.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0279" y="2410409"/>
            <a:ext cx="5801868" cy="389039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89853" y="2410409"/>
            <a:ext cx="5801868" cy="3890391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1356" y="1151001"/>
            <a:ext cx="3858895" cy="1977389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ctr" marL="12065" marR="5080" indent="2540">
              <a:lnSpc>
                <a:spcPct val="100000"/>
              </a:lnSpc>
              <a:spcBef>
                <a:spcPts val="105"/>
              </a:spcBef>
            </a:pPr>
            <a:r>
              <a:rPr dirty="0" sz="3200" spc="-10">
                <a:solidFill>
                  <a:srgbClr val="006FC0"/>
                </a:solidFill>
                <a:latin typeface="Calibri"/>
                <a:cs typeface="Calibri"/>
              </a:rPr>
              <a:t>Component</a:t>
            </a:r>
            <a:r>
              <a:rPr dirty="0" sz="3200" spc="-125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3200" spc="-25">
                <a:solidFill>
                  <a:srgbClr val="006FC0"/>
                </a:solidFill>
                <a:latin typeface="Calibri"/>
                <a:cs typeface="Calibri"/>
              </a:rPr>
              <a:t>B2 </a:t>
            </a:r>
            <a:r>
              <a:rPr dirty="0" sz="3200">
                <a:solidFill>
                  <a:srgbClr val="000000"/>
                </a:solidFill>
                <a:latin typeface="Calibri"/>
                <a:cs typeface="Calibri"/>
              </a:rPr>
              <a:t>Planting</a:t>
            </a:r>
            <a:r>
              <a:rPr dirty="0" sz="3200" spc="-7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000000"/>
                </a:solidFill>
                <a:latin typeface="Calibri"/>
                <a:cs typeface="Calibri"/>
              </a:rPr>
              <a:t>with</a:t>
            </a:r>
            <a:r>
              <a:rPr dirty="0" sz="3200" spc="-75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000000"/>
                </a:solidFill>
                <a:latin typeface="Calibri"/>
                <a:cs typeface="Calibri"/>
              </a:rPr>
              <a:t>the</a:t>
            </a:r>
            <a:r>
              <a:rPr dirty="0" sz="3200" spc="-8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000000"/>
                </a:solidFill>
                <a:latin typeface="Calibri"/>
                <a:cs typeface="Calibri"/>
              </a:rPr>
              <a:t>wives </a:t>
            </a:r>
            <a:r>
              <a:rPr dirty="0" sz="3200">
                <a:solidFill>
                  <a:srgbClr val="000000"/>
                </a:solidFill>
                <a:latin typeface="Calibri"/>
                <a:cs typeface="Calibri"/>
              </a:rPr>
              <a:t>of</a:t>
            </a:r>
            <a:r>
              <a:rPr dirty="0" sz="3200" spc="-2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000000"/>
                </a:solidFill>
                <a:latin typeface="Calibri"/>
                <a:cs typeface="Calibri"/>
              </a:rPr>
              <a:t>the</a:t>
            </a:r>
            <a:r>
              <a:rPr dirty="0" sz="3200" spc="-2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000000"/>
                </a:solidFill>
                <a:latin typeface="Calibri"/>
                <a:cs typeface="Calibri"/>
              </a:rPr>
              <a:t>19</a:t>
            </a:r>
            <a:r>
              <a:rPr dirty="0" sz="3200" spc="-2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000000"/>
                </a:solidFill>
                <a:latin typeface="Calibri"/>
                <a:cs typeface="Calibri"/>
              </a:rPr>
              <a:t>northern Governors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" name="object 3" descr=""/>
          <p:cNvSpPr/>
          <p:nvPr/>
        </p:nvSpPr>
        <p:spPr>
          <a:xfrm>
            <a:off x="866508" y="871092"/>
            <a:ext cx="737235" cy="0"/>
          </a:xfrm>
          <a:custGeom>
            <a:avLst/>
            <a:gdLst/>
            <a:ahLst/>
            <a:cxnLst/>
            <a:rect l="l" t="t" r="r" b="b"/>
            <a:pathLst>
              <a:path w="737235" h="0">
                <a:moveTo>
                  <a:pt x="0" y="0"/>
                </a:moveTo>
                <a:lnTo>
                  <a:pt x="736739" y="0"/>
                </a:lnTo>
              </a:path>
            </a:pathLst>
          </a:custGeom>
          <a:ln w="57150">
            <a:solidFill>
              <a:srgbClr val="8063A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 txBox="1"/>
          <p:nvPr/>
        </p:nvSpPr>
        <p:spPr>
          <a:xfrm>
            <a:off x="6079616" y="854709"/>
            <a:ext cx="3418840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latin typeface="Calibri"/>
                <a:cs typeface="Calibri"/>
              </a:rPr>
              <a:t>Planting</a:t>
            </a:r>
            <a:r>
              <a:rPr dirty="0" sz="2000" spc="-5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for</a:t>
            </a:r>
            <a:r>
              <a:rPr dirty="0" sz="2000" spc="-6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food</a:t>
            </a:r>
            <a:r>
              <a:rPr dirty="0" sz="2000" spc="-7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and</a:t>
            </a:r>
            <a:r>
              <a:rPr dirty="0" sz="2000" spc="-6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shelter:</a:t>
            </a:r>
            <a:r>
              <a:rPr dirty="0" sz="2000" spc="-3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R-</a:t>
            </a:r>
            <a:r>
              <a:rPr dirty="0" sz="2000" spc="-50">
                <a:latin typeface="Calibri"/>
                <a:cs typeface="Calibri"/>
              </a:rPr>
              <a:t>L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6079616" y="1526256"/>
            <a:ext cx="4994910" cy="1732280"/>
          </a:xfrm>
          <a:prstGeom prst="rect">
            <a:avLst/>
          </a:prstGeom>
        </p:spPr>
        <p:txBody>
          <a:bodyPr wrap="square" lIns="0" tIns="73025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575"/>
              </a:spcBef>
              <a:buFont typeface="Wingdings"/>
              <a:buChar char=""/>
              <a:tabLst>
                <a:tab pos="354965" algn="l"/>
              </a:tabLst>
            </a:pPr>
            <a:r>
              <a:rPr dirty="0" sz="2000">
                <a:latin typeface="Calibri"/>
                <a:cs typeface="Calibri"/>
              </a:rPr>
              <a:t>First</a:t>
            </a:r>
            <a:r>
              <a:rPr dirty="0" sz="2000" spc="-6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Ladies</a:t>
            </a:r>
            <a:r>
              <a:rPr dirty="0" sz="2000" spc="-9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planting</a:t>
            </a:r>
            <a:r>
              <a:rPr dirty="0" sz="2000" spc="-80">
                <a:latin typeface="Calibri"/>
                <a:cs typeface="Calibri"/>
              </a:rPr>
              <a:t> </a:t>
            </a:r>
            <a:r>
              <a:rPr dirty="0" sz="2000" spc="-20">
                <a:latin typeface="Calibri"/>
                <a:cs typeface="Calibri"/>
              </a:rPr>
              <a:t>trees</a:t>
            </a:r>
            <a:endParaRPr sz="20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480"/>
              </a:spcBef>
              <a:buFont typeface="Wingdings"/>
              <a:buChar char=""/>
              <a:tabLst>
                <a:tab pos="354965" algn="l"/>
              </a:tabLst>
            </a:pPr>
            <a:r>
              <a:rPr dirty="0" sz="2000">
                <a:latin typeface="Calibri"/>
                <a:cs typeface="Calibri"/>
              </a:rPr>
              <a:t>Kogi</a:t>
            </a:r>
            <a:r>
              <a:rPr dirty="0" sz="2000" spc="33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State</a:t>
            </a:r>
            <a:r>
              <a:rPr dirty="0" sz="2000" spc="-4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First</a:t>
            </a:r>
            <a:r>
              <a:rPr dirty="0" sz="2000" spc="-2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Lady</a:t>
            </a:r>
            <a:r>
              <a:rPr dirty="0" sz="2000" spc="-7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(M),</a:t>
            </a:r>
            <a:r>
              <a:rPr dirty="0" sz="2000" spc="-6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Haj.</a:t>
            </a:r>
            <a:r>
              <a:rPr dirty="0" sz="2000" spc="-4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Sefinat</a:t>
            </a:r>
            <a:r>
              <a:rPr dirty="0" sz="2000" spc="-5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Usman</a:t>
            </a:r>
            <a:endParaRPr sz="20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  <a:spcBef>
                <a:spcPts val="5"/>
              </a:spcBef>
            </a:pPr>
            <a:r>
              <a:rPr dirty="0" sz="2000" spc="-10">
                <a:latin typeface="Calibri"/>
                <a:cs typeface="Calibri"/>
              </a:rPr>
              <a:t>Ododo</a:t>
            </a:r>
            <a:endParaRPr sz="2000">
              <a:latin typeface="Calibri"/>
              <a:cs typeface="Calibri"/>
            </a:endParaRPr>
          </a:p>
          <a:p>
            <a:pPr marL="355600" marR="309245" indent="-342900">
              <a:lnSpc>
                <a:spcPct val="100000"/>
              </a:lnSpc>
              <a:spcBef>
                <a:spcPts val="480"/>
              </a:spcBef>
              <a:buFont typeface="Wingdings"/>
              <a:buChar char=""/>
              <a:tabLst>
                <a:tab pos="355600" algn="l"/>
              </a:tabLst>
            </a:pPr>
            <a:r>
              <a:rPr dirty="0" sz="2000">
                <a:latin typeface="Calibri"/>
                <a:cs typeface="Calibri"/>
              </a:rPr>
              <a:t>Kaduna</a:t>
            </a:r>
            <a:r>
              <a:rPr dirty="0" sz="2000" spc="-9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State</a:t>
            </a:r>
            <a:r>
              <a:rPr dirty="0" sz="2000" spc="-7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First</a:t>
            </a:r>
            <a:r>
              <a:rPr dirty="0" sz="2000" spc="-60">
                <a:latin typeface="Calibri"/>
                <a:cs typeface="Calibri"/>
              </a:rPr>
              <a:t> </a:t>
            </a:r>
            <a:r>
              <a:rPr dirty="0" sz="2000" spc="-20">
                <a:latin typeface="Calibri"/>
                <a:cs typeface="Calibri"/>
              </a:rPr>
              <a:t>Lady,</a:t>
            </a:r>
            <a:r>
              <a:rPr dirty="0" sz="2000" spc="-9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Hajiya</a:t>
            </a:r>
            <a:r>
              <a:rPr dirty="0" sz="2000" spc="-9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Hafsat</a:t>
            </a:r>
            <a:r>
              <a:rPr dirty="0" sz="2000" spc="-55">
                <a:latin typeface="Calibri"/>
                <a:cs typeface="Calibri"/>
              </a:rPr>
              <a:t> </a:t>
            </a:r>
            <a:r>
              <a:rPr dirty="0" sz="2000" spc="-25">
                <a:latin typeface="Calibri"/>
                <a:cs typeface="Calibri"/>
              </a:rPr>
              <a:t>Uba </a:t>
            </a:r>
            <a:r>
              <a:rPr dirty="0" sz="2000" spc="-20">
                <a:latin typeface="Calibri"/>
                <a:cs typeface="Calibri"/>
              </a:rPr>
              <a:t>Sani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3538" y="3780396"/>
            <a:ext cx="3446653" cy="236791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81372" y="3780396"/>
            <a:ext cx="3409442" cy="236791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40471" y="3780396"/>
            <a:ext cx="3446653" cy="236791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393598" y="1165352"/>
            <a:ext cx="2854960" cy="2839085"/>
          </a:xfrm>
          <a:prstGeom prst="rect">
            <a:avLst/>
          </a:prstGeom>
        </p:spPr>
        <p:txBody>
          <a:bodyPr wrap="square" lIns="0" tIns="66675" rIns="0" bIns="0" rtlCol="0" vert="horz">
            <a:spAutoFit/>
          </a:bodyPr>
          <a:lstStyle/>
          <a:p>
            <a:pPr marL="12700" marR="5080">
              <a:lnSpc>
                <a:spcPct val="90100"/>
              </a:lnSpc>
              <a:spcBef>
                <a:spcPts val="525"/>
              </a:spcBef>
            </a:pPr>
            <a:r>
              <a:rPr dirty="0" sz="3600">
                <a:solidFill>
                  <a:srgbClr val="006FC0"/>
                </a:solidFill>
                <a:latin typeface="Calibri"/>
                <a:cs typeface="Calibri"/>
              </a:rPr>
              <a:t>Component</a:t>
            </a:r>
            <a:r>
              <a:rPr dirty="0" sz="3600" spc="-13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3600" spc="-25">
                <a:solidFill>
                  <a:srgbClr val="006FC0"/>
                </a:solidFill>
                <a:latin typeface="Calibri"/>
                <a:cs typeface="Calibri"/>
              </a:rPr>
              <a:t>B2 </a:t>
            </a:r>
            <a:r>
              <a:rPr dirty="0" sz="3300" spc="-20">
                <a:latin typeface="Calibri"/>
                <a:cs typeface="Calibri"/>
              </a:rPr>
              <a:t>Afforestation</a:t>
            </a:r>
            <a:r>
              <a:rPr dirty="0" sz="3300" spc="-105">
                <a:latin typeface="Calibri"/>
                <a:cs typeface="Calibri"/>
              </a:rPr>
              <a:t> </a:t>
            </a:r>
            <a:r>
              <a:rPr dirty="0" sz="3300" spc="-25">
                <a:latin typeface="Calibri"/>
                <a:cs typeface="Calibri"/>
              </a:rPr>
              <a:t>in </a:t>
            </a:r>
            <a:r>
              <a:rPr dirty="0" sz="3300" spc="-10">
                <a:latin typeface="Calibri"/>
                <a:cs typeface="Calibri"/>
              </a:rPr>
              <a:t>Gombe </a:t>
            </a:r>
            <a:r>
              <a:rPr dirty="0" sz="3300">
                <a:latin typeface="Calibri"/>
                <a:cs typeface="Calibri"/>
              </a:rPr>
              <a:t>Metropolis-</a:t>
            </a:r>
            <a:r>
              <a:rPr dirty="0" sz="3300" spc="-125">
                <a:latin typeface="Calibri"/>
                <a:cs typeface="Calibri"/>
              </a:rPr>
              <a:t> </a:t>
            </a:r>
            <a:r>
              <a:rPr dirty="0" sz="3300" spc="-80">
                <a:latin typeface="Calibri"/>
                <a:cs typeface="Calibri"/>
              </a:rPr>
              <a:t>Gov. </a:t>
            </a:r>
            <a:r>
              <a:rPr dirty="0" sz="3300">
                <a:latin typeface="Calibri"/>
                <a:cs typeface="Calibri"/>
              </a:rPr>
              <a:t>House</a:t>
            </a:r>
            <a:r>
              <a:rPr dirty="0" sz="3300" spc="5">
                <a:latin typeface="Calibri"/>
                <a:cs typeface="Calibri"/>
              </a:rPr>
              <a:t> </a:t>
            </a:r>
            <a:r>
              <a:rPr dirty="0" sz="3300" spc="-10">
                <a:latin typeface="Calibri"/>
                <a:cs typeface="Calibri"/>
              </a:rPr>
              <a:t>Drive </a:t>
            </a:r>
            <a:r>
              <a:rPr dirty="0" sz="3300">
                <a:latin typeface="Calibri"/>
                <a:cs typeface="Calibri"/>
              </a:rPr>
              <a:t>covering</a:t>
            </a:r>
            <a:r>
              <a:rPr dirty="0" sz="3300" spc="-150">
                <a:latin typeface="Calibri"/>
                <a:cs typeface="Calibri"/>
              </a:rPr>
              <a:t> </a:t>
            </a:r>
            <a:r>
              <a:rPr dirty="0" sz="3300" spc="-20">
                <a:latin typeface="Calibri"/>
                <a:cs typeface="Calibri"/>
              </a:rPr>
              <a:t>3km.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3" name="object 3" descr=""/>
          <p:cNvSpPr/>
          <p:nvPr/>
        </p:nvSpPr>
        <p:spPr>
          <a:xfrm>
            <a:off x="410832" y="625729"/>
            <a:ext cx="704215" cy="146685"/>
          </a:xfrm>
          <a:custGeom>
            <a:avLst/>
            <a:gdLst/>
            <a:ahLst/>
            <a:cxnLst/>
            <a:rect l="l" t="t" r="r" b="b"/>
            <a:pathLst>
              <a:path w="704215" h="146684">
                <a:moveTo>
                  <a:pt x="703910" y="0"/>
                </a:moveTo>
                <a:lnTo>
                  <a:pt x="0" y="0"/>
                </a:lnTo>
                <a:lnTo>
                  <a:pt x="0" y="146303"/>
                </a:lnTo>
                <a:lnTo>
                  <a:pt x="703910" y="146303"/>
                </a:lnTo>
                <a:lnTo>
                  <a:pt x="703910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97603" y="0"/>
            <a:ext cx="4300092" cy="413600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05901" y="0"/>
            <a:ext cx="3584448" cy="3207130"/>
          </a:xfrm>
          <a:prstGeom prst="rect">
            <a:avLst/>
          </a:prstGeom>
        </p:spPr>
      </p:pic>
      <p:sp>
        <p:nvSpPr>
          <p:cNvPr id="6" name="object 6" descr=""/>
          <p:cNvSpPr/>
          <p:nvPr/>
        </p:nvSpPr>
        <p:spPr>
          <a:xfrm>
            <a:off x="360667" y="4177791"/>
            <a:ext cx="3324860" cy="18415"/>
          </a:xfrm>
          <a:custGeom>
            <a:avLst/>
            <a:gdLst/>
            <a:ahLst/>
            <a:cxnLst/>
            <a:rect l="l" t="t" r="r" b="b"/>
            <a:pathLst>
              <a:path w="3324860" h="18414">
                <a:moveTo>
                  <a:pt x="3324479" y="0"/>
                </a:moveTo>
                <a:lnTo>
                  <a:pt x="0" y="0"/>
                </a:lnTo>
                <a:lnTo>
                  <a:pt x="0" y="18287"/>
                </a:lnTo>
                <a:lnTo>
                  <a:pt x="3324479" y="18287"/>
                </a:lnTo>
                <a:lnTo>
                  <a:pt x="3324479" y="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97603" y="4233424"/>
            <a:ext cx="4299965" cy="262457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05901" y="3310183"/>
            <a:ext cx="3584448" cy="354774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20953" y="430148"/>
            <a:ext cx="10281920" cy="11233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3600" spc="135">
                <a:solidFill>
                  <a:srgbClr val="006FC0"/>
                </a:solidFill>
                <a:latin typeface="Lucida Sans Unicode"/>
                <a:cs typeface="Lucida Sans Unicode"/>
              </a:rPr>
              <a:t>Component</a:t>
            </a:r>
            <a:r>
              <a:rPr dirty="0" sz="3600" spc="-155">
                <a:solidFill>
                  <a:srgbClr val="006FC0"/>
                </a:solidFill>
                <a:latin typeface="Lucida Sans Unicode"/>
                <a:cs typeface="Lucida Sans Unicode"/>
              </a:rPr>
              <a:t> </a:t>
            </a:r>
            <a:r>
              <a:rPr dirty="0" sz="3600" spc="-35">
                <a:solidFill>
                  <a:srgbClr val="006FC0"/>
                </a:solidFill>
                <a:latin typeface="Lucida Sans Unicode"/>
                <a:cs typeface="Lucida Sans Unicode"/>
              </a:rPr>
              <a:t>A2</a:t>
            </a:r>
            <a:endParaRPr sz="3600">
              <a:latin typeface="Lucida Sans Unicode"/>
              <a:cs typeface="Lucida Sans Unicode"/>
            </a:endParaRPr>
          </a:p>
          <a:p>
            <a:pPr algn="ctr">
              <a:lnSpc>
                <a:spcPct val="100000"/>
              </a:lnSpc>
            </a:pPr>
            <a:r>
              <a:rPr dirty="0" sz="3600">
                <a:solidFill>
                  <a:srgbClr val="000000"/>
                </a:solidFill>
                <a:latin typeface="Lucida Sans Unicode"/>
                <a:cs typeface="Lucida Sans Unicode"/>
              </a:rPr>
              <a:t>BUSINESS</a:t>
            </a:r>
            <a:r>
              <a:rPr dirty="0" sz="3600" spc="-155">
                <a:solidFill>
                  <a:srgbClr val="000000"/>
                </a:solidFill>
                <a:latin typeface="Lucida Sans Unicode"/>
                <a:cs typeface="Lucida Sans Unicode"/>
              </a:rPr>
              <a:t> </a:t>
            </a:r>
            <a:r>
              <a:rPr dirty="0" sz="3600">
                <a:solidFill>
                  <a:srgbClr val="000000"/>
                </a:solidFill>
                <a:latin typeface="Lucida Sans Unicode"/>
                <a:cs typeface="Lucida Sans Unicode"/>
              </a:rPr>
              <a:t>AS</a:t>
            </a:r>
            <a:r>
              <a:rPr dirty="0" sz="3600" spc="-130">
                <a:solidFill>
                  <a:srgbClr val="000000"/>
                </a:solidFill>
                <a:latin typeface="Lucida Sans Unicode"/>
                <a:cs typeface="Lucida Sans Unicode"/>
              </a:rPr>
              <a:t> </a:t>
            </a:r>
            <a:r>
              <a:rPr dirty="0" sz="3600" spc="-100">
                <a:solidFill>
                  <a:srgbClr val="000000"/>
                </a:solidFill>
                <a:latin typeface="Lucida Sans Unicode"/>
                <a:cs typeface="Lucida Sans Unicode"/>
              </a:rPr>
              <a:t>USUAL</a:t>
            </a:r>
            <a:r>
              <a:rPr dirty="0" sz="3600" spc="-165">
                <a:solidFill>
                  <a:srgbClr val="000000"/>
                </a:solidFill>
                <a:latin typeface="Lucida Sans Unicode"/>
                <a:cs typeface="Lucida Sans Unicode"/>
              </a:rPr>
              <a:t> </a:t>
            </a:r>
            <a:r>
              <a:rPr dirty="0" sz="3600" spc="165">
                <a:solidFill>
                  <a:srgbClr val="000000"/>
                </a:solidFill>
                <a:latin typeface="Lucida Sans Unicode"/>
                <a:cs typeface="Lucida Sans Unicode"/>
              </a:rPr>
              <a:t>(BAU)</a:t>
            </a:r>
            <a:r>
              <a:rPr dirty="0" sz="3600" spc="-130">
                <a:solidFill>
                  <a:srgbClr val="000000"/>
                </a:solidFill>
                <a:latin typeface="Lucida Sans Unicode"/>
                <a:cs typeface="Lucida Sans Unicode"/>
              </a:rPr>
              <a:t> </a:t>
            </a:r>
            <a:r>
              <a:rPr dirty="0" sz="3600">
                <a:solidFill>
                  <a:srgbClr val="000000"/>
                </a:solidFill>
                <a:latin typeface="Lucida Sans Unicode"/>
                <a:cs typeface="Lucida Sans Unicode"/>
              </a:rPr>
              <a:t>OF</a:t>
            </a:r>
            <a:r>
              <a:rPr dirty="0" sz="3600" spc="-135">
                <a:solidFill>
                  <a:srgbClr val="000000"/>
                </a:solidFill>
                <a:latin typeface="Lucida Sans Unicode"/>
                <a:cs typeface="Lucida Sans Unicode"/>
              </a:rPr>
              <a:t> </a:t>
            </a:r>
            <a:r>
              <a:rPr dirty="0" sz="3600">
                <a:solidFill>
                  <a:srgbClr val="000000"/>
                </a:solidFill>
                <a:latin typeface="Lucida Sans Unicode"/>
                <a:cs typeface="Lucida Sans Unicode"/>
              </a:rPr>
              <a:t>FCE</a:t>
            </a:r>
            <a:r>
              <a:rPr dirty="0" sz="3600" spc="-145">
                <a:solidFill>
                  <a:srgbClr val="000000"/>
                </a:solidFill>
                <a:latin typeface="Lucida Sans Unicode"/>
                <a:cs typeface="Lucida Sans Unicode"/>
              </a:rPr>
              <a:t> </a:t>
            </a:r>
            <a:r>
              <a:rPr dirty="0" sz="3600" spc="-10">
                <a:solidFill>
                  <a:srgbClr val="000000"/>
                </a:solidFill>
                <a:latin typeface="Lucida Sans Unicode"/>
                <a:cs typeface="Lucida Sans Unicode"/>
              </a:rPr>
              <a:t>CATCHMENT</a:t>
            </a:r>
            <a:endParaRPr sz="3600">
              <a:latin typeface="Lucida Sans Unicode"/>
              <a:cs typeface="Lucida Sans Unicode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9064" y="1600263"/>
            <a:ext cx="9373870" cy="4525899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98" y="0"/>
            <a:ext cx="7640955" cy="6858000"/>
            <a:chOff x="1598" y="0"/>
            <a:chExt cx="764095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98" y="0"/>
              <a:ext cx="7640700" cy="6857996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580694" y="3986123"/>
              <a:ext cx="6287135" cy="2253615"/>
            </a:xfrm>
            <a:custGeom>
              <a:avLst/>
              <a:gdLst/>
              <a:ahLst/>
              <a:cxnLst/>
              <a:rect l="l" t="t" r="r" b="b"/>
              <a:pathLst>
                <a:path w="6287134" h="2253615">
                  <a:moveTo>
                    <a:pt x="6286627" y="0"/>
                  </a:moveTo>
                  <a:lnTo>
                    <a:pt x="0" y="0"/>
                  </a:lnTo>
                  <a:lnTo>
                    <a:pt x="0" y="2253234"/>
                  </a:lnTo>
                  <a:lnTo>
                    <a:pt x="6286627" y="2253234"/>
                  </a:lnTo>
                  <a:lnTo>
                    <a:pt x="6286627" y="0"/>
                  </a:lnTo>
                  <a:close/>
                </a:path>
              </a:pathLst>
            </a:custGeom>
            <a:solidFill>
              <a:srgbClr val="FFFFFF">
                <a:alpha val="949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580694" y="3986123"/>
              <a:ext cx="6287135" cy="2253615"/>
            </a:xfrm>
            <a:custGeom>
              <a:avLst/>
              <a:gdLst/>
              <a:ahLst/>
              <a:cxnLst/>
              <a:rect l="l" t="t" r="r" b="b"/>
              <a:pathLst>
                <a:path w="6287134" h="2253615">
                  <a:moveTo>
                    <a:pt x="0" y="2253234"/>
                  </a:moveTo>
                  <a:lnTo>
                    <a:pt x="6286627" y="2253234"/>
                  </a:lnTo>
                  <a:lnTo>
                    <a:pt x="6286627" y="0"/>
                  </a:lnTo>
                  <a:lnTo>
                    <a:pt x="0" y="0"/>
                  </a:lnTo>
                  <a:lnTo>
                    <a:pt x="0" y="2253234"/>
                  </a:lnTo>
                  <a:close/>
                </a:path>
              </a:pathLst>
            </a:custGeom>
            <a:ln w="12700">
              <a:solidFill>
                <a:srgbClr val="EEEEE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875791" y="4221607"/>
            <a:ext cx="1871345" cy="1708785"/>
          </a:xfrm>
          <a:prstGeom prst="rect">
            <a:avLst/>
          </a:prstGeom>
        </p:spPr>
        <p:txBody>
          <a:bodyPr wrap="square" lIns="0" tIns="48895" rIns="0" bIns="0" rtlCol="0" vert="horz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385"/>
              </a:spcBef>
            </a:pPr>
            <a:r>
              <a:rPr dirty="0" sz="2400">
                <a:solidFill>
                  <a:srgbClr val="006FC0"/>
                </a:solidFill>
                <a:latin typeface="Calibri"/>
                <a:cs typeface="Calibri"/>
              </a:rPr>
              <a:t>Component</a:t>
            </a:r>
            <a:r>
              <a:rPr dirty="0" sz="2400" spc="-75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006FC0"/>
                </a:solidFill>
                <a:latin typeface="Calibri"/>
                <a:cs typeface="Calibri"/>
              </a:rPr>
              <a:t>B2 </a:t>
            </a:r>
            <a:r>
              <a:rPr dirty="0" sz="2400" spc="-10" b="1" i="1">
                <a:latin typeface="Calibri"/>
                <a:cs typeface="Calibri"/>
              </a:rPr>
              <a:t>Afforestation </a:t>
            </a:r>
            <a:r>
              <a:rPr dirty="0" sz="2400" b="1" i="1">
                <a:latin typeface="Calibri"/>
                <a:cs typeface="Calibri"/>
              </a:rPr>
              <a:t>Activities</a:t>
            </a:r>
            <a:r>
              <a:rPr dirty="0" sz="2400" spc="-55" b="1" i="1">
                <a:latin typeface="Calibri"/>
                <a:cs typeface="Calibri"/>
              </a:rPr>
              <a:t> </a:t>
            </a:r>
            <a:r>
              <a:rPr dirty="0" sz="2400" spc="-25" b="1" i="1">
                <a:latin typeface="Calibri"/>
                <a:cs typeface="Calibri"/>
              </a:rPr>
              <a:t>in </a:t>
            </a:r>
            <a:r>
              <a:rPr dirty="0" sz="2400" b="1" i="1">
                <a:latin typeface="Calibri"/>
                <a:cs typeface="Calibri"/>
              </a:rPr>
              <a:t>part</a:t>
            </a:r>
            <a:r>
              <a:rPr dirty="0" sz="2400" spc="-25" b="1" i="1">
                <a:latin typeface="Calibri"/>
                <a:cs typeface="Calibri"/>
              </a:rPr>
              <a:t> </a:t>
            </a:r>
            <a:r>
              <a:rPr dirty="0" sz="2400" b="1" i="1">
                <a:latin typeface="Calibri"/>
                <a:cs typeface="Calibri"/>
              </a:rPr>
              <a:t>of</a:t>
            </a:r>
            <a:r>
              <a:rPr dirty="0" sz="2400" spc="-20" b="1" i="1">
                <a:latin typeface="Calibri"/>
                <a:cs typeface="Calibri"/>
              </a:rPr>
              <a:t> </a:t>
            </a:r>
            <a:r>
              <a:rPr dirty="0" sz="2400" spc="-10" b="1" i="1">
                <a:latin typeface="Calibri"/>
                <a:cs typeface="Calibri"/>
              </a:rPr>
              <a:t>Gombe cont’d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19568" y="0"/>
            <a:ext cx="4470781" cy="2240279"/>
          </a:xfrm>
          <a:prstGeom prst="rect">
            <a:avLst/>
          </a:prstGeom>
        </p:spPr>
      </p:pic>
      <p:grpSp>
        <p:nvGrpSpPr>
          <p:cNvPr id="8" name="object 8" descr=""/>
          <p:cNvGrpSpPr/>
          <p:nvPr/>
        </p:nvGrpSpPr>
        <p:grpSpPr>
          <a:xfrm>
            <a:off x="509828" y="4381220"/>
            <a:ext cx="2639060" cy="1463040"/>
            <a:chOff x="509828" y="4381220"/>
            <a:chExt cx="2639060" cy="1463040"/>
          </a:xfrm>
        </p:grpSpPr>
        <p:sp>
          <p:nvSpPr>
            <p:cNvPr id="9" name="object 9" descr=""/>
            <p:cNvSpPr/>
            <p:nvPr/>
          </p:nvSpPr>
          <p:spPr>
            <a:xfrm>
              <a:off x="509828" y="4784496"/>
              <a:ext cx="128270" cy="654050"/>
            </a:xfrm>
            <a:custGeom>
              <a:avLst/>
              <a:gdLst/>
              <a:ahLst/>
              <a:cxnLst/>
              <a:rect l="l" t="t" r="r" b="b"/>
              <a:pathLst>
                <a:path w="128270" h="654050">
                  <a:moveTo>
                    <a:pt x="127977" y="0"/>
                  </a:moveTo>
                  <a:lnTo>
                    <a:pt x="0" y="0"/>
                  </a:lnTo>
                  <a:lnTo>
                    <a:pt x="0" y="653897"/>
                  </a:lnTo>
                  <a:lnTo>
                    <a:pt x="127977" y="653897"/>
                  </a:lnTo>
                  <a:lnTo>
                    <a:pt x="127977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3130169" y="4381220"/>
              <a:ext cx="18415" cy="1463040"/>
            </a:xfrm>
            <a:custGeom>
              <a:avLst/>
              <a:gdLst/>
              <a:ahLst/>
              <a:cxnLst/>
              <a:rect l="l" t="t" r="r" b="b"/>
              <a:pathLst>
                <a:path w="18414" h="1463039">
                  <a:moveTo>
                    <a:pt x="18282" y="0"/>
                  </a:moveTo>
                  <a:lnTo>
                    <a:pt x="0" y="0"/>
                  </a:lnTo>
                  <a:lnTo>
                    <a:pt x="0" y="1463039"/>
                  </a:lnTo>
                  <a:lnTo>
                    <a:pt x="18282" y="1463039"/>
                  </a:lnTo>
                  <a:lnTo>
                    <a:pt x="18282" y="0"/>
                  </a:lnTo>
                  <a:close/>
                </a:path>
              </a:pathLst>
            </a:custGeom>
            <a:solidFill>
              <a:srgbClr val="D4D4D4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 txBox="1"/>
          <p:nvPr/>
        </p:nvSpPr>
        <p:spPr>
          <a:xfrm>
            <a:off x="3571494" y="4325956"/>
            <a:ext cx="2974975" cy="1470025"/>
          </a:xfrm>
          <a:prstGeom prst="rect">
            <a:avLst/>
          </a:prstGeom>
        </p:spPr>
        <p:txBody>
          <a:bodyPr wrap="square" lIns="0" tIns="65405" rIns="0" bIns="0" rtlCol="0" vert="horz">
            <a:spAutoFit/>
          </a:bodyPr>
          <a:lstStyle/>
          <a:p>
            <a:pPr marL="125730" indent="-113030">
              <a:lnSpc>
                <a:spcPct val="100000"/>
              </a:lnSpc>
              <a:spcBef>
                <a:spcPts val="515"/>
              </a:spcBef>
              <a:buFont typeface="Arial MT"/>
              <a:buChar char="•"/>
              <a:tabLst>
                <a:tab pos="125730" algn="l"/>
              </a:tabLst>
            </a:pPr>
            <a:r>
              <a:rPr dirty="0" sz="1550" spc="-20">
                <a:latin typeface="Calibri"/>
                <a:cs typeface="Calibri"/>
              </a:rPr>
              <a:t>Tumfure </a:t>
            </a:r>
            <a:r>
              <a:rPr dirty="0" sz="1550">
                <a:latin typeface="Calibri"/>
                <a:cs typeface="Calibri"/>
              </a:rPr>
              <a:t>suburban</a:t>
            </a:r>
            <a:r>
              <a:rPr dirty="0" sz="1550" spc="-45">
                <a:latin typeface="Calibri"/>
                <a:cs typeface="Calibri"/>
              </a:rPr>
              <a:t> </a:t>
            </a:r>
            <a:r>
              <a:rPr dirty="0" sz="1550" spc="-10">
                <a:latin typeface="Calibri"/>
                <a:cs typeface="Calibri"/>
              </a:rPr>
              <a:t>community</a:t>
            </a:r>
            <a:endParaRPr sz="1550">
              <a:latin typeface="Calibri"/>
              <a:cs typeface="Calibri"/>
            </a:endParaRPr>
          </a:p>
          <a:p>
            <a:pPr marL="125730" indent="-113030">
              <a:lnSpc>
                <a:spcPct val="100000"/>
              </a:lnSpc>
              <a:spcBef>
                <a:spcPts val="420"/>
              </a:spcBef>
              <a:buFont typeface="Arial MT"/>
              <a:buChar char="•"/>
              <a:tabLst>
                <a:tab pos="125730" algn="l"/>
              </a:tabLst>
            </a:pPr>
            <a:r>
              <a:rPr dirty="0" sz="1550" spc="-35">
                <a:latin typeface="Calibri"/>
                <a:cs typeface="Calibri"/>
              </a:rPr>
              <a:t>NTA</a:t>
            </a:r>
            <a:r>
              <a:rPr dirty="0" sz="1550" spc="-25">
                <a:latin typeface="Calibri"/>
                <a:cs typeface="Calibri"/>
              </a:rPr>
              <a:t> </a:t>
            </a:r>
            <a:r>
              <a:rPr dirty="0" sz="1550">
                <a:latin typeface="Calibri"/>
                <a:cs typeface="Calibri"/>
              </a:rPr>
              <a:t>Kaltungo</a:t>
            </a:r>
            <a:r>
              <a:rPr dirty="0" sz="1550" spc="-45">
                <a:latin typeface="Calibri"/>
                <a:cs typeface="Calibri"/>
              </a:rPr>
              <a:t> </a:t>
            </a:r>
            <a:r>
              <a:rPr dirty="0" sz="1550" spc="-10">
                <a:latin typeface="Calibri"/>
                <a:cs typeface="Calibri"/>
              </a:rPr>
              <a:t>Sub-station</a:t>
            </a:r>
            <a:r>
              <a:rPr dirty="0" sz="1550" spc="-35">
                <a:latin typeface="Calibri"/>
                <a:cs typeface="Calibri"/>
              </a:rPr>
              <a:t> </a:t>
            </a:r>
            <a:r>
              <a:rPr dirty="0" sz="1550" spc="-10">
                <a:latin typeface="Calibri"/>
                <a:cs typeface="Calibri"/>
              </a:rPr>
              <a:t>Kalaring</a:t>
            </a:r>
            <a:endParaRPr sz="1550">
              <a:latin typeface="Calibri"/>
              <a:cs typeface="Calibri"/>
            </a:endParaRPr>
          </a:p>
          <a:p>
            <a:pPr marL="125730" indent="-113030">
              <a:lnSpc>
                <a:spcPct val="100000"/>
              </a:lnSpc>
              <a:spcBef>
                <a:spcPts val="409"/>
              </a:spcBef>
              <a:buFont typeface="Arial MT"/>
              <a:buChar char="•"/>
              <a:tabLst>
                <a:tab pos="125730" algn="l"/>
              </a:tabLst>
            </a:pPr>
            <a:r>
              <a:rPr dirty="0" sz="1550" spc="-40">
                <a:latin typeface="Calibri"/>
                <a:cs typeface="Calibri"/>
              </a:rPr>
              <a:t>NTA</a:t>
            </a:r>
            <a:r>
              <a:rPr dirty="0" sz="1550" spc="-25">
                <a:latin typeface="Calibri"/>
                <a:cs typeface="Calibri"/>
              </a:rPr>
              <a:t> </a:t>
            </a:r>
            <a:r>
              <a:rPr dirty="0" sz="1550">
                <a:latin typeface="Calibri"/>
                <a:cs typeface="Calibri"/>
              </a:rPr>
              <a:t>Kaltungo</a:t>
            </a:r>
            <a:r>
              <a:rPr dirty="0" sz="1550" spc="-50">
                <a:latin typeface="Calibri"/>
                <a:cs typeface="Calibri"/>
              </a:rPr>
              <a:t> </a:t>
            </a:r>
            <a:r>
              <a:rPr dirty="0" sz="1550">
                <a:latin typeface="Calibri"/>
                <a:cs typeface="Calibri"/>
              </a:rPr>
              <a:t>main</a:t>
            </a:r>
            <a:r>
              <a:rPr dirty="0" sz="1550" spc="-45">
                <a:latin typeface="Calibri"/>
                <a:cs typeface="Calibri"/>
              </a:rPr>
              <a:t> </a:t>
            </a:r>
            <a:r>
              <a:rPr dirty="0" sz="1550" spc="-10">
                <a:latin typeface="Calibri"/>
                <a:cs typeface="Calibri"/>
              </a:rPr>
              <a:t>station,</a:t>
            </a:r>
            <a:r>
              <a:rPr dirty="0" sz="1550" spc="-30">
                <a:latin typeface="Calibri"/>
                <a:cs typeface="Calibri"/>
              </a:rPr>
              <a:t> </a:t>
            </a:r>
            <a:r>
              <a:rPr dirty="0" sz="1550" spc="-10">
                <a:latin typeface="Calibri"/>
                <a:cs typeface="Calibri"/>
              </a:rPr>
              <a:t>Kalorgu</a:t>
            </a:r>
            <a:endParaRPr sz="1550">
              <a:latin typeface="Calibri"/>
              <a:cs typeface="Calibri"/>
            </a:endParaRPr>
          </a:p>
          <a:p>
            <a:pPr marL="125730" indent="-113030">
              <a:lnSpc>
                <a:spcPct val="100000"/>
              </a:lnSpc>
              <a:spcBef>
                <a:spcPts val="420"/>
              </a:spcBef>
              <a:buFont typeface="Arial MT"/>
              <a:buChar char="•"/>
              <a:tabLst>
                <a:tab pos="125730" algn="l"/>
              </a:tabLst>
            </a:pPr>
            <a:r>
              <a:rPr dirty="0" sz="1550">
                <a:latin typeface="Calibri"/>
                <a:cs typeface="Calibri"/>
              </a:rPr>
              <a:t>Muhammadu</a:t>
            </a:r>
            <a:r>
              <a:rPr dirty="0" sz="1550" spc="-25">
                <a:latin typeface="Calibri"/>
                <a:cs typeface="Calibri"/>
              </a:rPr>
              <a:t> </a:t>
            </a:r>
            <a:r>
              <a:rPr dirty="0" sz="1550">
                <a:latin typeface="Calibri"/>
                <a:cs typeface="Calibri"/>
              </a:rPr>
              <a:t>Buhari</a:t>
            </a:r>
            <a:r>
              <a:rPr dirty="0" sz="1550" spc="-50">
                <a:latin typeface="Calibri"/>
                <a:cs typeface="Calibri"/>
              </a:rPr>
              <a:t> </a:t>
            </a:r>
            <a:r>
              <a:rPr dirty="0" sz="1550">
                <a:latin typeface="Calibri"/>
                <a:cs typeface="Calibri"/>
              </a:rPr>
              <a:t>Industrial</a:t>
            </a:r>
            <a:r>
              <a:rPr dirty="0" sz="1550" spc="-45">
                <a:latin typeface="Calibri"/>
                <a:cs typeface="Calibri"/>
              </a:rPr>
              <a:t> </a:t>
            </a:r>
            <a:r>
              <a:rPr dirty="0" sz="1550" spc="-20">
                <a:latin typeface="Calibri"/>
                <a:cs typeface="Calibri"/>
              </a:rPr>
              <a:t>Park</a:t>
            </a:r>
            <a:endParaRPr sz="1550">
              <a:latin typeface="Calibri"/>
              <a:cs typeface="Calibri"/>
            </a:endParaRPr>
          </a:p>
          <a:p>
            <a:pPr marL="125730" indent="-113030">
              <a:lnSpc>
                <a:spcPct val="100000"/>
              </a:lnSpc>
              <a:spcBef>
                <a:spcPts val="409"/>
              </a:spcBef>
              <a:buFont typeface="Arial MT"/>
              <a:buChar char="•"/>
              <a:tabLst>
                <a:tab pos="125730" algn="l"/>
              </a:tabLst>
            </a:pPr>
            <a:r>
              <a:rPr dirty="0" sz="1550">
                <a:latin typeface="Calibri"/>
                <a:cs typeface="Calibri"/>
              </a:rPr>
              <a:t>Bage</a:t>
            </a:r>
            <a:r>
              <a:rPr dirty="0" sz="1550" spc="-45">
                <a:latin typeface="Calibri"/>
                <a:cs typeface="Calibri"/>
              </a:rPr>
              <a:t> </a:t>
            </a:r>
            <a:r>
              <a:rPr dirty="0" sz="1550">
                <a:latin typeface="Calibri"/>
                <a:cs typeface="Calibri"/>
              </a:rPr>
              <a:t>Junction</a:t>
            </a:r>
            <a:r>
              <a:rPr dirty="0" sz="1550" spc="-30">
                <a:latin typeface="Calibri"/>
                <a:cs typeface="Calibri"/>
              </a:rPr>
              <a:t> </a:t>
            </a:r>
            <a:r>
              <a:rPr dirty="0" sz="1550">
                <a:latin typeface="Calibri"/>
                <a:cs typeface="Calibri"/>
              </a:rPr>
              <a:t>-</a:t>
            </a:r>
            <a:r>
              <a:rPr dirty="0" sz="1550" spc="-20">
                <a:latin typeface="Calibri"/>
                <a:cs typeface="Calibri"/>
              </a:rPr>
              <a:t> </a:t>
            </a:r>
            <a:r>
              <a:rPr dirty="0" sz="1550" spc="-10">
                <a:latin typeface="Calibri"/>
                <a:cs typeface="Calibri"/>
              </a:rPr>
              <a:t>Bajoga</a:t>
            </a:r>
            <a:endParaRPr sz="155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19568" y="2308860"/>
            <a:ext cx="4470781" cy="224028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719568" y="4617719"/>
            <a:ext cx="4470781" cy="2240278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29638" y="384174"/>
            <a:ext cx="3455035" cy="7874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algn="ctr" marL="4445">
              <a:lnSpc>
                <a:spcPct val="100000"/>
              </a:lnSpc>
              <a:spcBef>
                <a:spcPts val="95"/>
              </a:spcBef>
            </a:pPr>
            <a:r>
              <a:rPr dirty="0" sz="2500">
                <a:solidFill>
                  <a:srgbClr val="006FC0"/>
                </a:solidFill>
                <a:latin typeface="Calibri"/>
                <a:cs typeface="Calibri"/>
              </a:rPr>
              <a:t>Component</a:t>
            </a:r>
            <a:r>
              <a:rPr dirty="0" sz="2500" spc="-135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2500" spc="-25">
                <a:solidFill>
                  <a:srgbClr val="006FC0"/>
                </a:solidFill>
                <a:latin typeface="Calibri"/>
                <a:cs typeface="Calibri"/>
              </a:rPr>
              <a:t>B2</a:t>
            </a:r>
            <a:endParaRPr sz="25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dirty="0" sz="2500" b="1" i="1">
                <a:solidFill>
                  <a:srgbClr val="000000"/>
                </a:solidFill>
                <a:latin typeface="Calibri"/>
                <a:cs typeface="Calibri"/>
              </a:rPr>
              <a:t>Community</a:t>
            </a:r>
            <a:r>
              <a:rPr dirty="0" sz="2500" spc="-130" b="1" i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2500" spc="-10" b="1" i="1">
                <a:solidFill>
                  <a:srgbClr val="000000"/>
                </a:solidFill>
                <a:latin typeface="Calibri"/>
                <a:cs typeface="Calibri"/>
              </a:rPr>
              <a:t>strengthening</a:t>
            </a:r>
            <a:endParaRPr sz="2500">
              <a:latin typeface="Calibri"/>
              <a:cs typeface="Calibri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5369686" y="2967101"/>
            <a:ext cx="6744334" cy="2072005"/>
            <a:chOff x="5369686" y="2967101"/>
            <a:chExt cx="6744334" cy="207200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26322" y="2967101"/>
              <a:ext cx="3687317" cy="207187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69686" y="2967101"/>
              <a:ext cx="3555491" cy="1997710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909304" y="953388"/>
            <a:ext cx="3150870" cy="177037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369686" y="934974"/>
            <a:ext cx="3317113" cy="1863852"/>
          </a:xfrm>
          <a:prstGeom prst="rect">
            <a:avLst/>
          </a:prstGeom>
        </p:spPr>
      </p:pic>
      <p:sp>
        <p:nvSpPr>
          <p:cNvPr id="8" name="object 8" descr=""/>
          <p:cNvSpPr/>
          <p:nvPr/>
        </p:nvSpPr>
        <p:spPr>
          <a:xfrm>
            <a:off x="838200" y="1921510"/>
            <a:ext cx="4288155" cy="2078355"/>
          </a:xfrm>
          <a:custGeom>
            <a:avLst/>
            <a:gdLst/>
            <a:ahLst/>
            <a:cxnLst/>
            <a:rect l="l" t="t" r="r" b="b"/>
            <a:pathLst>
              <a:path w="4288155" h="2078354">
                <a:moveTo>
                  <a:pt x="3941826" y="0"/>
                </a:moveTo>
                <a:lnTo>
                  <a:pt x="346328" y="0"/>
                </a:lnTo>
                <a:lnTo>
                  <a:pt x="299333" y="3161"/>
                </a:lnTo>
                <a:lnTo>
                  <a:pt x="254260" y="12371"/>
                </a:lnTo>
                <a:lnTo>
                  <a:pt x="211521" y="27217"/>
                </a:lnTo>
                <a:lnTo>
                  <a:pt x="171529" y="47286"/>
                </a:lnTo>
                <a:lnTo>
                  <a:pt x="134696" y="72165"/>
                </a:lnTo>
                <a:lnTo>
                  <a:pt x="101436" y="101441"/>
                </a:lnTo>
                <a:lnTo>
                  <a:pt x="72161" y="134702"/>
                </a:lnTo>
                <a:lnTo>
                  <a:pt x="47283" y="171534"/>
                </a:lnTo>
                <a:lnTo>
                  <a:pt x="27215" y="211526"/>
                </a:lnTo>
                <a:lnTo>
                  <a:pt x="12371" y="254264"/>
                </a:lnTo>
                <a:lnTo>
                  <a:pt x="3161" y="299336"/>
                </a:lnTo>
                <a:lnTo>
                  <a:pt x="0" y="346328"/>
                </a:lnTo>
                <a:lnTo>
                  <a:pt x="0" y="1731645"/>
                </a:lnTo>
                <a:lnTo>
                  <a:pt x="3161" y="1778637"/>
                </a:lnTo>
                <a:lnTo>
                  <a:pt x="12371" y="1823709"/>
                </a:lnTo>
                <a:lnTo>
                  <a:pt x="27215" y="1866447"/>
                </a:lnTo>
                <a:lnTo>
                  <a:pt x="47283" y="1906439"/>
                </a:lnTo>
                <a:lnTo>
                  <a:pt x="72161" y="1943271"/>
                </a:lnTo>
                <a:lnTo>
                  <a:pt x="101436" y="1976532"/>
                </a:lnTo>
                <a:lnTo>
                  <a:pt x="134696" y="2005808"/>
                </a:lnTo>
                <a:lnTo>
                  <a:pt x="171529" y="2030687"/>
                </a:lnTo>
                <a:lnTo>
                  <a:pt x="211521" y="2050756"/>
                </a:lnTo>
                <a:lnTo>
                  <a:pt x="254260" y="2065602"/>
                </a:lnTo>
                <a:lnTo>
                  <a:pt x="299333" y="2074812"/>
                </a:lnTo>
                <a:lnTo>
                  <a:pt x="346328" y="2077973"/>
                </a:lnTo>
                <a:lnTo>
                  <a:pt x="3941826" y="2077973"/>
                </a:lnTo>
                <a:lnTo>
                  <a:pt x="3988818" y="2074812"/>
                </a:lnTo>
                <a:lnTo>
                  <a:pt x="4033890" y="2065602"/>
                </a:lnTo>
                <a:lnTo>
                  <a:pt x="4076628" y="2050756"/>
                </a:lnTo>
                <a:lnTo>
                  <a:pt x="4116620" y="2030687"/>
                </a:lnTo>
                <a:lnTo>
                  <a:pt x="4153452" y="2005808"/>
                </a:lnTo>
                <a:lnTo>
                  <a:pt x="4186713" y="1976532"/>
                </a:lnTo>
                <a:lnTo>
                  <a:pt x="4215989" y="1943271"/>
                </a:lnTo>
                <a:lnTo>
                  <a:pt x="4240868" y="1906439"/>
                </a:lnTo>
                <a:lnTo>
                  <a:pt x="4260937" y="1866447"/>
                </a:lnTo>
                <a:lnTo>
                  <a:pt x="4275783" y="1823709"/>
                </a:lnTo>
                <a:lnTo>
                  <a:pt x="4284993" y="1778637"/>
                </a:lnTo>
                <a:lnTo>
                  <a:pt x="4288155" y="1731645"/>
                </a:lnTo>
                <a:lnTo>
                  <a:pt x="4288155" y="346328"/>
                </a:lnTo>
                <a:lnTo>
                  <a:pt x="4284993" y="299336"/>
                </a:lnTo>
                <a:lnTo>
                  <a:pt x="4275783" y="254264"/>
                </a:lnTo>
                <a:lnTo>
                  <a:pt x="4260937" y="211526"/>
                </a:lnTo>
                <a:lnTo>
                  <a:pt x="4240868" y="171534"/>
                </a:lnTo>
                <a:lnTo>
                  <a:pt x="4215989" y="134702"/>
                </a:lnTo>
                <a:lnTo>
                  <a:pt x="4186713" y="101441"/>
                </a:lnTo>
                <a:lnTo>
                  <a:pt x="4153452" y="72165"/>
                </a:lnTo>
                <a:lnTo>
                  <a:pt x="4116620" y="47286"/>
                </a:lnTo>
                <a:lnTo>
                  <a:pt x="4076628" y="27217"/>
                </a:lnTo>
                <a:lnTo>
                  <a:pt x="4033890" y="12371"/>
                </a:lnTo>
                <a:lnTo>
                  <a:pt x="3988818" y="3161"/>
                </a:lnTo>
                <a:lnTo>
                  <a:pt x="3941826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 txBox="1"/>
          <p:nvPr/>
        </p:nvSpPr>
        <p:spPr>
          <a:xfrm>
            <a:off x="961745" y="2059304"/>
            <a:ext cx="3949065" cy="3677285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69215" marR="5080">
              <a:lnSpc>
                <a:spcPct val="91600"/>
              </a:lnSpc>
              <a:spcBef>
                <a:spcPts val="340"/>
              </a:spcBef>
            </a:pP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Distribution</a:t>
            </a:r>
            <a:r>
              <a:rPr dirty="0" sz="24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24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FFFFFF"/>
                </a:solidFill>
                <a:latin typeface="Calibri"/>
                <a:cs typeface="Calibri"/>
              </a:rPr>
              <a:t>2,100</a:t>
            </a:r>
            <a:r>
              <a:rPr dirty="0" sz="2400" spc="-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Calibri"/>
                <a:cs typeface="Calibri"/>
              </a:rPr>
              <a:t>seedlings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24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moringa,</a:t>
            </a:r>
            <a:r>
              <a:rPr dirty="0" sz="24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FFFFFF"/>
                </a:solidFill>
                <a:latin typeface="Calibri"/>
                <a:cs typeface="Calibri"/>
              </a:rPr>
              <a:t>pawpaw,</a:t>
            </a:r>
            <a:r>
              <a:rPr dirty="0" sz="24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Calibri"/>
                <a:cs typeface="Calibri"/>
              </a:rPr>
              <a:t>cashew,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24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Calibri"/>
                <a:cs typeface="Calibri"/>
              </a:rPr>
              <a:t>mahogany</a:t>
            </a:r>
            <a:r>
              <a:rPr dirty="0" sz="24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24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FFFFFF"/>
                </a:solidFill>
                <a:latin typeface="Calibri"/>
                <a:cs typeface="Calibri"/>
              </a:rPr>
              <a:t>575</a:t>
            </a:r>
            <a:r>
              <a:rPr dirty="0" sz="2400" spc="-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Calibri"/>
                <a:cs typeface="Calibri"/>
              </a:rPr>
              <a:t>Women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Groups</a:t>
            </a:r>
            <a:r>
              <a:rPr dirty="0" sz="24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24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Calibri"/>
                <a:cs typeface="Calibri"/>
              </a:rPr>
              <a:t>Farmers</a:t>
            </a:r>
            <a:r>
              <a:rPr dirty="0" sz="24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at</a:t>
            </a:r>
            <a:r>
              <a:rPr dirty="0" sz="24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Calibri"/>
                <a:cs typeface="Calibri"/>
              </a:rPr>
              <a:t>Kwadon Yamaltu</a:t>
            </a:r>
            <a:r>
              <a:rPr dirty="0" sz="24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Deba</a:t>
            </a:r>
            <a:r>
              <a:rPr dirty="0" sz="2400" spc="-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LGA</a:t>
            </a:r>
            <a:r>
              <a:rPr dirty="0" sz="24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FFFFFF"/>
                </a:solidFill>
                <a:latin typeface="Calibri"/>
                <a:cs typeface="Calibri"/>
              </a:rPr>
              <a:t>to:</a:t>
            </a:r>
            <a:endParaRPr sz="2400">
              <a:latin typeface="Calibri"/>
              <a:cs typeface="Calibri"/>
            </a:endParaRPr>
          </a:p>
          <a:p>
            <a:pPr marL="183515" indent="-170815">
              <a:lnSpc>
                <a:spcPts val="2185"/>
              </a:lnSpc>
              <a:spcBef>
                <a:spcPts val="1664"/>
              </a:spcBef>
              <a:buChar char="•"/>
              <a:tabLst>
                <a:tab pos="183515" algn="l"/>
              </a:tabLst>
            </a:pPr>
            <a:r>
              <a:rPr dirty="0" sz="1900">
                <a:latin typeface="Calibri"/>
                <a:cs typeface="Calibri"/>
              </a:rPr>
              <a:t>Provide</a:t>
            </a:r>
            <a:r>
              <a:rPr dirty="0" sz="1900" spc="-40">
                <a:latin typeface="Calibri"/>
                <a:cs typeface="Calibri"/>
              </a:rPr>
              <a:t> </a:t>
            </a:r>
            <a:r>
              <a:rPr dirty="0" sz="1900">
                <a:latin typeface="Calibri"/>
                <a:cs typeface="Calibri"/>
              </a:rPr>
              <a:t>an</a:t>
            </a:r>
            <a:r>
              <a:rPr dirty="0" sz="1900" spc="-70">
                <a:latin typeface="Calibri"/>
                <a:cs typeface="Calibri"/>
              </a:rPr>
              <a:t> </a:t>
            </a:r>
            <a:r>
              <a:rPr dirty="0" sz="1900" spc="-10">
                <a:latin typeface="Calibri"/>
                <a:cs typeface="Calibri"/>
              </a:rPr>
              <a:t>alternative</a:t>
            </a:r>
            <a:r>
              <a:rPr dirty="0" sz="1900" spc="-50">
                <a:latin typeface="Calibri"/>
                <a:cs typeface="Calibri"/>
              </a:rPr>
              <a:t> </a:t>
            </a:r>
            <a:r>
              <a:rPr dirty="0" sz="1900">
                <a:latin typeface="Calibri"/>
                <a:cs typeface="Calibri"/>
              </a:rPr>
              <a:t>source</a:t>
            </a:r>
            <a:r>
              <a:rPr dirty="0" sz="1900" spc="-65">
                <a:latin typeface="Calibri"/>
                <a:cs typeface="Calibri"/>
              </a:rPr>
              <a:t> </a:t>
            </a:r>
            <a:r>
              <a:rPr dirty="0" sz="1900" spc="-25">
                <a:latin typeface="Calibri"/>
                <a:cs typeface="Calibri"/>
              </a:rPr>
              <a:t>of</a:t>
            </a:r>
            <a:endParaRPr sz="1900">
              <a:latin typeface="Calibri"/>
              <a:cs typeface="Calibri"/>
            </a:endParaRPr>
          </a:p>
          <a:p>
            <a:pPr marL="184785">
              <a:lnSpc>
                <a:spcPts val="2185"/>
              </a:lnSpc>
            </a:pPr>
            <a:r>
              <a:rPr dirty="0" sz="1900" spc="-10">
                <a:latin typeface="Calibri"/>
                <a:cs typeface="Calibri"/>
              </a:rPr>
              <a:t>livelihood</a:t>
            </a:r>
            <a:r>
              <a:rPr dirty="0" sz="1900" spc="-20">
                <a:latin typeface="Calibri"/>
                <a:cs typeface="Calibri"/>
              </a:rPr>
              <a:t> </a:t>
            </a:r>
            <a:r>
              <a:rPr dirty="0" sz="1900">
                <a:latin typeface="Calibri"/>
                <a:cs typeface="Calibri"/>
              </a:rPr>
              <a:t>and</a:t>
            </a:r>
            <a:r>
              <a:rPr dirty="0" sz="1900" spc="-45">
                <a:latin typeface="Calibri"/>
                <a:cs typeface="Calibri"/>
              </a:rPr>
              <a:t> </a:t>
            </a:r>
            <a:r>
              <a:rPr dirty="0" sz="1900" spc="-10">
                <a:latin typeface="Calibri"/>
                <a:cs typeface="Calibri"/>
              </a:rPr>
              <a:t>income</a:t>
            </a:r>
            <a:endParaRPr sz="1900">
              <a:latin typeface="Calibri"/>
              <a:cs typeface="Calibri"/>
            </a:endParaRPr>
          </a:p>
          <a:p>
            <a:pPr marL="182880" marR="389890" indent="-170815">
              <a:lnSpc>
                <a:spcPts val="2090"/>
              </a:lnSpc>
              <a:spcBef>
                <a:spcPts val="505"/>
              </a:spcBef>
              <a:buChar char="•"/>
              <a:tabLst>
                <a:tab pos="184785" algn="l"/>
              </a:tabLst>
            </a:pPr>
            <a:r>
              <a:rPr dirty="0" sz="1900">
                <a:latin typeface="Calibri"/>
                <a:cs typeface="Calibri"/>
              </a:rPr>
              <a:t>Enhance</a:t>
            </a:r>
            <a:r>
              <a:rPr dirty="0" sz="1900" spc="-50">
                <a:latin typeface="Calibri"/>
                <a:cs typeface="Calibri"/>
              </a:rPr>
              <a:t> </a:t>
            </a:r>
            <a:r>
              <a:rPr dirty="0" sz="1900">
                <a:latin typeface="Calibri"/>
                <a:cs typeface="Calibri"/>
              </a:rPr>
              <a:t>soil</a:t>
            </a:r>
            <a:r>
              <a:rPr dirty="0" sz="1900" spc="-50">
                <a:latin typeface="Calibri"/>
                <a:cs typeface="Calibri"/>
              </a:rPr>
              <a:t> </a:t>
            </a:r>
            <a:r>
              <a:rPr dirty="0" sz="1900" spc="-10">
                <a:latin typeface="Calibri"/>
                <a:cs typeface="Calibri"/>
              </a:rPr>
              <a:t>protection,</a:t>
            </a:r>
            <a:r>
              <a:rPr dirty="0" sz="1900" spc="-25">
                <a:latin typeface="Calibri"/>
                <a:cs typeface="Calibri"/>
              </a:rPr>
              <a:t> </a:t>
            </a:r>
            <a:r>
              <a:rPr dirty="0" sz="1900" spc="-10">
                <a:latin typeface="Calibri"/>
                <a:cs typeface="Calibri"/>
              </a:rPr>
              <a:t>medicinal 	values</a:t>
            </a:r>
            <a:endParaRPr sz="1900">
              <a:latin typeface="Calibri"/>
              <a:cs typeface="Calibri"/>
            </a:endParaRPr>
          </a:p>
          <a:p>
            <a:pPr marL="182880" marR="115570" indent="-170815">
              <a:lnSpc>
                <a:spcPts val="2090"/>
              </a:lnSpc>
              <a:spcBef>
                <a:spcPts val="465"/>
              </a:spcBef>
              <a:buChar char="•"/>
              <a:tabLst>
                <a:tab pos="184785" algn="l"/>
              </a:tabLst>
            </a:pPr>
            <a:r>
              <a:rPr dirty="0" sz="1900" spc="-10">
                <a:latin typeface="Calibri"/>
                <a:cs typeface="Calibri"/>
              </a:rPr>
              <a:t>Inculcate</a:t>
            </a:r>
            <a:r>
              <a:rPr dirty="0" sz="1900" spc="-45">
                <a:latin typeface="Calibri"/>
                <a:cs typeface="Calibri"/>
              </a:rPr>
              <a:t> </a:t>
            </a:r>
            <a:r>
              <a:rPr dirty="0" sz="1900">
                <a:latin typeface="Calibri"/>
                <a:cs typeface="Calibri"/>
              </a:rPr>
              <a:t>the</a:t>
            </a:r>
            <a:r>
              <a:rPr dirty="0" sz="1900" spc="-45">
                <a:latin typeface="Calibri"/>
                <a:cs typeface="Calibri"/>
              </a:rPr>
              <a:t> </a:t>
            </a:r>
            <a:r>
              <a:rPr dirty="0" sz="1900">
                <a:latin typeface="Calibri"/>
                <a:cs typeface="Calibri"/>
              </a:rPr>
              <a:t>habit</a:t>
            </a:r>
            <a:r>
              <a:rPr dirty="0" sz="1900" spc="-35">
                <a:latin typeface="Calibri"/>
                <a:cs typeface="Calibri"/>
              </a:rPr>
              <a:t> </a:t>
            </a:r>
            <a:r>
              <a:rPr dirty="0" sz="1900">
                <a:latin typeface="Calibri"/>
                <a:cs typeface="Calibri"/>
              </a:rPr>
              <a:t>of</a:t>
            </a:r>
            <a:r>
              <a:rPr dirty="0" sz="1900" spc="-40">
                <a:latin typeface="Calibri"/>
                <a:cs typeface="Calibri"/>
              </a:rPr>
              <a:t> </a:t>
            </a:r>
            <a:r>
              <a:rPr dirty="0" sz="1900">
                <a:latin typeface="Calibri"/>
                <a:cs typeface="Calibri"/>
              </a:rPr>
              <a:t>tree</a:t>
            </a:r>
            <a:r>
              <a:rPr dirty="0" sz="1900" spc="-40">
                <a:latin typeface="Calibri"/>
                <a:cs typeface="Calibri"/>
              </a:rPr>
              <a:t> </a:t>
            </a:r>
            <a:r>
              <a:rPr dirty="0" sz="1900">
                <a:latin typeface="Calibri"/>
                <a:cs typeface="Calibri"/>
              </a:rPr>
              <a:t>planting</a:t>
            </a:r>
            <a:r>
              <a:rPr dirty="0" sz="1900" spc="-35">
                <a:latin typeface="Calibri"/>
                <a:cs typeface="Calibri"/>
              </a:rPr>
              <a:t> </a:t>
            </a:r>
            <a:r>
              <a:rPr dirty="0" sz="1900" spc="-25">
                <a:latin typeface="Calibri"/>
                <a:cs typeface="Calibri"/>
              </a:rPr>
              <a:t>at </a:t>
            </a:r>
            <a:r>
              <a:rPr dirty="0" sz="1900" spc="-25">
                <a:latin typeface="Calibri"/>
                <a:cs typeface="Calibri"/>
              </a:rPr>
              <a:t>	</a:t>
            </a:r>
            <a:r>
              <a:rPr dirty="0" sz="1900">
                <a:latin typeface="Calibri"/>
                <a:cs typeface="Calibri"/>
              </a:rPr>
              <a:t>the</a:t>
            </a:r>
            <a:r>
              <a:rPr dirty="0" sz="1900" spc="-25">
                <a:latin typeface="Calibri"/>
                <a:cs typeface="Calibri"/>
              </a:rPr>
              <a:t> </a:t>
            </a:r>
            <a:r>
              <a:rPr dirty="0" sz="1900" spc="-10">
                <a:latin typeface="Calibri"/>
                <a:cs typeface="Calibri"/>
              </a:rPr>
              <a:t>household</a:t>
            </a:r>
            <a:r>
              <a:rPr dirty="0" sz="1900" spc="-25">
                <a:latin typeface="Calibri"/>
                <a:cs typeface="Calibri"/>
              </a:rPr>
              <a:t> </a:t>
            </a:r>
            <a:r>
              <a:rPr dirty="0" sz="1900" spc="-10">
                <a:latin typeface="Calibri"/>
                <a:cs typeface="Calibri"/>
              </a:rPr>
              <a:t>level.</a:t>
            </a:r>
            <a:endParaRPr sz="1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3598" y="1235456"/>
            <a:ext cx="2322195" cy="1236980"/>
          </a:xfrm>
          <a:prstGeom prst="rect"/>
        </p:spPr>
        <p:txBody>
          <a:bodyPr wrap="square" lIns="0" tIns="56515" rIns="0" bIns="0" rtlCol="0" vert="horz">
            <a:spAutoFit/>
          </a:bodyPr>
          <a:lstStyle/>
          <a:p>
            <a:pPr algn="just" marL="12700" marR="5080">
              <a:lnSpc>
                <a:spcPct val="90100"/>
              </a:lnSpc>
              <a:spcBef>
                <a:spcPts val="445"/>
              </a:spcBef>
            </a:pPr>
            <a:r>
              <a:rPr dirty="0" sz="2900">
                <a:solidFill>
                  <a:srgbClr val="006FC0"/>
                </a:solidFill>
                <a:latin typeface="Calibri"/>
                <a:cs typeface="Calibri"/>
              </a:rPr>
              <a:t>Component</a:t>
            </a:r>
            <a:r>
              <a:rPr dirty="0" sz="2900" spc="-9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2900" spc="-25">
                <a:solidFill>
                  <a:srgbClr val="006FC0"/>
                </a:solidFill>
                <a:latin typeface="Calibri"/>
                <a:cs typeface="Calibri"/>
              </a:rPr>
              <a:t>B2 </a:t>
            </a:r>
            <a:r>
              <a:rPr dirty="0" sz="2800" b="1">
                <a:solidFill>
                  <a:srgbClr val="000000"/>
                </a:solidFill>
                <a:latin typeface="Calibri"/>
                <a:cs typeface="Calibri"/>
              </a:rPr>
              <a:t>10</a:t>
            </a:r>
            <a:r>
              <a:rPr dirty="0" sz="2800" spc="-10" b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000000"/>
                </a:solidFill>
                <a:latin typeface="Calibri"/>
                <a:cs typeface="Calibri"/>
              </a:rPr>
              <a:t>km</a:t>
            </a:r>
            <a:r>
              <a:rPr dirty="0" sz="2800" spc="-25" b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2800" spc="-20">
                <a:solidFill>
                  <a:srgbClr val="000000"/>
                </a:solidFill>
                <a:latin typeface="Calibri"/>
                <a:cs typeface="Calibri"/>
              </a:rPr>
              <a:t>Roadside </a:t>
            </a:r>
            <a:r>
              <a:rPr dirty="0" sz="2800" spc="-25">
                <a:solidFill>
                  <a:srgbClr val="000000"/>
                </a:solidFill>
                <a:latin typeface="Calibri"/>
                <a:cs typeface="Calibri"/>
              </a:rPr>
              <a:t>Afforestation</a:t>
            </a:r>
            <a:r>
              <a:rPr dirty="0" sz="2800" spc="-3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2800" spc="-25">
                <a:solidFill>
                  <a:srgbClr val="000000"/>
                </a:solidFill>
                <a:latin typeface="Calibri"/>
                <a:cs typeface="Calibri"/>
              </a:rPr>
              <a:t>in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393598" y="2404059"/>
            <a:ext cx="2931795" cy="2595245"/>
          </a:xfrm>
          <a:prstGeom prst="rect">
            <a:avLst/>
          </a:prstGeom>
        </p:spPr>
        <p:txBody>
          <a:bodyPr wrap="square" lIns="0" tIns="55244" rIns="0" bIns="0" rtlCol="0" vert="horz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434"/>
              </a:spcBef>
            </a:pPr>
            <a:r>
              <a:rPr dirty="0" sz="2800">
                <a:latin typeface="Calibri"/>
                <a:cs typeface="Calibri"/>
              </a:rPr>
              <a:t>Gombe</a:t>
            </a:r>
            <a:r>
              <a:rPr dirty="0" sz="2800" spc="-60">
                <a:latin typeface="Calibri"/>
                <a:cs typeface="Calibri"/>
              </a:rPr>
              <a:t> </a:t>
            </a:r>
            <a:r>
              <a:rPr dirty="0" sz="2800">
                <a:latin typeface="Calibri"/>
                <a:cs typeface="Calibri"/>
              </a:rPr>
              <a:t>Suburb-</a:t>
            </a:r>
            <a:r>
              <a:rPr dirty="0" sz="2800" spc="-20">
                <a:latin typeface="Calibri"/>
                <a:cs typeface="Calibri"/>
              </a:rPr>
              <a:t> </a:t>
            </a:r>
            <a:r>
              <a:rPr dirty="0" sz="2800" spc="-25">
                <a:latin typeface="Calibri"/>
                <a:cs typeface="Calibri"/>
              </a:rPr>
              <a:t>Pen </a:t>
            </a:r>
            <a:r>
              <a:rPr dirty="0" sz="2800">
                <a:latin typeface="Calibri"/>
                <a:cs typeface="Calibri"/>
              </a:rPr>
              <a:t>Resource</a:t>
            </a:r>
            <a:r>
              <a:rPr dirty="0" sz="2800" spc="-160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Academy, </a:t>
            </a:r>
            <a:r>
              <a:rPr dirty="0" sz="2800">
                <a:latin typeface="Calibri"/>
                <a:cs typeface="Calibri"/>
              </a:rPr>
              <a:t>and</a:t>
            </a:r>
            <a:r>
              <a:rPr dirty="0" sz="2800" spc="-25">
                <a:latin typeface="Calibri"/>
                <a:cs typeface="Calibri"/>
              </a:rPr>
              <a:t> </a:t>
            </a:r>
            <a:r>
              <a:rPr dirty="0" sz="2800">
                <a:latin typeface="Calibri"/>
                <a:cs typeface="Calibri"/>
              </a:rPr>
              <a:t>College</a:t>
            </a:r>
            <a:r>
              <a:rPr dirty="0" sz="2800" spc="-35">
                <a:latin typeface="Calibri"/>
                <a:cs typeface="Calibri"/>
              </a:rPr>
              <a:t> </a:t>
            </a:r>
            <a:r>
              <a:rPr dirty="0" sz="2800" spc="-25">
                <a:latin typeface="Calibri"/>
                <a:cs typeface="Calibri"/>
              </a:rPr>
              <a:t>of </a:t>
            </a:r>
            <a:r>
              <a:rPr dirty="0" sz="2800">
                <a:latin typeface="Calibri"/>
                <a:cs typeface="Calibri"/>
              </a:rPr>
              <a:t>Nursing,</a:t>
            </a:r>
            <a:r>
              <a:rPr dirty="0" sz="2800" spc="-85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Gombe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ts val="2395"/>
              </a:lnSpc>
              <a:spcBef>
                <a:spcPts val="3010"/>
              </a:spcBef>
            </a:pPr>
            <a:r>
              <a:rPr dirty="0" sz="2100">
                <a:latin typeface="Calibri"/>
                <a:cs typeface="Calibri"/>
              </a:rPr>
              <a:t>Planting</a:t>
            </a:r>
            <a:r>
              <a:rPr dirty="0" sz="2100" spc="-75">
                <a:latin typeface="Calibri"/>
                <a:cs typeface="Calibri"/>
              </a:rPr>
              <a:t> </a:t>
            </a:r>
            <a:r>
              <a:rPr dirty="0" sz="2100">
                <a:latin typeface="Calibri"/>
                <a:cs typeface="Calibri"/>
              </a:rPr>
              <a:t>for</a:t>
            </a:r>
            <a:r>
              <a:rPr dirty="0" sz="2100" spc="-55">
                <a:latin typeface="Calibri"/>
                <a:cs typeface="Calibri"/>
              </a:rPr>
              <a:t> </a:t>
            </a:r>
            <a:r>
              <a:rPr dirty="0" sz="2100" spc="-10">
                <a:latin typeface="Calibri"/>
                <a:cs typeface="Calibri"/>
              </a:rPr>
              <a:t>environmental</a:t>
            </a:r>
            <a:endParaRPr sz="2100">
              <a:latin typeface="Calibri"/>
              <a:cs typeface="Calibri"/>
            </a:endParaRPr>
          </a:p>
          <a:p>
            <a:pPr marL="12700">
              <a:lnSpc>
                <a:spcPts val="2395"/>
              </a:lnSpc>
            </a:pPr>
            <a:r>
              <a:rPr dirty="0" sz="2100">
                <a:latin typeface="Calibri"/>
                <a:cs typeface="Calibri"/>
              </a:rPr>
              <a:t>protection</a:t>
            </a:r>
            <a:r>
              <a:rPr dirty="0" sz="2100" spc="-45">
                <a:latin typeface="Calibri"/>
                <a:cs typeface="Calibri"/>
              </a:rPr>
              <a:t> </a:t>
            </a:r>
            <a:r>
              <a:rPr dirty="0" sz="2100">
                <a:latin typeface="Calibri"/>
                <a:cs typeface="Calibri"/>
              </a:rPr>
              <a:t>and</a:t>
            </a:r>
            <a:r>
              <a:rPr dirty="0" sz="2100" spc="-65">
                <a:latin typeface="Calibri"/>
                <a:cs typeface="Calibri"/>
              </a:rPr>
              <a:t> </a:t>
            </a:r>
            <a:r>
              <a:rPr dirty="0" sz="2100" spc="-10">
                <a:latin typeface="Calibri"/>
                <a:cs typeface="Calibri"/>
              </a:rPr>
              <a:t>aesthetics.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410832" y="625729"/>
            <a:ext cx="704215" cy="146685"/>
          </a:xfrm>
          <a:custGeom>
            <a:avLst/>
            <a:gdLst/>
            <a:ahLst/>
            <a:cxnLst/>
            <a:rect l="l" t="t" r="r" b="b"/>
            <a:pathLst>
              <a:path w="704215" h="146684">
                <a:moveTo>
                  <a:pt x="703910" y="0"/>
                </a:moveTo>
                <a:lnTo>
                  <a:pt x="0" y="0"/>
                </a:lnTo>
                <a:lnTo>
                  <a:pt x="0" y="146303"/>
                </a:lnTo>
                <a:lnTo>
                  <a:pt x="703910" y="146303"/>
                </a:lnTo>
                <a:lnTo>
                  <a:pt x="703910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97603" y="0"/>
            <a:ext cx="4300092" cy="413600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05901" y="0"/>
            <a:ext cx="3584448" cy="3207004"/>
          </a:xfrm>
          <a:prstGeom prst="rect">
            <a:avLst/>
          </a:prstGeom>
        </p:spPr>
      </p:pic>
      <p:sp>
        <p:nvSpPr>
          <p:cNvPr id="7" name="object 7" descr=""/>
          <p:cNvSpPr/>
          <p:nvPr/>
        </p:nvSpPr>
        <p:spPr>
          <a:xfrm>
            <a:off x="360667" y="4177791"/>
            <a:ext cx="3324860" cy="18415"/>
          </a:xfrm>
          <a:custGeom>
            <a:avLst/>
            <a:gdLst/>
            <a:ahLst/>
            <a:cxnLst/>
            <a:rect l="l" t="t" r="r" b="b"/>
            <a:pathLst>
              <a:path w="3324860" h="18414">
                <a:moveTo>
                  <a:pt x="3324479" y="0"/>
                </a:moveTo>
                <a:lnTo>
                  <a:pt x="0" y="0"/>
                </a:lnTo>
                <a:lnTo>
                  <a:pt x="0" y="18287"/>
                </a:lnTo>
                <a:lnTo>
                  <a:pt x="3324479" y="18287"/>
                </a:lnTo>
                <a:lnTo>
                  <a:pt x="3324479" y="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97603" y="4233493"/>
            <a:ext cx="4299965" cy="262445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05901" y="3310127"/>
            <a:ext cx="3584448" cy="3547869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3120135" y="889"/>
            <a:ext cx="9070340" cy="6856730"/>
            <a:chOff x="3120135" y="889"/>
            <a:chExt cx="9070340" cy="68567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63714" y="889"/>
              <a:ext cx="4826634" cy="6856197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20135" y="11822"/>
              <a:ext cx="4964938" cy="6845232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528319" y="2969717"/>
            <a:ext cx="2502535" cy="12420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200">
                <a:solidFill>
                  <a:srgbClr val="006FC0"/>
                </a:solidFill>
                <a:latin typeface="Calibri"/>
                <a:cs typeface="Calibri"/>
              </a:rPr>
              <a:t>Component</a:t>
            </a:r>
            <a:r>
              <a:rPr dirty="0" sz="2200" spc="-11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2200" spc="-35">
                <a:solidFill>
                  <a:srgbClr val="006FC0"/>
                </a:solidFill>
                <a:latin typeface="Calibri"/>
                <a:cs typeface="Calibri"/>
              </a:rPr>
              <a:t>B2</a:t>
            </a:r>
            <a:endParaRPr sz="2200">
              <a:latin typeface="Calibri"/>
              <a:cs typeface="Calibri"/>
            </a:endParaRPr>
          </a:p>
          <a:p>
            <a:pPr marL="12700" marR="5080">
              <a:lnSpc>
                <a:spcPts val="2110"/>
              </a:lnSpc>
              <a:spcBef>
                <a:spcPts val="590"/>
              </a:spcBef>
            </a:pPr>
            <a:r>
              <a:rPr dirty="0" sz="2200" spc="-10">
                <a:latin typeface="Calibri"/>
                <a:cs typeface="Calibri"/>
              </a:rPr>
              <a:t>Restoration</a:t>
            </a:r>
            <a:r>
              <a:rPr dirty="0" sz="2200" spc="-110">
                <a:latin typeface="Calibri"/>
                <a:cs typeface="Calibri"/>
              </a:rPr>
              <a:t> </a:t>
            </a:r>
            <a:r>
              <a:rPr dirty="0" sz="2200" spc="-25">
                <a:latin typeface="Calibri"/>
                <a:cs typeface="Calibri"/>
              </a:rPr>
              <a:t>of </a:t>
            </a:r>
            <a:r>
              <a:rPr dirty="0" sz="2200">
                <a:latin typeface="Calibri"/>
                <a:cs typeface="Calibri"/>
              </a:rPr>
              <a:t>degraded</a:t>
            </a:r>
            <a:r>
              <a:rPr dirty="0" sz="2200" spc="-55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land</a:t>
            </a:r>
            <a:r>
              <a:rPr dirty="0" sz="2200" spc="-55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at</a:t>
            </a:r>
            <a:r>
              <a:rPr dirty="0" sz="2200" spc="-55">
                <a:latin typeface="Calibri"/>
                <a:cs typeface="Calibri"/>
              </a:rPr>
              <a:t> </a:t>
            </a:r>
            <a:r>
              <a:rPr dirty="0" sz="2200" spc="-25">
                <a:latin typeface="Calibri"/>
                <a:cs typeface="Calibri"/>
              </a:rPr>
              <a:t>GGC </a:t>
            </a:r>
            <a:r>
              <a:rPr dirty="0" sz="2200">
                <a:latin typeface="Calibri"/>
                <a:cs typeface="Calibri"/>
              </a:rPr>
              <a:t>Doma</a:t>
            </a:r>
            <a:r>
              <a:rPr dirty="0" sz="2200" spc="-35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in</a:t>
            </a:r>
            <a:r>
              <a:rPr dirty="0" sz="2200" spc="-30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Gombe.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4727575" y="6187846"/>
            <a:ext cx="997585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20" b="1">
                <a:latin typeface="Calibri"/>
                <a:cs typeface="Calibri"/>
              </a:rPr>
              <a:t>Before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9062973" y="6083909"/>
            <a:ext cx="777875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10" b="1">
                <a:latin typeface="Calibri"/>
                <a:cs typeface="Calibri"/>
              </a:rPr>
              <a:t>After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1"/>
            <a:ext cx="7642859" cy="6858000"/>
            <a:chOff x="0" y="-1"/>
            <a:chExt cx="7642859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-1"/>
              <a:ext cx="7642726" cy="6857998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579259" y="3986123"/>
              <a:ext cx="6288405" cy="2253615"/>
            </a:xfrm>
            <a:custGeom>
              <a:avLst/>
              <a:gdLst/>
              <a:ahLst/>
              <a:cxnLst/>
              <a:rect l="l" t="t" r="r" b="b"/>
              <a:pathLst>
                <a:path w="6288405" h="2253615">
                  <a:moveTo>
                    <a:pt x="6288278" y="0"/>
                  </a:moveTo>
                  <a:lnTo>
                    <a:pt x="0" y="0"/>
                  </a:lnTo>
                  <a:lnTo>
                    <a:pt x="0" y="2253234"/>
                  </a:lnTo>
                  <a:lnTo>
                    <a:pt x="6288278" y="2253234"/>
                  </a:lnTo>
                  <a:lnTo>
                    <a:pt x="6288278" y="0"/>
                  </a:lnTo>
                  <a:close/>
                </a:path>
              </a:pathLst>
            </a:custGeom>
            <a:solidFill>
              <a:srgbClr val="FFFFFF">
                <a:alpha val="949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579259" y="3986123"/>
              <a:ext cx="6288405" cy="2253615"/>
            </a:xfrm>
            <a:custGeom>
              <a:avLst/>
              <a:gdLst/>
              <a:ahLst/>
              <a:cxnLst/>
              <a:rect l="l" t="t" r="r" b="b"/>
              <a:pathLst>
                <a:path w="6288405" h="2253615">
                  <a:moveTo>
                    <a:pt x="0" y="2253234"/>
                  </a:moveTo>
                  <a:lnTo>
                    <a:pt x="6288278" y="2253234"/>
                  </a:lnTo>
                  <a:lnTo>
                    <a:pt x="6288278" y="0"/>
                  </a:lnTo>
                  <a:lnTo>
                    <a:pt x="0" y="0"/>
                  </a:lnTo>
                  <a:lnTo>
                    <a:pt x="0" y="2253234"/>
                  </a:lnTo>
                  <a:close/>
                </a:path>
              </a:pathLst>
            </a:custGeom>
            <a:ln w="12700">
              <a:solidFill>
                <a:srgbClr val="EEEEE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961440" y="4532503"/>
            <a:ext cx="1871345" cy="1123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006FC0"/>
                </a:solidFill>
                <a:latin typeface="Calibri"/>
                <a:cs typeface="Calibri"/>
              </a:rPr>
              <a:t>Component</a:t>
            </a:r>
            <a:r>
              <a:rPr dirty="0" sz="2400" spc="-75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006FC0"/>
                </a:solidFill>
                <a:latin typeface="Calibri"/>
                <a:cs typeface="Calibri"/>
              </a:rPr>
              <a:t>B2 </a:t>
            </a:r>
            <a:r>
              <a:rPr dirty="0" sz="2400" spc="-10">
                <a:latin typeface="Calibri"/>
                <a:cs typeface="Calibri"/>
              </a:rPr>
              <a:t>Afforestation Activities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09483" y="0"/>
            <a:ext cx="4382516" cy="3345688"/>
          </a:xfrm>
          <a:prstGeom prst="rect">
            <a:avLst/>
          </a:prstGeom>
        </p:spPr>
      </p:pic>
      <p:grpSp>
        <p:nvGrpSpPr>
          <p:cNvPr id="8" name="object 8" descr=""/>
          <p:cNvGrpSpPr/>
          <p:nvPr/>
        </p:nvGrpSpPr>
        <p:grpSpPr>
          <a:xfrm>
            <a:off x="508533" y="4381220"/>
            <a:ext cx="2626995" cy="1463040"/>
            <a:chOff x="508533" y="4381220"/>
            <a:chExt cx="2626995" cy="1463040"/>
          </a:xfrm>
        </p:grpSpPr>
        <p:sp>
          <p:nvSpPr>
            <p:cNvPr id="9" name="object 9" descr=""/>
            <p:cNvSpPr/>
            <p:nvPr/>
          </p:nvSpPr>
          <p:spPr>
            <a:xfrm>
              <a:off x="508533" y="4784496"/>
              <a:ext cx="128270" cy="654050"/>
            </a:xfrm>
            <a:custGeom>
              <a:avLst/>
              <a:gdLst/>
              <a:ahLst/>
              <a:cxnLst/>
              <a:rect l="l" t="t" r="r" b="b"/>
              <a:pathLst>
                <a:path w="128270" h="654050">
                  <a:moveTo>
                    <a:pt x="128015" y="0"/>
                  </a:moveTo>
                  <a:lnTo>
                    <a:pt x="0" y="0"/>
                  </a:lnTo>
                  <a:lnTo>
                    <a:pt x="0" y="653897"/>
                  </a:lnTo>
                  <a:lnTo>
                    <a:pt x="128015" y="653897"/>
                  </a:lnTo>
                  <a:lnTo>
                    <a:pt x="128015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3116706" y="4381220"/>
              <a:ext cx="18415" cy="1463040"/>
            </a:xfrm>
            <a:custGeom>
              <a:avLst/>
              <a:gdLst/>
              <a:ahLst/>
              <a:cxnLst/>
              <a:rect l="l" t="t" r="r" b="b"/>
              <a:pathLst>
                <a:path w="18414" h="1463039">
                  <a:moveTo>
                    <a:pt x="18287" y="0"/>
                  </a:moveTo>
                  <a:lnTo>
                    <a:pt x="0" y="0"/>
                  </a:lnTo>
                  <a:lnTo>
                    <a:pt x="0" y="1463039"/>
                  </a:lnTo>
                  <a:lnTo>
                    <a:pt x="18287" y="1463039"/>
                  </a:lnTo>
                  <a:lnTo>
                    <a:pt x="18287" y="0"/>
                  </a:lnTo>
                  <a:close/>
                </a:path>
              </a:pathLst>
            </a:custGeom>
            <a:solidFill>
              <a:srgbClr val="D4D4D4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 txBox="1"/>
          <p:nvPr/>
        </p:nvSpPr>
        <p:spPr>
          <a:xfrm>
            <a:off x="3443985" y="4671440"/>
            <a:ext cx="2940685" cy="8559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55600" algn="l"/>
              </a:tabLst>
            </a:pPr>
            <a:r>
              <a:rPr dirty="0" sz="1700">
                <a:latin typeface="Calibri"/>
                <a:cs typeface="Calibri"/>
              </a:rPr>
              <a:t>Plantation</a:t>
            </a:r>
            <a:r>
              <a:rPr dirty="0" sz="1700" spc="-6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at</a:t>
            </a:r>
            <a:r>
              <a:rPr dirty="0" sz="1700" spc="-85">
                <a:latin typeface="Calibri"/>
                <a:cs typeface="Calibri"/>
              </a:rPr>
              <a:t> </a:t>
            </a:r>
            <a:r>
              <a:rPr dirty="0" sz="1700" spc="-10">
                <a:latin typeface="Calibri"/>
                <a:cs typeface="Calibri"/>
              </a:rPr>
              <a:t>Deradicalization </a:t>
            </a:r>
            <a:r>
              <a:rPr dirty="0" sz="1700">
                <a:latin typeface="Calibri"/>
                <a:cs typeface="Calibri"/>
              </a:rPr>
              <a:t>Centre</a:t>
            </a:r>
            <a:r>
              <a:rPr dirty="0" sz="1700" spc="-60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Malam</a:t>
            </a:r>
            <a:r>
              <a:rPr dirty="0" sz="1700" spc="-45">
                <a:latin typeface="Calibri"/>
                <a:cs typeface="Calibri"/>
              </a:rPr>
              <a:t> </a:t>
            </a:r>
            <a:r>
              <a:rPr dirty="0" sz="1700" spc="-20">
                <a:latin typeface="Calibri"/>
                <a:cs typeface="Calibri"/>
              </a:rPr>
              <a:t>Sidi</a:t>
            </a:r>
            <a:endParaRPr sz="17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415"/>
              </a:spcBef>
              <a:buFont typeface="Arial MT"/>
              <a:buChar char="•"/>
              <a:tabLst>
                <a:tab pos="355600" algn="l"/>
              </a:tabLst>
            </a:pPr>
            <a:r>
              <a:rPr dirty="0" sz="1700">
                <a:latin typeface="Calibri"/>
                <a:cs typeface="Calibri"/>
              </a:rPr>
              <a:t>Police</a:t>
            </a:r>
            <a:r>
              <a:rPr dirty="0" sz="1700" spc="-70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College,</a:t>
            </a:r>
            <a:r>
              <a:rPr dirty="0" sz="1700" spc="-75">
                <a:latin typeface="Calibri"/>
                <a:cs typeface="Calibri"/>
              </a:rPr>
              <a:t> </a:t>
            </a:r>
            <a:r>
              <a:rPr dirty="0" sz="1700" spc="-20">
                <a:latin typeface="Calibri"/>
                <a:cs typeface="Calibri"/>
              </a:rPr>
              <a:t>Kumo</a:t>
            </a:r>
            <a:endParaRPr sz="17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09483" y="3512310"/>
            <a:ext cx="4382516" cy="3345688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047089" y="4473321"/>
            <a:ext cx="2514600" cy="18097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065" marR="5080" indent="-635">
              <a:lnSpc>
                <a:spcPct val="100000"/>
              </a:lnSpc>
              <a:spcBef>
                <a:spcPts val="95"/>
              </a:spcBef>
            </a:pPr>
            <a:r>
              <a:rPr dirty="0" sz="2500">
                <a:solidFill>
                  <a:srgbClr val="006FC0"/>
                </a:solidFill>
                <a:latin typeface="Calibri"/>
                <a:cs typeface="Calibri"/>
              </a:rPr>
              <a:t>Component</a:t>
            </a:r>
            <a:r>
              <a:rPr dirty="0" sz="2500" spc="-135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2500" spc="-25">
                <a:solidFill>
                  <a:srgbClr val="006FC0"/>
                </a:solidFill>
                <a:latin typeface="Calibri"/>
                <a:cs typeface="Calibri"/>
              </a:rPr>
              <a:t>B2 </a:t>
            </a:r>
            <a:r>
              <a:rPr dirty="0" sz="2300">
                <a:latin typeface="Calibri"/>
                <a:cs typeface="Calibri"/>
              </a:rPr>
              <a:t>Gadam</a:t>
            </a:r>
            <a:r>
              <a:rPr dirty="0" sz="2300" spc="-40">
                <a:latin typeface="Calibri"/>
                <a:cs typeface="Calibri"/>
              </a:rPr>
              <a:t> </a:t>
            </a:r>
            <a:r>
              <a:rPr dirty="0" sz="2300">
                <a:latin typeface="Calibri"/>
                <a:cs typeface="Calibri"/>
              </a:rPr>
              <a:t>Locust</a:t>
            </a:r>
            <a:r>
              <a:rPr dirty="0" sz="2300" spc="-25">
                <a:latin typeface="Calibri"/>
                <a:cs typeface="Calibri"/>
              </a:rPr>
              <a:t> </a:t>
            </a:r>
            <a:r>
              <a:rPr dirty="0" sz="2300" spc="-10">
                <a:latin typeface="Calibri"/>
                <a:cs typeface="Calibri"/>
              </a:rPr>
              <a:t>Beans </a:t>
            </a:r>
            <a:r>
              <a:rPr dirty="0" sz="2300">
                <a:latin typeface="Calibri"/>
                <a:cs typeface="Calibri"/>
              </a:rPr>
              <a:t>Plantation</a:t>
            </a:r>
            <a:r>
              <a:rPr dirty="0" sz="2300" spc="-65">
                <a:latin typeface="Calibri"/>
                <a:cs typeface="Calibri"/>
              </a:rPr>
              <a:t> </a:t>
            </a:r>
            <a:r>
              <a:rPr dirty="0" sz="2300">
                <a:latin typeface="Calibri"/>
                <a:cs typeface="Calibri"/>
              </a:rPr>
              <a:t>–</a:t>
            </a:r>
            <a:r>
              <a:rPr dirty="0" sz="2300" spc="-75">
                <a:latin typeface="Calibri"/>
                <a:cs typeface="Calibri"/>
              </a:rPr>
              <a:t> </a:t>
            </a:r>
            <a:r>
              <a:rPr dirty="0" sz="2300" spc="-10">
                <a:latin typeface="Calibri"/>
                <a:cs typeface="Calibri"/>
              </a:rPr>
              <a:t>Ongoing </a:t>
            </a:r>
            <a:r>
              <a:rPr dirty="0" sz="2300">
                <a:latin typeface="Calibri"/>
                <a:cs typeface="Calibri"/>
              </a:rPr>
              <a:t>30HA</a:t>
            </a:r>
            <a:r>
              <a:rPr dirty="0" sz="2300" spc="-5">
                <a:latin typeface="Calibri"/>
                <a:cs typeface="Calibri"/>
              </a:rPr>
              <a:t> </a:t>
            </a:r>
            <a:r>
              <a:rPr dirty="0" sz="2300">
                <a:latin typeface="Calibri"/>
                <a:cs typeface="Calibri"/>
              </a:rPr>
              <a:t>in</a:t>
            </a:r>
            <a:r>
              <a:rPr dirty="0" sz="2300" spc="-10">
                <a:latin typeface="Calibri"/>
                <a:cs typeface="Calibri"/>
              </a:rPr>
              <a:t> </a:t>
            </a:r>
            <a:r>
              <a:rPr dirty="0" sz="2300">
                <a:latin typeface="Calibri"/>
                <a:cs typeface="Calibri"/>
              </a:rPr>
              <a:t>3</a:t>
            </a:r>
            <a:r>
              <a:rPr dirty="0" sz="2300" spc="-15">
                <a:latin typeface="Calibri"/>
                <a:cs typeface="Calibri"/>
              </a:rPr>
              <a:t> </a:t>
            </a:r>
            <a:r>
              <a:rPr dirty="0" sz="2300" spc="-10">
                <a:latin typeface="Calibri"/>
                <a:cs typeface="Calibri"/>
              </a:rPr>
              <a:t>Senatorial Districts</a:t>
            </a:r>
            <a:endParaRPr sz="23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" y="0"/>
            <a:ext cx="3975446" cy="43065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48845" y="0"/>
            <a:ext cx="3872600" cy="430644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194937" y="0"/>
            <a:ext cx="3997061" cy="4306443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4492878" y="4355058"/>
            <a:ext cx="6778625" cy="1626235"/>
          </a:xfrm>
          <a:prstGeom prst="rect">
            <a:avLst/>
          </a:prstGeom>
        </p:spPr>
        <p:txBody>
          <a:bodyPr wrap="square" lIns="0" tIns="58419" rIns="0" bIns="0" rtlCol="0" vert="horz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459"/>
              </a:spcBef>
              <a:buFont typeface="Arial MT"/>
              <a:buChar char="•"/>
              <a:tabLst>
                <a:tab pos="240665" algn="l"/>
              </a:tabLst>
            </a:pPr>
            <a:r>
              <a:rPr dirty="0" sz="2000">
                <a:latin typeface="Calibri"/>
                <a:cs typeface="Calibri"/>
              </a:rPr>
              <a:t>Hundreds</a:t>
            </a:r>
            <a:r>
              <a:rPr dirty="0" sz="2000" spc="-4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of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people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come</a:t>
            </a:r>
            <a:r>
              <a:rPr dirty="0" sz="2000" spc="-4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daily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to</a:t>
            </a:r>
            <a:r>
              <a:rPr dirty="0" sz="2000" spc="-2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fetch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water.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ts val="2280"/>
              </a:lnSpc>
              <a:spcBef>
                <a:spcPts val="359"/>
              </a:spcBef>
              <a:buFont typeface="Arial MT"/>
              <a:buChar char="•"/>
              <a:tabLst>
                <a:tab pos="240665" algn="l"/>
              </a:tabLst>
            </a:pPr>
            <a:r>
              <a:rPr dirty="0" sz="2000">
                <a:latin typeface="Calibri"/>
                <a:cs typeface="Calibri"/>
              </a:rPr>
              <a:t>They</a:t>
            </a:r>
            <a:r>
              <a:rPr dirty="0" sz="2000" spc="-5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traveled</a:t>
            </a:r>
            <a:r>
              <a:rPr dirty="0" sz="2000" spc="-4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over</a:t>
            </a:r>
            <a:r>
              <a:rPr dirty="0" sz="2000" spc="-5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10km</a:t>
            </a:r>
            <a:r>
              <a:rPr dirty="0" sz="2000" spc="-6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to</a:t>
            </a:r>
            <a:r>
              <a:rPr dirty="0" sz="2000" spc="-6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fetch</a:t>
            </a:r>
            <a:r>
              <a:rPr dirty="0" sz="2000" spc="-5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water</a:t>
            </a:r>
            <a:r>
              <a:rPr dirty="0" sz="2000" spc="-4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from</a:t>
            </a:r>
            <a:r>
              <a:rPr dirty="0" sz="2000" spc="-5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the</a:t>
            </a:r>
            <a:r>
              <a:rPr dirty="0" sz="2000" spc="-6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unclean</a:t>
            </a:r>
            <a:r>
              <a:rPr dirty="0" sz="2000" spc="-6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earth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ts val="2280"/>
              </a:lnSpc>
            </a:pPr>
            <a:r>
              <a:rPr dirty="0" sz="2000">
                <a:latin typeface="Calibri"/>
                <a:cs typeface="Calibri"/>
              </a:rPr>
              <a:t>dams</a:t>
            </a:r>
            <a:r>
              <a:rPr dirty="0" sz="2000" spc="-2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before.</a:t>
            </a:r>
            <a:endParaRPr sz="2000">
              <a:latin typeface="Calibri"/>
              <a:cs typeface="Calibri"/>
            </a:endParaRPr>
          </a:p>
          <a:p>
            <a:pPr marL="12700" marR="5080" indent="227965">
              <a:lnSpc>
                <a:spcPts val="2160"/>
              </a:lnSpc>
              <a:spcBef>
                <a:spcPts val="630"/>
              </a:spcBef>
              <a:buFont typeface="Arial MT"/>
              <a:buChar char="•"/>
              <a:tabLst>
                <a:tab pos="240665" algn="l"/>
              </a:tabLst>
            </a:pPr>
            <a:r>
              <a:rPr dirty="0" sz="2000">
                <a:latin typeface="Calibri"/>
                <a:cs typeface="Calibri"/>
              </a:rPr>
              <a:t>There</a:t>
            </a:r>
            <a:r>
              <a:rPr dirty="0" sz="2000" spc="-3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are</a:t>
            </a:r>
            <a:r>
              <a:rPr dirty="0" sz="2000" spc="-3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a</a:t>
            </a:r>
            <a:r>
              <a:rPr dirty="0" sz="2000" spc="-3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total</a:t>
            </a:r>
            <a:r>
              <a:rPr dirty="0" sz="2000" spc="-2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of</a:t>
            </a:r>
            <a:r>
              <a:rPr dirty="0" sz="2000" spc="-4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21</a:t>
            </a:r>
            <a:r>
              <a:rPr dirty="0" sz="2000" spc="-4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solar-</a:t>
            </a:r>
            <a:r>
              <a:rPr dirty="0" sz="2000">
                <a:latin typeface="Calibri"/>
                <a:cs typeface="Calibri"/>
              </a:rPr>
              <a:t>powered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boreholes</a:t>
            </a:r>
            <a:r>
              <a:rPr dirty="0" sz="2000" spc="-4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constructed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 spc="-25">
                <a:latin typeface="Calibri"/>
                <a:cs typeface="Calibri"/>
              </a:rPr>
              <a:t>by </a:t>
            </a:r>
            <a:r>
              <a:rPr dirty="0" sz="2000">
                <a:latin typeface="Calibri"/>
                <a:cs typeface="Calibri"/>
              </a:rPr>
              <a:t>the</a:t>
            </a:r>
            <a:r>
              <a:rPr dirty="0" sz="2000" spc="-3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project</a:t>
            </a:r>
            <a:r>
              <a:rPr dirty="0" sz="2000" spc="-2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with</a:t>
            </a:r>
            <a:r>
              <a:rPr dirty="0" sz="2000" spc="-4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13,466</a:t>
            </a:r>
            <a:r>
              <a:rPr dirty="0" sz="2000" spc="-6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beneficiaries.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47545" y="487426"/>
            <a:ext cx="4797298" cy="2148078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1947545" y="2684145"/>
            <a:ext cx="4797425" cy="2206625"/>
            <a:chOff x="1947545" y="2684145"/>
            <a:chExt cx="4797425" cy="220662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95674" y="2700020"/>
              <a:ext cx="2749042" cy="21903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47545" y="2684145"/>
              <a:ext cx="2062353" cy="2190496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812088" y="5078095"/>
            <a:ext cx="4939665" cy="94106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solidFill>
                  <a:srgbClr val="006FC0"/>
                </a:solidFill>
                <a:latin typeface="Calibri"/>
                <a:cs typeface="Calibri"/>
              </a:rPr>
              <a:t>Component</a:t>
            </a:r>
            <a:r>
              <a:rPr dirty="0" sz="2000" spc="-9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2000" spc="-25">
                <a:solidFill>
                  <a:srgbClr val="006FC0"/>
                </a:solidFill>
                <a:latin typeface="Calibri"/>
                <a:cs typeface="Calibri"/>
              </a:rPr>
              <a:t>B2</a:t>
            </a:r>
            <a:endParaRPr sz="20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buFont typeface="Wingdings"/>
              <a:buChar char=""/>
              <a:tabLst>
                <a:tab pos="354965" algn="l"/>
              </a:tabLst>
            </a:pPr>
            <a:r>
              <a:rPr dirty="0" sz="2000" spc="-10" i="1">
                <a:latin typeface="Calibri"/>
                <a:cs typeface="Calibri"/>
              </a:rPr>
              <a:t>Community</a:t>
            </a:r>
            <a:r>
              <a:rPr dirty="0" sz="2000" spc="-30" i="1">
                <a:latin typeface="Calibri"/>
                <a:cs typeface="Calibri"/>
              </a:rPr>
              <a:t> </a:t>
            </a:r>
            <a:r>
              <a:rPr dirty="0" sz="2000" spc="-10" i="1">
                <a:latin typeface="Calibri"/>
                <a:cs typeface="Calibri"/>
              </a:rPr>
              <a:t>Engagement</a:t>
            </a:r>
            <a:r>
              <a:rPr dirty="0" sz="2000" spc="-65" i="1">
                <a:latin typeface="Calibri"/>
                <a:cs typeface="Calibri"/>
              </a:rPr>
              <a:t> </a:t>
            </a:r>
            <a:r>
              <a:rPr dirty="0" sz="2000" i="1">
                <a:latin typeface="Calibri"/>
                <a:cs typeface="Calibri"/>
              </a:rPr>
              <a:t>Activities</a:t>
            </a:r>
            <a:r>
              <a:rPr dirty="0" sz="2000" spc="-10" i="1">
                <a:latin typeface="Calibri"/>
                <a:cs typeface="Calibri"/>
              </a:rPr>
              <a:t> </a:t>
            </a:r>
            <a:r>
              <a:rPr dirty="0" sz="2000" i="1">
                <a:latin typeface="Calibri"/>
                <a:cs typeface="Calibri"/>
              </a:rPr>
              <a:t>–</a:t>
            </a:r>
            <a:r>
              <a:rPr dirty="0" sz="2000" spc="-25" i="1">
                <a:latin typeface="Calibri"/>
                <a:cs typeface="Calibri"/>
              </a:rPr>
              <a:t> CRF</a:t>
            </a:r>
            <a:endParaRPr sz="20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buFont typeface="Wingdings"/>
              <a:buChar char=""/>
              <a:tabLst>
                <a:tab pos="354965" algn="l"/>
              </a:tabLst>
            </a:pPr>
            <a:r>
              <a:rPr dirty="0" sz="2000" spc="-10" i="1">
                <a:latin typeface="Calibri"/>
                <a:cs typeface="Calibri"/>
              </a:rPr>
              <a:t>Presentation</a:t>
            </a:r>
            <a:r>
              <a:rPr dirty="0" sz="2000" spc="-60" i="1">
                <a:latin typeface="Calibri"/>
                <a:cs typeface="Calibri"/>
              </a:rPr>
              <a:t> </a:t>
            </a:r>
            <a:r>
              <a:rPr dirty="0" sz="2000" i="1">
                <a:latin typeface="Calibri"/>
                <a:cs typeface="Calibri"/>
              </a:rPr>
              <a:t>of</a:t>
            </a:r>
            <a:r>
              <a:rPr dirty="0" sz="2000" spc="-30" i="1">
                <a:latin typeface="Calibri"/>
                <a:cs typeface="Calibri"/>
              </a:rPr>
              <a:t> </a:t>
            </a:r>
            <a:r>
              <a:rPr dirty="0" sz="2000" i="1">
                <a:latin typeface="Calibri"/>
                <a:cs typeface="Calibri"/>
              </a:rPr>
              <a:t>Cheques</a:t>
            </a:r>
            <a:r>
              <a:rPr dirty="0" sz="2000" spc="-70" i="1">
                <a:latin typeface="Calibri"/>
                <a:cs typeface="Calibri"/>
              </a:rPr>
              <a:t> </a:t>
            </a:r>
            <a:r>
              <a:rPr dirty="0" sz="2000" i="1">
                <a:latin typeface="Calibri"/>
                <a:cs typeface="Calibri"/>
              </a:rPr>
              <a:t>to</a:t>
            </a:r>
            <a:r>
              <a:rPr dirty="0" sz="2000" spc="-30" i="1">
                <a:latin typeface="Calibri"/>
                <a:cs typeface="Calibri"/>
              </a:rPr>
              <a:t> </a:t>
            </a:r>
            <a:r>
              <a:rPr dirty="0" sz="2000" i="1">
                <a:latin typeface="Calibri"/>
                <a:cs typeface="Calibri"/>
              </a:rPr>
              <a:t>CRF</a:t>
            </a:r>
            <a:r>
              <a:rPr dirty="0" sz="2000" spc="-25" i="1">
                <a:latin typeface="Calibri"/>
                <a:cs typeface="Calibri"/>
              </a:rPr>
              <a:t> </a:t>
            </a:r>
            <a:r>
              <a:rPr dirty="0" sz="2000" spc="-10" i="1">
                <a:latin typeface="Calibri"/>
                <a:cs typeface="Calibri"/>
              </a:rPr>
              <a:t>Beneficiaries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981822" y="3269665"/>
            <a:ext cx="3939921" cy="258356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981822" y="462915"/>
            <a:ext cx="3876929" cy="2583561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54988" y="517905"/>
            <a:ext cx="5191760" cy="2037080"/>
          </a:xfrm>
          <a:prstGeom prst="rect"/>
        </p:spPr>
        <p:txBody>
          <a:bodyPr wrap="square" lIns="0" tIns="84455" rIns="0" bIns="0" rtlCol="0" vert="horz">
            <a:spAutoFit/>
          </a:bodyPr>
          <a:lstStyle/>
          <a:p>
            <a:pPr algn="ctr" marL="12065" marR="5080" indent="-4445">
              <a:lnSpc>
                <a:spcPct val="90300"/>
              </a:lnSpc>
              <a:spcBef>
                <a:spcPts val="665"/>
              </a:spcBef>
            </a:pPr>
            <a:r>
              <a:rPr dirty="0" sz="4900" spc="-10">
                <a:solidFill>
                  <a:srgbClr val="006FC0"/>
                </a:solidFill>
                <a:latin typeface="Calibri"/>
                <a:cs typeface="Calibri"/>
              </a:rPr>
              <a:t>Component</a:t>
            </a:r>
            <a:r>
              <a:rPr dirty="0" sz="4900" spc="-19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4900" spc="-25">
                <a:solidFill>
                  <a:srgbClr val="006FC0"/>
                </a:solidFill>
                <a:latin typeface="Calibri"/>
                <a:cs typeface="Calibri"/>
              </a:rPr>
              <a:t>B2 </a:t>
            </a:r>
            <a:r>
              <a:rPr dirty="0" sz="4600">
                <a:solidFill>
                  <a:srgbClr val="000000"/>
                </a:solidFill>
                <a:latin typeface="Calibri"/>
                <a:cs typeface="Calibri"/>
              </a:rPr>
              <a:t>Community</a:t>
            </a:r>
            <a:r>
              <a:rPr dirty="0" sz="4600" spc="-45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4600" spc="-20">
                <a:solidFill>
                  <a:srgbClr val="000000"/>
                </a:solidFill>
                <a:latin typeface="Calibri"/>
                <a:cs typeface="Calibri"/>
              </a:rPr>
              <a:t>Revolving </a:t>
            </a:r>
            <a:r>
              <a:rPr dirty="0" sz="4600">
                <a:solidFill>
                  <a:srgbClr val="000000"/>
                </a:solidFill>
                <a:latin typeface="Calibri"/>
                <a:cs typeface="Calibri"/>
              </a:rPr>
              <a:t>Fund</a:t>
            </a:r>
            <a:r>
              <a:rPr dirty="0" sz="4600" spc="-75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4600">
                <a:solidFill>
                  <a:srgbClr val="000000"/>
                </a:solidFill>
                <a:latin typeface="Calibri"/>
                <a:cs typeface="Calibri"/>
              </a:rPr>
              <a:t>(CRF)</a:t>
            </a:r>
            <a:r>
              <a:rPr dirty="0" sz="4600" spc="-5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4600" spc="-10">
                <a:solidFill>
                  <a:srgbClr val="000000"/>
                </a:solidFill>
                <a:latin typeface="Calibri"/>
                <a:cs typeface="Calibri"/>
              </a:rPr>
              <a:t>Cont’d</a:t>
            </a:r>
            <a:endParaRPr sz="4600">
              <a:latin typeface="Calibri"/>
              <a:cs typeface="Calibri"/>
            </a:endParaRPr>
          </a:p>
        </p:txBody>
      </p:sp>
      <p:sp>
        <p:nvSpPr>
          <p:cNvPr id="3" name="object 3" descr=""/>
          <p:cNvSpPr/>
          <p:nvPr/>
        </p:nvSpPr>
        <p:spPr>
          <a:xfrm>
            <a:off x="614070" y="601091"/>
            <a:ext cx="548640" cy="73660"/>
          </a:xfrm>
          <a:custGeom>
            <a:avLst/>
            <a:gdLst/>
            <a:ahLst/>
            <a:cxnLst/>
            <a:rect l="l" t="t" r="r" b="b"/>
            <a:pathLst>
              <a:path w="548640" h="73659">
                <a:moveTo>
                  <a:pt x="548500" y="0"/>
                </a:moveTo>
                <a:lnTo>
                  <a:pt x="0" y="0"/>
                </a:lnTo>
                <a:lnTo>
                  <a:pt x="0" y="73151"/>
                </a:lnTo>
                <a:lnTo>
                  <a:pt x="548500" y="73151"/>
                </a:lnTo>
                <a:lnTo>
                  <a:pt x="548500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3627" y="0"/>
            <a:ext cx="4506849" cy="2240279"/>
          </a:xfrm>
          <a:prstGeom prst="rect">
            <a:avLst/>
          </a:prstGeom>
        </p:spPr>
      </p:pic>
      <p:sp>
        <p:nvSpPr>
          <p:cNvPr id="5" name="object 5" descr=""/>
          <p:cNvSpPr/>
          <p:nvPr/>
        </p:nvSpPr>
        <p:spPr>
          <a:xfrm>
            <a:off x="623214" y="2935477"/>
            <a:ext cx="6216650" cy="18415"/>
          </a:xfrm>
          <a:custGeom>
            <a:avLst/>
            <a:gdLst/>
            <a:ahLst/>
            <a:cxnLst/>
            <a:rect l="l" t="t" r="r" b="b"/>
            <a:pathLst>
              <a:path w="6216650" h="18414">
                <a:moveTo>
                  <a:pt x="6216269" y="0"/>
                </a:moveTo>
                <a:lnTo>
                  <a:pt x="0" y="0"/>
                </a:lnTo>
                <a:lnTo>
                  <a:pt x="0" y="18287"/>
                </a:lnTo>
                <a:lnTo>
                  <a:pt x="6216269" y="18287"/>
                </a:lnTo>
                <a:lnTo>
                  <a:pt x="6216269" y="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 txBox="1"/>
          <p:nvPr/>
        </p:nvSpPr>
        <p:spPr>
          <a:xfrm>
            <a:off x="692912" y="3339210"/>
            <a:ext cx="4913630" cy="25869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354965" algn="l"/>
              </a:tabLst>
            </a:pPr>
            <a:r>
              <a:rPr dirty="0" sz="1400" spc="-10">
                <a:latin typeface="Calibri"/>
                <a:cs typeface="Calibri"/>
              </a:rPr>
              <a:t>Approved</a:t>
            </a:r>
            <a:r>
              <a:rPr dirty="0" sz="1400" spc="-3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amount</a:t>
            </a:r>
            <a:r>
              <a:rPr dirty="0" sz="1400" spc="-2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=</a:t>
            </a:r>
            <a:r>
              <a:rPr dirty="0" sz="1400" spc="-20">
                <a:latin typeface="Calibri"/>
                <a:cs typeface="Calibri"/>
              </a:rPr>
              <a:t> </a:t>
            </a:r>
            <a:r>
              <a:rPr dirty="0" u="heavy" sz="1400" spc="-10" b="1" strike="sngStrike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N</a:t>
            </a:r>
            <a:r>
              <a:rPr dirty="0" sz="1400" spc="-10" b="1" strike="noStrike">
                <a:latin typeface="Calibri"/>
                <a:cs typeface="Calibri"/>
              </a:rPr>
              <a:t>350,000,000.00</a:t>
            </a:r>
            <a:r>
              <a:rPr dirty="0" sz="1400" spc="20" b="1" strike="noStrike">
                <a:latin typeface="Calibri"/>
                <a:cs typeface="Calibri"/>
              </a:rPr>
              <a:t> </a:t>
            </a:r>
            <a:r>
              <a:rPr dirty="0" sz="1400" b="1" strike="noStrike">
                <a:latin typeface="Calibri"/>
                <a:cs typeface="Calibri"/>
              </a:rPr>
              <a:t>($</a:t>
            </a:r>
            <a:r>
              <a:rPr dirty="0" sz="1400" spc="-15" b="1" strike="noStrike">
                <a:latin typeface="Calibri"/>
                <a:cs typeface="Calibri"/>
              </a:rPr>
              <a:t> </a:t>
            </a:r>
            <a:r>
              <a:rPr dirty="0" sz="1400" spc="-10" b="1" strike="noStrike">
                <a:latin typeface="Calibri"/>
                <a:cs typeface="Calibri"/>
              </a:rPr>
              <a:t>250,000</a:t>
            </a:r>
            <a:r>
              <a:rPr dirty="0" sz="1400" spc="-10" strike="noStrike">
                <a:latin typeface="Calibri"/>
                <a:cs typeface="Calibri"/>
              </a:rPr>
              <a:t>)</a:t>
            </a:r>
            <a:endParaRPr sz="14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buFont typeface="Arial MT"/>
              <a:buChar char="•"/>
              <a:tabLst>
                <a:tab pos="354965" algn="l"/>
                <a:tab pos="3432175" algn="l"/>
              </a:tabLst>
            </a:pPr>
            <a:r>
              <a:rPr dirty="0" sz="1400" spc="-25">
                <a:latin typeface="Calibri"/>
                <a:cs typeface="Calibri"/>
              </a:rPr>
              <a:t>Total</a:t>
            </a:r>
            <a:r>
              <a:rPr dirty="0" sz="1400" spc="-5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amount</a:t>
            </a:r>
            <a:r>
              <a:rPr dirty="0" sz="1400" spc="-5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disbursed</a:t>
            </a:r>
            <a:r>
              <a:rPr dirty="0" sz="1400" spc="-5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to</a:t>
            </a:r>
            <a:r>
              <a:rPr dirty="0" sz="1400" spc="-45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CRFMCs</a:t>
            </a:r>
            <a:r>
              <a:rPr dirty="0" sz="1400">
                <a:latin typeface="Calibri"/>
                <a:cs typeface="Calibri"/>
              </a:rPr>
              <a:t>	</a:t>
            </a:r>
            <a:r>
              <a:rPr dirty="0" sz="1400" b="1">
                <a:latin typeface="Calibri"/>
                <a:cs typeface="Calibri"/>
              </a:rPr>
              <a:t>=</a:t>
            </a:r>
            <a:r>
              <a:rPr dirty="0" sz="1400" spc="-5" b="1">
                <a:latin typeface="Calibri"/>
                <a:cs typeface="Calibri"/>
              </a:rPr>
              <a:t> </a:t>
            </a:r>
            <a:r>
              <a:rPr dirty="0" u="heavy" sz="1400" spc="-10" b="1" strike="sngStrike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N</a:t>
            </a:r>
            <a:r>
              <a:rPr dirty="0" sz="1400" spc="-10" b="1" strike="noStrike">
                <a:latin typeface="Calibri"/>
                <a:cs typeface="Calibri"/>
              </a:rPr>
              <a:t>350,000,000.00</a:t>
            </a:r>
            <a:endParaRPr sz="14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buFont typeface="Arial MT"/>
              <a:buChar char="•"/>
              <a:tabLst>
                <a:tab pos="354965" algn="l"/>
              </a:tabLst>
            </a:pPr>
            <a:r>
              <a:rPr dirty="0" sz="1400" spc="-25">
                <a:latin typeface="Calibri"/>
                <a:cs typeface="Calibri"/>
              </a:rPr>
              <a:t>Total </a:t>
            </a:r>
            <a:r>
              <a:rPr dirty="0" sz="1400">
                <a:latin typeface="Calibri"/>
                <a:cs typeface="Calibri"/>
              </a:rPr>
              <a:t>amount</a:t>
            </a:r>
            <a:r>
              <a:rPr dirty="0" sz="1400" spc="-15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disbursed</a:t>
            </a:r>
            <a:r>
              <a:rPr dirty="0" sz="1400" spc="-1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to</a:t>
            </a:r>
            <a:r>
              <a:rPr dirty="0" sz="1400" spc="-2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10</a:t>
            </a:r>
            <a:r>
              <a:rPr dirty="0" sz="1400" spc="-15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communities</a:t>
            </a:r>
            <a:r>
              <a:rPr dirty="0" sz="1400" spc="-1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=</a:t>
            </a:r>
            <a:r>
              <a:rPr dirty="0" sz="1400" spc="-15">
                <a:latin typeface="Calibri"/>
                <a:cs typeface="Calibri"/>
              </a:rPr>
              <a:t> </a:t>
            </a:r>
            <a:r>
              <a:rPr dirty="0" sz="1400" b="1">
                <a:latin typeface="Calibri"/>
                <a:cs typeface="Calibri"/>
              </a:rPr>
              <a:t>N</a:t>
            </a:r>
            <a:r>
              <a:rPr dirty="0" sz="1400" spc="-25" b="1">
                <a:latin typeface="Calibri"/>
                <a:cs typeface="Calibri"/>
              </a:rPr>
              <a:t> </a:t>
            </a:r>
            <a:r>
              <a:rPr dirty="0" sz="1400" spc="-10" b="1">
                <a:latin typeface="Calibri"/>
                <a:cs typeface="Calibri"/>
              </a:rPr>
              <a:t>223,418,232.25</a:t>
            </a:r>
            <a:endParaRPr sz="14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buFont typeface="Arial MT"/>
              <a:buChar char="•"/>
              <a:tabLst>
                <a:tab pos="354965" algn="l"/>
              </a:tabLst>
            </a:pPr>
            <a:r>
              <a:rPr dirty="0" sz="1400" spc="-25" b="1">
                <a:latin typeface="Calibri"/>
                <a:cs typeface="Calibri"/>
              </a:rPr>
              <a:t>Total</a:t>
            </a:r>
            <a:r>
              <a:rPr dirty="0" sz="1400" spc="-30" b="1">
                <a:latin typeface="Calibri"/>
                <a:cs typeface="Calibri"/>
              </a:rPr>
              <a:t> </a:t>
            </a:r>
            <a:r>
              <a:rPr dirty="0" sz="1400" spc="-10" b="1">
                <a:latin typeface="Calibri"/>
                <a:cs typeface="Calibri"/>
              </a:rPr>
              <a:t>recovery</a:t>
            </a:r>
            <a:endParaRPr sz="14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buFont typeface="Arial MT"/>
              <a:buChar char="•"/>
              <a:tabLst>
                <a:tab pos="354965" algn="l"/>
              </a:tabLst>
            </a:pPr>
            <a:r>
              <a:rPr dirty="0" sz="1400" spc="-25">
                <a:latin typeface="Calibri"/>
                <a:cs typeface="Calibri"/>
              </a:rPr>
              <a:t>Total</a:t>
            </a:r>
            <a:r>
              <a:rPr dirty="0" sz="1400" spc="-35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beneficiaries</a:t>
            </a:r>
            <a:endParaRPr sz="14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buFont typeface="Arial MT"/>
              <a:buChar char="•"/>
              <a:tabLst>
                <a:tab pos="354965" algn="l"/>
              </a:tabLst>
            </a:pPr>
            <a:r>
              <a:rPr dirty="0" sz="1400" spc="-20">
                <a:latin typeface="Calibri"/>
                <a:cs typeface="Calibri"/>
              </a:rPr>
              <a:t>Male</a:t>
            </a:r>
            <a:endParaRPr sz="14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buFont typeface="Arial MT"/>
              <a:buChar char="•"/>
              <a:tabLst>
                <a:tab pos="354965" algn="l"/>
              </a:tabLst>
            </a:pPr>
            <a:r>
              <a:rPr dirty="0" sz="1400" spc="-10">
                <a:latin typeface="Calibri"/>
                <a:cs typeface="Calibri"/>
              </a:rPr>
              <a:t>Female</a:t>
            </a:r>
            <a:endParaRPr sz="14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buFont typeface="Arial MT"/>
              <a:buChar char="•"/>
              <a:tabLst>
                <a:tab pos="354965" algn="l"/>
              </a:tabLst>
            </a:pPr>
            <a:r>
              <a:rPr dirty="0" sz="1400" spc="-25">
                <a:latin typeface="Calibri"/>
                <a:cs typeface="Calibri"/>
              </a:rPr>
              <a:t>Total</a:t>
            </a:r>
            <a:r>
              <a:rPr dirty="0" sz="1400" spc="-3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number</a:t>
            </a:r>
            <a:r>
              <a:rPr dirty="0" sz="1400" spc="-2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of</a:t>
            </a:r>
            <a:r>
              <a:rPr dirty="0" sz="1400" spc="-35">
                <a:latin typeface="Calibri"/>
                <a:cs typeface="Calibri"/>
              </a:rPr>
              <a:t> </a:t>
            </a:r>
            <a:r>
              <a:rPr dirty="0" sz="1400" spc="-20">
                <a:latin typeface="Calibri"/>
                <a:cs typeface="Calibri"/>
              </a:rPr>
              <a:t>CIGs</a:t>
            </a:r>
            <a:endParaRPr sz="14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buFont typeface="Arial MT"/>
              <a:buChar char="•"/>
              <a:tabLst>
                <a:tab pos="354965" algn="l"/>
              </a:tabLst>
            </a:pPr>
            <a:r>
              <a:rPr dirty="0" sz="1400">
                <a:latin typeface="Calibri"/>
                <a:cs typeface="Calibri"/>
              </a:rPr>
              <a:t>FCE</a:t>
            </a:r>
            <a:r>
              <a:rPr dirty="0" sz="1400" spc="-4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(T)</a:t>
            </a:r>
            <a:r>
              <a:rPr dirty="0" sz="1400" spc="-35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Catchment</a:t>
            </a:r>
            <a:endParaRPr sz="14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buFont typeface="Arial MT"/>
              <a:buChar char="•"/>
              <a:tabLst>
                <a:tab pos="354965" algn="l"/>
              </a:tabLst>
            </a:pPr>
            <a:r>
              <a:rPr dirty="0" sz="1400">
                <a:latin typeface="Calibri"/>
                <a:cs typeface="Calibri"/>
              </a:rPr>
              <a:t>Bajoga</a:t>
            </a:r>
            <a:r>
              <a:rPr dirty="0" sz="1400" spc="-65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Catchment</a:t>
            </a:r>
            <a:endParaRPr sz="14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buFont typeface="Arial MT"/>
              <a:buChar char="•"/>
              <a:tabLst>
                <a:tab pos="354965" algn="l"/>
              </a:tabLst>
            </a:pPr>
            <a:r>
              <a:rPr dirty="0" sz="1400" spc="-25">
                <a:latin typeface="Calibri"/>
                <a:cs typeface="Calibri"/>
              </a:rPr>
              <a:t>Total</a:t>
            </a:r>
            <a:r>
              <a:rPr dirty="0" sz="1400" spc="-3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number</a:t>
            </a:r>
            <a:r>
              <a:rPr dirty="0" sz="1400" spc="-2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of</a:t>
            </a:r>
            <a:r>
              <a:rPr dirty="0" sz="1400" spc="-35">
                <a:latin typeface="Calibri"/>
                <a:cs typeface="Calibri"/>
              </a:rPr>
              <a:t> </a:t>
            </a:r>
            <a:r>
              <a:rPr dirty="0" sz="1400" spc="-25">
                <a:latin typeface="Calibri"/>
                <a:cs typeface="Calibri"/>
              </a:rPr>
              <a:t>Ha</a:t>
            </a:r>
            <a:endParaRPr sz="14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buFont typeface="Arial MT"/>
              <a:buChar char="•"/>
              <a:tabLst>
                <a:tab pos="354965" algn="l"/>
              </a:tabLst>
            </a:pPr>
            <a:r>
              <a:rPr dirty="0" sz="1400">
                <a:latin typeface="Calibri"/>
                <a:cs typeface="Calibri"/>
              </a:rPr>
              <a:t>Job</a:t>
            </a:r>
            <a:r>
              <a:rPr dirty="0" sz="1400" spc="-20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created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3374148" y="3979545"/>
            <a:ext cx="2091055" cy="19469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8419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latin typeface="Calibri"/>
                <a:cs typeface="Calibri"/>
              </a:rPr>
              <a:t>=</a:t>
            </a:r>
            <a:r>
              <a:rPr dirty="0" sz="1400" spc="-55" b="1">
                <a:latin typeface="Calibri"/>
                <a:cs typeface="Calibri"/>
              </a:rPr>
              <a:t> </a:t>
            </a:r>
            <a:r>
              <a:rPr dirty="0" sz="1400" b="1">
                <a:latin typeface="Calibri"/>
                <a:cs typeface="Calibri"/>
              </a:rPr>
              <a:t>N216,269,668.47</a:t>
            </a:r>
            <a:r>
              <a:rPr dirty="0" sz="1400" spc="229" b="1">
                <a:latin typeface="Calibri"/>
                <a:cs typeface="Calibri"/>
              </a:rPr>
              <a:t> </a:t>
            </a:r>
            <a:r>
              <a:rPr dirty="0" sz="1400" spc="-10" b="1">
                <a:latin typeface="Calibri"/>
                <a:cs typeface="Calibri"/>
              </a:rPr>
              <a:t>(95.0%)</a:t>
            </a:r>
            <a:endParaRPr sz="1400">
              <a:latin typeface="Calibri"/>
              <a:cs typeface="Calibri"/>
            </a:endParaRPr>
          </a:p>
          <a:p>
            <a:pPr marL="55880">
              <a:lnSpc>
                <a:spcPct val="100000"/>
              </a:lnSpc>
              <a:spcBef>
                <a:spcPts val="5"/>
              </a:spcBef>
            </a:pPr>
            <a:r>
              <a:rPr dirty="0" sz="1400">
                <a:latin typeface="Calibri"/>
                <a:cs typeface="Calibri"/>
              </a:rPr>
              <a:t>=</a:t>
            </a:r>
            <a:r>
              <a:rPr dirty="0" sz="1400" spc="-10">
                <a:latin typeface="Calibri"/>
                <a:cs typeface="Calibri"/>
              </a:rPr>
              <a:t> 1,979</a:t>
            </a:r>
            <a:endParaRPr sz="1400">
              <a:latin typeface="Calibri"/>
              <a:cs typeface="Calibri"/>
            </a:endParaRPr>
          </a:p>
          <a:p>
            <a:pPr marL="64769">
              <a:lnSpc>
                <a:spcPct val="100000"/>
              </a:lnSpc>
            </a:pPr>
            <a:r>
              <a:rPr dirty="0" sz="1400">
                <a:latin typeface="Calibri"/>
                <a:cs typeface="Calibri"/>
              </a:rPr>
              <a:t>=</a:t>
            </a:r>
            <a:r>
              <a:rPr dirty="0" sz="1400" spc="-20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1,234</a:t>
            </a:r>
            <a:endParaRPr sz="1400">
              <a:latin typeface="Calibri"/>
              <a:cs typeface="Calibri"/>
            </a:endParaRPr>
          </a:p>
          <a:p>
            <a:pPr marL="61594">
              <a:lnSpc>
                <a:spcPct val="100000"/>
              </a:lnSpc>
            </a:pPr>
            <a:r>
              <a:rPr dirty="0" sz="1400">
                <a:latin typeface="Calibri"/>
                <a:cs typeface="Calibri"/>
              </a:rPr>
              <a:t>=</a:t>
            </a:r>
            <a:r>
              <a:rPr dirty="0" sz="1400" spc="-20">
                <a:latin typeface="Calibri"/>
                <a:cs typeface="Calibri"/>
              </a:rPr>
              <a:t> </a:t>
            </a:r>
            <a:r>
              <a:rPr dirty="0" sz="1400" spc="-25">
                <a:latin typeface="Calibri"/>
                <a:cs typeface="Calibri"/>
              </a:rPr>
              <a:t>745</a:t>
            </a:r>
            <a:endParaRPr sz="1400">
              <a:latin typeface="Calibri"/>
              <a:cs typeface="Calibri"/>
            </a:endParaRPr>
          </a:p>
          <a:p>
            <a:pPr marL="57785">
              <a:lnSpc>
                <a:spcPct val="100000"/>
              </a:lnSpc>
            </a:pPr>
            <a:r>
              <a:rPr dirty="0" sz="1400">
                <a:latin typeface="Calibri"/>
                <a:cs typeface="Calibri"/>
              </a:rPr>
              <a:t>=</a:t>
            </a:r>
            <a:r>
              <a:rPr dirty="0" sz="1400" spc="-10">
                <a:latin typeface="Calibri"/>
                <a:cs typeface="Calibri"/>
              </a:rPr>
              <a:t> </a:t>
            </a:r>
            <a:r>
              <a:rPr dirty="0" sz="1400" spc="-25">
                <a:latin typeface="Calibri"/>
                <a:cs typeface="Calibri"/>
              </a:rPr>
              <a:t>89</a:t>
            </a:r>
            <a:endParaRPr sz="1400">
              <a:latin typeface="Calibri"/>
              <a:cs typeface="Calibri"/>
            </a:endParaRPr>
          </a:p>
          <a:p>
            <a:pPr marL="29845">
              <a:lnSpc>
                <a:spcPct val="100000"/>
              </a:lnSpc>
            </a:pPr>
            <a:r>
              <a:rPr dirty="0" sz="1400">
                <a:latin typeface="Calibri"/>
                <a:cs typeface="Calibri"/>
              </a:rPr>
              <a:t>= </a:t>
            </a:r>
            <a:r>
              <a:rPr dirty="0" sz="1400" spc="-25">
                <a:latin typeface="Calibri"/>
                <a:cs typeface="Calibri"/>
              </a:rPr>
              <a:t>46</a:t>
            </a:r>
            <a:endParaRPr sz="1400">
              <a:latin typeface="Calibri"/>
              <a:cs typeface="Calibri"/>
            </a:endParaRPr>
          </a:p>
          <a:p>
            <a:pPr marL="18415">
              <a:lnSpc>
                <a:spcPct val="100000"/>
              </a:lnSpc>
            </a:pPr>
            <a:r>
              <a:rPr dirty="0" sz="1400">
                <a:latin typeface="Calibri"/>
                <a:cs typeface="Calibri"/>
              </a:rPr>
              <a:t>=</a:t>
            </a:r>
            <a:r>
              <a:rPr dirty="0" sz="1400" spc="-20">
                <a:latin typeface="Calibri"/>
                <a:cs typeface="Calibri"/>
              </a:rPr>
              <a:t> </a:t>
            </a:r>
            <a:r>
              <a:rPr dirty="0" sz="1400" spc="-25">
                <a:latin typeface="Calibri"/>
                <a:cs typeface="Calibri"/>
              </a:rPr>
              <a:t>43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400">
                <a:latin typeface="Calibri"/>
                <a:cs typeface="Calibri"/>
              </a:rPr>
              <a:t>=</a:t>
            </a:r>
            <a:r>
              <a:rPr dirty="0" sz="1400" spc="-20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1,696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400">
                <a:latin typeface="Calibri"/>
                <a:cs typeface="Calibri"/>
              </a:rPr>
              <a:t>=</a:t>
            </a:r>
            <a:r>
              <a:rPr dirty="0" sz="1400" spc="-20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8,480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83627" y="2308860"/>
            <a:ext cx="4506849" cy="224028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83627" y="4617718"/>
            <a:ext cx="4506849" cy="2240279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345566" y="611114"/>
            <a:ext cx="4656455" cy="5590540"/>
            <a:chOff x="345566" y="611114"/>
            <a:chExt cx="4656455" cy="559054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7089" y="611114"/>
              <a:ext cx="4614684" cy="5590051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409574" y="633615"/>
              <a:ext cx="4521200" cy="5495925"/>
            </a:xfrm>
            <a:custGeom>
              <a:avLst/>
              <a:gdLst/>
              <a:ahLst/>
              <a:cxnLst/>
              <a:rect l="l" t="t" r="r" b="b"/>
              <a:pathLst>
                <a:path w="4521200" h="5495925">
                  <a:moveTo>
                    <a:pt x="4520946" y="0"/>
                  </a:moveTo>
                  <a:lnTo>
                    <a:pt x="0" y="0"/>
                  </a:lnTo>
                  <a:lnTo>
                    <a:pt x="0" y="5495925"/>
                  </a:lnTo>
                  <a:lnTo>
                    <a:pt x="4520946" y="5495925"/>
                  </a:lnTo>
                  <a:lnTo>
                    <a:pt x="452094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345566" y="1181480"/>
              <a:ext cx="128270" cy="704215"/>
            </a:xfrm>
            <a:custGeom>
              <a:avLst/>
              <a:gdLst/>
              <a:ahLst/>
              <a:cxnLst/>
              <a:rect l="l" t="t" r="r" b="b"/>
              <a:pathLst>
                <a:path w="128270" h="704214">
                  <a:moveTo>
                    <a:pt x="128015" y="0"/>
                  </a:moveTo>
                  <a:lnTo>
                    <a:pt x="0" y="0"/>
                  </a:lnTo>
                  <a:lnTo>
                    <a:pt x="0" y="704088"/>
                  </a:lnTo>
                  <a:lnTo>
                    <a:pt x="128015" y="704088"/>
                  </a:lnTo>
                  <a:lnTo>
                    <a:pt x="128015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871473" y="2185416"/>
              <a:ext cx="3683635" cy="9525"/>
            </a:xfrm>
            <a:custGeom>
              <a:avLst/>
              <a:gdLst/>
              <a:ahLst/>
              <a:cxnLst/>
              <a:rect l="l" t="t" r="r" b="b"/>
              <a:pathLst>
                <a:path w="3683635" h="9525">
                  <a:moveTo>
                    <a:pt x="3683127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3683127" y="9144"/>
                  </a:lnTo>
                  <a:lnTo>
                    <a:pt x="3683127" y="0"/>
                  </a:lnTo>
                  <a:close/>
                </a:path>
              </a:pathLst>
            </a:custGeom>
            <a:solidFill>
              <a:srgbClr val="D4D4D4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409575" y="633615"/>
            <a:ext cx="4521200" cy="5495925"/>
          </a:xfrm>
          <a:prstGeom prst="rect">
            <a:avLst/>
          </a:prstGeom>
          <a:ln w="9525">
            <a:solidFill>
              <a:srgbClr val="DEDEDE"/>
            </a:solidFill>
          </a:ln>
        </p:spPr>
        <p:txBody>
          <a:bodyPr wrap="square" lIns="0" tIns="325120" rIns="0" bIns="0" rtlCol="0" vert="horz">
            <a:spAutoFit/>
          </a:bodyPr>
          <a:lstStyle/>
          <a:p>
            <a:pPr marL="520065">
              <a:lnSpc>
                <a:spcPts val="2850"/>
              </a:lnSpc>
              <a:spcBef>
                <a:spcPts val="2560"/>
              </a:spcBef>
            </a:pPr>
            <a:r>
              <a:rPr dirty="0" sz="2500" spc="-10">
                <a:solidFill>
                  <a:srgbClr val="006FC0"/>
                </a:solidFill>
                <a:latin typeface="Calibri"/>
                <a:cs typeface="Calibri"/>
              </a:rPr>
              <a:t>Component</a:t>
            </a:r>
            <a:r>
              <a:rPr dirty="0" sz="2500" spc="-85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2500" spc="-25">
                <a:solidFill>
                  <a:srgbClr val="006FC0"/>
                </a:solidFill>
                <a:latin typeface="Calibri"/>
                <a:cs typeface="Calibri"/>
              </a:rPr>
              <a:t>B2</a:t>
            </a:r>
            <a:endParaRPr sz="2500">
              <a:latin typeface="Calibri"/>
              <a:cs typeface="Calibri"/>
            </a:endParaRPr>
          </a:p>
          <a:p>
            <a:pPr marL="520065" marR="466090">
              <a:lnSpc>
                <a:spcPts val="2700"/>
              </a:lnSpc>
              <a:spcBef>
                <a:spcPts val="190"/>
              </a:spcBef>
            </a:pPr>
            <a:r>
              <a:rPr dirty="0" sz="2500">
                <a:latin typeface="Calibri"/>
                <a:cs typeface="Calibri"/>
              </a:rPr>
              <a:t>Community</a:t>
            </a:r>
            <a:r>
              <a:rPr dirty="0" sz="2500" spc="-65">
                <a:latin typeface="Calibri"/>
                <a:cs typeface="Calibri"/>
              </a:rPr>
              <a:t> </a:t>
            </a:r>
            <a:r>
              <a:rPr dirty="0" sz="2500" spc="-10">
                <a:latin typeface="Calibri"/>
                <a:cs typeface="Calibri"/>
              </a:rPr>
              <a:t>Revolving</a:t>
            </a:r>
            <a:r>
              <a:rPr dirty="0" sz="2500" spc="-90">
                <a:latin typeface="Calibri"/>
                <a:cs typeface="Calibri"/>
              </a:rPr>
              <a:t> </a:t>
            </a:r>
            <a:r>
              <a:rPr dirty="0" sz="2500" spc="-20">
                <a:latin typeface="Calibri"/>
                <a:cs typeface="Calibri"/>
              </a:rPr>
              <a:t>Fund </a:t>
            </a:r>
            <a:r>
              <a:rPr dirty="0" sz="2500" spc="-10">
                <a:latin typeface="Calibri"/>
                <a:cs typeface="Calibri"/>
              </a:rPr>
              <a:t>(CRF)</a:t>
            </a:r>
            <a:endParaRPr sz="2500">
              <a:latin typeface="Calibri"/>
              <a:cs typeface="Calibri"/>
            </a:endParaRPr>
          </a:p>
          <a:p>
            <a:pPr marL="520065" marR="831850" indent="228600">
              <a:lnSpc>
                <a:spcPts val="1839"/>
              </a:lnSpc>
              <a:spcBef>
                <a:spcPts val="2940"/>
              </a:spcBef>
              <a:buFont typeface="Arial MT"/>
              <a:buChar char="•"/>
              <a:tabLst>
                <a:tab pos="748665" algn="l"/>
              </a:tabLst>
            </a:pPr>
            <a:r>
              <a:rPr dirty="0" sz="1700" spc="-10">
                <a:latin typeface="Calibri"/>
                <a:cs typeface="Calibri"/>
              </a:rPr>
              <a:t>Nagari-Nakowa</a:t>
            </a:r>
            <a:r>
              <a:rPr dirty="0" sz="1700" spc="-6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Multipurpose</a:t>
            </a:r>
            <a:r>
              <a:rPr dirty="0" sz="1700" spc="-40">
                <a:latin typeface="Calibri"/>
                <a:cs typeface="Calibri"/>
              </a:rPr>
              <a:t> </a:t>
            </a:r>
            <a:r>
              <a:rPr dirty="0" sz="1700" spc="-25">
                <a:latin typeface="Calibri"/>
                <a:cs typeface="Calibri"/>
              </a:rPr>
              <a:t>CIG </a:t>
            </a:r>
            <a:r>
              <a:rPr dirty="0" sz="1700">
                <a:latin typeface="Calibri"/>
                <a:cs typeface="Calibri"/>
              </a:rPr>
              <a:t>showcased</a:t>
            </a:r>
            <a:r>
              <a:rPr dirty="0" sz="1700" spc="-3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their</a:t>
            </a:r>
            <a:r>
              <a:rPr dirty="0" sz="1700" spc="-50">
                <a:latin typeface="Calibri"/>
                <a:cs typeface="Calibri"/>
              </a:rPr>
              <a:t> </a:t>
            </a:r>
            <a:r>
              <a:rPr dirty="0" sz="1700" spc="-10">
                <a:latin typeface="Calibri"/>
                <a:cs typeface="Calibri"/>
              </a:rPr>
              <a:t>non-</a:t>
            </a:r>
            <a:r>
              <a:rPr dirty="0" sz="1700">
                <a:latin typeface="Calibri"/>
                <a:cs typeface="Calibri"/>
              </a:rPr>
              <a:t>timber</a:t>
            </a:r>
            <a:r>
              <a:rPr dirty="0" sz="1700" spc="-70">
                <a:latin typeface="Calibri"/>
                <a:cs typeface="Calibri"/>
              </a:rPr>
              <a:t> </a:t>
            </a:r>
            <a:r>
              <a:rPr dirty="0" sz="1700" spc="-10">
                <a:latin typeface="Calibri"/>
                <a:cs typeface="Calibri"/>
              </a:rPr>
              <a:t>forest products</a:t>
            </a:r>
            <a:r>
              <a:rPr dirty="0" sz="1700" spc="-20">
                <a:latin typeface="Calibri"/>
                <a:cs typeface="Calibri"/>
              </a:rPr>
              <a:t> </a:t>
            </a:r>
            <a:r>
              <a:rPr dirty="0" sz="1700" spc="-10">
                <a:latin typeface="Calibri"/>
                <a:cs typeface="Calibri"/>
              </a:rPr>
              <a:t>(NTFP).</a:t>
            </a:r>
            <a:endParaRPr sz="1700">
              <a:latin typeface="Calibri"/>
              <a:cs typeface="Calibri"/>
            </a:endParaRPr>
          </a:p>
          <a:p>
            <a:pPr marL="748665" indent="-228600">
              <a:lnSpc>
                <a:spcPts val="1939"/>
              </a:lnSpc>
              <a:spcBef>
                <a:spcPts val="360"/>
              </a:spcBef>
              <a:buFont typeface="Arial MT"/>
              <a:buChar char="•"/>
              <a:tabLst>
                <a:tab pos="748665" algn="l"/>
              </a:tabLst>
            </a:pPr>
            <a:r>
              <a:rPr dirty="0" sz="1700">
                <a:latin typeface="Calibri"/>
                <a:cs typeface="Calibri"/>
              </a:rPr>
              <a:t>25</a:t>
            </a:r>
            <a:r>
              <a:rPr dirty="0" sz="1700" spc="-1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members</a:t>
            </a:r>
            <a:r>
              <a:rPr dirty="0" sz="1700" spc="-3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(22</a:t>
            </a:r>
            <a:r>
              <a:rPr dirty="0" sz="1700" spc="-10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Females,</a:t>
            </a:r>
            <a:r>
              <a:rPr dirty="0" sz="1700" spc="-4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3</a:t>
            </a:r>
            <a:r>
              <a:rPr dirty="0" sz="1700" spc="-10">
                <a:latin typeface="Calibri"/>
                <a:cs typeface="Calibri"/>
              </a:rPr>
              <a:t> </a:t>
            </a:r>
            <a:r>
              <a:rPr dirty="0" sz="1700" spc="-20">
                <a:latin typeface="Calibri"/>
                <a:cs typeface="Calibri"/>
              </a:rPr>
              <a:t>Males</a:t>
            </a:r>
            <a:endParaRPr sz="1700">
              <a:latin typeface="Calibri"/>
              <a:cs typeface="Calibri"/>
            </a:endParaRPr>
          </a:p>
          <a:p>
            <a:pPr marL="748665" indent="-228600">
              <a:lnSpc>
                <a:spcPts val="1835"/>
              </a:lnSpc>
              <a:buFont typeface="Arial MT"/>
              <a:buChar char="•"/>
              <a:tabLst>
                <a:tab pos="748665" algn="l"/>
              </a:tabLst>
            </a:pPr>
            <a:r>
              <a:rPr dirty="0" sz="1700">
                <a:latin typeface="Calibri"/>
                <a:cs typeface="Calibri"/>
              </a:rPr>
              <a:t>Received</a:t>
            </a:r>
            <a:r>
              <a:rPr dirty="0" sz="1700" spc="-6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–</a:t>
            </a:r>
            <a:r>
              <a:rPr dirty="0" sz="1700" spc="-40">
                <a:latin typeface="Calibri"/>
                <a:cs typeface="Calibri"/>
              </a:rPr>
              <a:t> </a:t>
            </a:r>
            <a:r>
              <a:rPr dirty="0" sz="1700" spc="-10" b="1">
                <a:latin typeface="Calibri"/>
                <a:cs typeface="Calibri"/>
              </a:rPr>
              <a:t>N2,493,750</a:t>
            </a:r>
            <a:endParaRPr sz="1700">
              <a:latin typeface="Calibri"/>
              <a:cs typeface="Calibri"/>
            </a:endParaRPr>
          </a:p>
          <a:p>
            <a:pPr marL="748665" indent="-228600">
              <a:lnSpc>
                <a:spcPts val="1835"/>
              </a:lnSpc>
              <a:buFont typeface="Arial MT"/>
              <a:buChar char="•"/>
              <a:tabLst>
                <a:tab pos="748665" algn="l"/>
              </a:tabLst>
            </a:pPr>
            <a:r>
              <a:rPr dirty="0" sz="1700">
                <a:latin typeface="Calibri"/>
                <a:cs typeface="Calibri"/>
              </a:rPr>
              <a:t>Paid</a:t>
            </a:r>
            <a:r>
              <a:rPr dirty="0" sz="1700" spc="-5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–</a:t>
            </a:r>
            <a:r>
              <a:rPr dirty="0" sz="1700" spc="-30">
                <a:latin typeface="Calibri"/>
                <a:cs typeface="Calibri"/>
              </a:rPr>
              <a:t> </a:t>
            </a:r>
            <a:r>
              <a:rPr dirty="0" sz="1700" spc="-10" b="1">
                <a:latin typeface="Calibri"/>
                <a:cs typeface="Calibri"/>
              </a:rPr>
              <a:t>2,150,00</a:t>
            </a:r>
            <a:endParaRPr sz="1700">
              <a:latin typeface="Calibri"/>
              <a:cs typeface="Calibri"/>
            </a:endParaRPr>
          </a:p>
          <a:p>
            <a:pPr marL="520065" marR="461009" indent="228600">
              <a:lnSpc>
                <a:spcPts val="1839"/>
              </a:lnSpc>
              <a:spcBef>
                <a:spcPts val="130"/>
              </a:spcBef>
              <a:buFont typeface="Arial MT"/>
              <a:buChar char="•"/>
              <a:tabLst>
                <a:tab pos="748665" algn="l"/>
              </a:tabLst>
            </a:pPr>
            <a:r>
              <a:rPr dirty="0" sz="1700">
                <a:latin typeface="Calibri"/>
                <a:cs typeface="Calibri"/>
              </a:rPr>
              <a:t>They</a:t>
            </a:r>
            <a:r>
              <a:rPr dirty="0" sz="1700" spc="-40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are</a:t>
            </a:r>
            <a:r>
              <a:rPr dirty="0" sz="1700" spc="-25">
                <a:latin typeface="Calibri"/>
                <a:cs typeface="Calibri"/>
              </a:rPr>
              <a:t> </a:t>
            </a:r>
            <a:r>
              <a:rPr dirty="0" sz="1700" spc="-10">
                <a:latin typeface="Calibri"/>
                <a:cs typeface="Calibri"/>
              </a:rPr>
              <a:t>investing</a:t>
            </a:r>
            <a:r>
              <a:rPr dirty="0" sz="1700" spc="-50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the</a:t>
            </a:r>
            <a:r>
              <a:rPr dirty="0" sz="1700" spc="-2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profit</a:t>
            </a:r>
            <a:r>
              <a:rPr dirty="0" sz="1700" spc="-3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in</a:t>
            </a:r>
            <a:r>
              <a:rPr dirty="0" sz="1700" spc="-20">
                <a:latin typeface="Calibri"/>
                <a:cs typeface="Calibri"/>
              </a:rPr>
              <a:t> non- </a:t>
            </a:r>
            <a:r>
              <a:rPr dirty="0" sz="1700">
                <a:latin typeface="Calibri"/>
                <a:cs typeface="Calibri"/>
              </a:rPr>
              <a:t>timber</a:t>
            </a:r>
            <a:r>
              <a:rPr dirty="0" sz="1700" spc="-45">
                <a:latin typeface="Calibri"/>
                <a:cs typeface="Calibri"/>
              </a:rPr>
              <a:t> </a:t>
            </a:r>
            <a:r>
              <a:rPr dirty="0" sz="1700" spc="-10">
                <a:latin typeface="Calibri"/>
                <a:cs typeface="Calibri"/>
              </a:rPr>
              <a:t>forest</a:t>
            </a:r>
            <a:r>
              <a:rPr dirty="0" sz="1700" spc="-3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products:</a:t>
            </a:r>
            <a:r>
              <a:rPr dirty="0" sz="1700" spc="-55">
                <a:latin typeface="Calibri"/>
                <a:cs typeface="Calibri"/>
              </a:rPr>
              <a:t> </a:t>
            </a:r>
            <a:r>
              <a:rPr dirty="0" sz="1700" spc="-10">
                <a:latin typeface="Calibri"/>
                <a:cs typeface="Calibri"/>
              </a:rPr>
              <a:t>tamarind, </a:t>
            </a:r>
            <a:r>
              <a:rPr dirty="0" sz="1700">
                <a:latin typeface="Calibri"/>
                <a:cs typeface="Calibri"/>
              </a:rPr>
              <a:t>Baobab,</a:t>
            </a:r>
            <a:r>
              <a:rPr dirty="0" sz="1700" spc="-5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beans,</a:t>
            </a:r>
            <a:r>
              <a:rPr dirty="0" sz="1700" spc="-6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millet,</a:t>
            </a:r>
            <a:r>
              <a:rPr dirty="0" sz="1700" spc="-25">
                <a:latin typeface="Calibri"/>
                <a:cs typeface="Calibri"/>
              </a:rPr>
              <a:t> </a:t>
            </a:r>
            <a:r>
              <a:rPr dirty="0" sz="1700" spc="-10">
                <a:latin typeface="Calibri"/>
                <a:cs typeface="Calibri"/>
              </a:rPr>
              <a:t>cassava</a:t>
            </a:r>
            <a:r>
              <a:rPr dirty="0" sz="1700" spc="-55">
                <a:latin typeface="Calibri"/>
                <a:cs typeface="Calibri"/>
              </a:rPr>
              <a:t> </a:t>
            </a:r>
            <a:r>
              <a:rPr dirty="0" sz="1700" spc="-20">
                <a:latin typeface="Calibri"/>
                <a:cs typeface="Calibri"/>
              </a:rPr>
              <a:t>flour,</a:t>
            </a:r>
            <a:r>
              <a:rPr dirty="0" sz="1700" spc="-55">
                <a:latin typeface="Calibri"/>
                <a:cs typeface="Calibri"/>
              </a:rPr>
              <a:t> </a:t>
            </a:r>
            <a:r>
              <a:rPr dirty="0" sz="1700" spc="-25">
                <a:latin typeface="Calibri"/>
                <a:cs typeface="Calibri"/>
              </a:rPr>
              <a:t>and </a:t>
            </a:r>
            <a:r>
              <a:rPr dirty="0" sz="1700">
                <a:latin typeface="Calibri"/>
                <a:cs typeface="Calibri"/>
              </a:rPr>
              <a:t>locust</a:t>
            </a:r>
            <a:r>
              <a:rPr dirty="0" sz="1700" spc="-4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bean,</a:t>
            </a:r>
            <a:r>
              <a:rPr dirty="0" sz="1700" spc="-3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among</a:t>
            </a:r>
            <a:r>
              <a:rPr dirty="0" sz="1700" spc="-35">
                <a:latin typeface="Calibri"/>
                <a:cs typeface="Calibri"/>
              </a:rPr>
              <a:t> </a:t>
            </a:r>
            <a:r>
              <a:rPr dirty="0" sz="1700" spc="-10">
                <a:latin typeface="Calibri"/>
                <a:cs typeface="Calibri"/>
              </a:rPr>
              <a:t>others</a:t>
            </a:r>
            <a:endParaRPr sz="17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77409" y="633602"/>
            <a:ext cx="2975991" cy="205740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77409" y="2791980"/>
            <a:ext cx="2975991" cy="3227521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267318" y="633602"/>
            <a:ext cx="3515105" cy="326694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267318" y="4001147"/>
            <a:ext cx="3515105" cy="2128393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5649" y="1037589"/>
            <a:ext cx="3162935" cy="1263650"/>
          </a:xfrm>
          <a:prstGeom prst="rect"/>
        </p:spPr>
        <p:txBody>
          <a:bodyPr wrap="square" lIns="0" tIns="63500" rIns="0" bIns="0" rtlCol="0" vert="horz">
            <a:spAutoFit/>
          </a:bodyPr>
          <a:lstStyle/>
          <a:p>
            <a:pPr marL="12700" marR="5080">
              <a:lnSpc>
                <a:spcPts val="3130"/>
              </a:lnSpc>
              <a:spcBef>
                <a:spcPts val="500"/>
              </a:spcBef>
            </a:pPr>
            <a:r>
              <a:rPr dirty="0" sz="2900">
                <a:solidFill>
                  <a:srgbClr val="006FC0"/>
                </a:solidFill>
                <a:latin typeface="Calibri"/>
                <a:cs typeface="Calibri"/>
              </a:rPr>
              <a:t>Component</a:t>
            </a:r>
            <a:r>
              <a:rPr dirty="0" sz="2900" spc="-11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2900" spc="-25">
                <a:solidFill>
                  <a:srgbClr val="006FC0"/>
                </a:solidFill>
                <a:latin typeface="Calibri"/>
                <a:cs typeface="Calibri"/>
              </a:rPr>
              <a:t>B2 </a:t>
            </a:r>
            <a:r>
              <a:rPr dirty="0" sz="2900" spc="-10">
                <a:solidFill>
                  <a:srgbClr val="000000"/>
                </a:solidFill>
                <a:latin typeface="Calibri"/>
                <a:cs typeface="Calibri"/>
              </a:rPr>
              <a:t>Community </a:t>
            </a:r>
            <a:r>
              <a:rPr dirty="0" sz="2900">
                <a:solidFill>
                  <a:srgbClr val="000000"/>
                </a:solidFill>
                <a:latin typeface="Calibri"/>
                <a:cs typeface="Calibri"/>
              </a:rPr>
              <a:t>Revolving</a:t>
            </a:r>
            <a:r>
              <a:rPr dirty="0" sz="2900" spc="-105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000000"/>
                </a:solidFill>
                <a:latin typeface="Calibri"/>
                <a:cs typeface="Calibri"/>
              </a:rPr>
              <a:t>Fund</a:t>
            </a:r>
            <a:r>
              <a:rPr dirty="0" sz="2900" spc="-6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2900" spc="-20">
                <a:solidFill>
                  <a:srgbClr val="000000"/>
                </a:solidFill>
                <a:latin typeface="Calibri"/>
                <a:cs typeface="Calibri"/>
              </a:rPr>
              <a:t>(CRF)</a:t>
            </a:r>
            <a:endParaRPr sz="2900">
              <a:latin typeface="Calibri"/>
              <a:cs typeface="Calibri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955649" y="2519933"/>
            <a:ext cx="2728595" cy="1408430"/>
          </a:xfrm>
          <a:prstGeom prst="rect">
            <a:avLst/>
          </a:prstGeom>
        </p:spPr>
        <p:txBody>
          <a:bodyPr wrap="square" lIns="0" tIns="47625" rIns="0" bIns="0" rtlCol="0" vert="horz">
            <a:spAutoFit/>
          </a:bodyPr>
          <a:lstStyle/>
          <a:p>
            <a:pPr marL="12700" marR="5080" indent="227965">
              <a:lnSpc>
                <a:spcPts val="2160"/>
              </a:lnSpc>
              <a:spcBef>
                <a:spcPts val="375"/>
              </a:spcBef>
              <a:buFont typeface="Arial MT"/>
              <a:buChar char="•"/>
              <a:tabLst>
                <a:tab pos="240665" algn="l"/>
              </a:tabLst>
            </a:pPr>
            <a:r>
              <a:rPr dirty="0" sz="2000">
                <a:latin typeface="Calibri"/>
                <a:cs typeface="Calibri"/>
              </a:rPr>
              <a:t>10</a:t>
            </a:r>
            <a:r>
              <a:rPr dirty="0" sz="2000" spc="-7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members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(7</a:t>
            </a:r>
            <a:r>
              <a:rPr dirty="0" sz="2000" spc="-5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males,</a:t>
            </a:r>
            <a:r>
              <a:rPr dirty="0" sz="2000" spc="-45">
                <a:latin typeface="Calibri"/>
                <a:cs typeface="Calibri"/>
              </a:rPr>
              <a:t> </a:t>
            </a:r>
            <a:r>
              <a:rPr dirty="0" sz="2000" spc="-50">
                <a:latin typeface="Calibri"/>
                <a:cs typeface="Calibri"/>
              </a:rPr>
              <a:t>3 </a:t>
            </a:r>
            <a:r>
              <a:rPr dirty="0" sz="2000" spc="-10">
                <a:latin typeface="Calibri"/>
                <a:cs typeface="Calibri"/>
              </a:rPr>
              <a:t>females)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25"/>
              </a:spcBef>
              <a:buFont typeface="Arial MT"/>
              <a:buChar char="•"/>
              <a:tabLst>
                <a:tab pos="240665" algn="l"/>
              </a:tabLst>
            </a:pPr>
            <a:r>
              <a:rPr dirty="0" sz="2000">
                <a:latin typeface="Calibri"/>
                <a:cs typeface="Calibri"/>
              </a:rPr>
              <a:t>Received</a:t>
            </a:r>
            <a:r>
              <a:rPr dirty="0" sz="2000" spc="-6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–</a:t>
            </a:r>
            <a:r>
              <a:rPr dirty="0" sz="2000" spc="-65">
                <a:latin typeface="Calibri"/>
                <a:cs typeface="Calibri"/>
              </a:rPr>
              <a:t> </a:t>
            </a:r>
            <a:r>
              <a:rPr dirty="0" sz="2000" spc="-10" b="1">
                <a:latin typeface="Calibri"/>
                <a:cs typeface="Calibri"/>
              </a:rPr>
              <a:t>N1,550,000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65"/>
              </a:spcBef>
              <a:buFont typeface="Arial MT"/>
              <a:buChar char="•"/>
              <a:tabLst>
                <a:tab pos="240665" algn="l"/>
              </a:tabLst>
            </a:pPr>
            <a:r>
              <a:rPr dirty="0" sz="2000">
                <a:latin typeface="Calibri"/>
                <a:cs typeface="Calibri"/>
              </a:rPr>
              <a:t>Paid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–</a:t>
            </a:r>
            <a:r>
              <a:rPr dirty="0" sz="2000" spc="-60">
                <a:latin typeface="Calibri"/>
                <a:cs typeface="Calibri"/>
              </a:rPr>
              <a:t> </a:t>
            </a:r>
            <a:r>
              <a:rPr dirty="0" sz="2000" spc="-10" b="1">
                <a:latin typeface="Calibri"/>
                <a:cs typeface="Calibri"/>
              </a:rPr>
              <a:t>N600,000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5065521" y="0"/>
            <a:ext cx="7126605" cy="6858000"/>
            <a:chOff x="5065521" y="0"/>
            <a:chExt cx="7126605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65521" y="0"/>
              <a:ext cx="7032879" cy="4378833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65521" y="4378831"/>
              <a:ext cx="7032625" cy="2479142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068682" y="0"/>
              <a:ext cx="123362" cy="6858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09676" y="308610"/>
            <a:ext cx="3233420" cy="1828164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ts val="1480"/>
              </a:lnSpc>
              <a:spcBef>
                <a:spcPts val="95"/>
              </a:spcBef>
            </a:pPr>
            <a:r>
              <a:rPr dirty="0" sz="1300" spc="10">
                <a:solidFill>
                  <a:srgbClr val="006FC0"/>
                </a:solidFill>
                <a:latin typeface="Lucida Sans Unicode"/>
                <a:cs typeface="Lucida Sans Unicode"/>
              </a:rPr>
              <a:t>Component</a:t>
            </a:r>
            <a:r>
              <a:rPr dirty="0" sz="1300" spc="290">
                <a:solidFill>
                  <a:srgbClr val="006FC0"/>
                </a:solidFill>
                <a:latin typeface="Lucida Sans Unicode"/>
                <a:cs typeface="Lucida Sans Unicode"/>
              </a:rPr>
              <a:t> </a:t>
            </a:r>
            <a:r>
              <a:rPr dirty="0" sz="1300" spc="-25">
                <a:solidFill>
                  <a:srgbClr val="006FC0"/>
                </a:solidFill>
                <a:latin typeface="Lucida Sans Unicode"/>
                <a:cs typeface="Lucida Sans Unicode"/>
              </a:rPr>
              <a:t>A2</a:t>
            </a:r>
            <a:endParaRPr sz="1300">
              <a:latin typeface="Lucida Sans Unicode"/>
              <a:cs typeface="Lucida Sans Unicode"/>
            </a:endParaRPr>
          </a:p>
          <a:p>
            <a:pPr marL="12700">
              <a:lnSpc>
                <a:spcPts val="1480"/>
              </a:lnSpc>
            </a:pPr>
            <a:r>
              <a:rPr dirty="0" sz="1300" b="1">
                <a:latin typeface="Calibri"/>
                <a:cs typeface="Calibri"/>
              </a:rPr>
              <a:t>21KM</a:t>
            </a:r>
            <a:r>
              <a:rPr dirty="0" sz="1300" spc="-15" b="1">
                <a:latin typeface="Calibri"/>
                <a:cs typeface="Calibri"/>
              </a:rPr>
              <a:t> </a:t>
            </a:r>
            <a:r>
              <a:rPr dirty="0" sz="1300" b="1">
                <a:latin typeface="Calibri"/>
                <a:cs typeface="Calibri"/>
              </a:rPr>
              <a:t>FCE(T)</a:t>
            </a:r>
            <a:r>
              <a:rPr dirty="0" sz="1300" spc="-35" b="1">
                <a:latin typeface="Calibri"/>
                <a:cs typeface="Calibri"/>
              </a:rPr>
              <a:t> </a:t>
            </a:r>
            <a:r>
              <a:rPr dirty="0" sz="1300" b="1">
                <a:latin typeface="Calibri"/>
                <a:cs typeface="Calibri"/>
              </a:rPr>
              <a:t>Gully</a:t>
            </a:r>
            <a:r>
              <a:rPr dirty="0" sz="1300" spc="-30" b="1">
                <a:latin typeface="Calibri"/>
                <a:cs typeface="Calibri"/>
              </a:rPr>
              <a:t> </a:t>
            </a:r>
            <a:r>
              <a:rPr dirty="0" sz="1300" spc="-10" b="1">
                <a:latin typeface="Calibri"/>
                <a:cs typeface="Calibri"/>
              </a:rPr>
              <a:t>System</a:t>
            </a:r>
            <a:endParaRPr sz="1300">
              <a:latin typeface="Calibri"/>
              <a:cs typeface="Calibri"/>
            </a:endParaRPr>
          </a:p>
          <a:p>
            <a:pPr marL="12700" marR="5080">
              <a:lnSpc>
                <a:spcPct val="90000"/>
              </a:lnSpc>
              <a:spcBef>
                <a:spcPts val="1405"/>
              </a:spcBef>
            </a:pPr>
            <a:r>
              <a:rPr dirty="0" sz="1300" b="1">
                <a:latin typeface="Calibri"/>
                <a:cs typeface="Calibri"/>
              </a:rPr>
              <a:t>The</a:t>
            </a:r>
            <a:r>
              <a:rPr dirty="0" sz="1300" spc="-30" b="1">
                <a:latin typeface="Calibri"/>
                <a:cs typeface="Calibri"/>
              </a:rPr>
              <a:t> </a:t>
            </a:r>
            <a:r>
              <a:rPr dirty="0" sz="1300" b="1">
                <a:latin typeface="Calibri"/>
                <a:cs typeface="Calibri"/>
              </a:rPr>
              <a:t>State</a:t>
            </a:r>
            <a:r>
              <a:rPr dirty="0" sz="1300" spc="-30" b="1">
                <a:latin typeface="Calibri"/>
                <a:cs typeface="Calibri"/>
              </a:rPr>
              <a:t> </a:t>
            </a:r>
            <a:r>
              <a:rPr dirty="0" sz="1300" b="1">
                <a:latin typeface="Calibri"/>
                <a:cs typeface="Calibri"/>
              </a:rPr>
              <a:t>has</a:t>
            </a:r>
            <a:r>
              <a:rPr dirty="0" sz="1300" spc="-35" b="1">
                <a:latin typeface="Calibri"/>
                <a:cs typeface="Calibri"/>
              </a:rPr>
              <a:t> </a:t>
            </a:r>
            <a:r>
              <a:rPr dirty="0" sz="1300" b="1">
                <a:latin typeface="Calibri"/>
                <a:cs typeface="Calibri"/>
              </a:rPr>
              <a:t>launched</a:t>
            </a:r>
            <a:r>
              <a:rPr dirty="0" sz="1300" spc="-15" b="1">
                <a:latin typeface="Calibri"/>
                <a:cs typeface="Calibri"/>
              </a:rPr>
              <a:t> </a:t>
            </a:r>
            <a:r>
              <a:rPr dirty="0" sz="1300" b="1">
                <a:latin typeface="Calibri"/>
                <a:cs typeface="Calibri"/>
              </a:rPr>
              <a:t>a</a:t>
            </a:r>
            <a:r>
              <a:rPr dirty="0" sz="1300" spc="-35" b="1">
                <a:latin typeface="Calibri"/>
                <a:cs typeface="Calibri"/>
              </a:rPr>
              <a:t> </a:t>
            </a:r>
            <a:r>
              <a:rPr dirty="0" sz="1300" spc="-10" b="1">
                <a:latin typeface="Calibri"/>
                <a:cs typeface="Calibri"/>
              </a:rPr>
              <a:t>comprehensive</a:t>
            </a:r>
            <a:r>
              <a:rPr dirty="0" sz="1300" b="1">
                <a:latin typeface="Calibri"/>
                <a:cs typeface="Calibri"/>
              </a:rPr>
              <a:t> </a:t>
            </a:r>
            <a:r>
              <a:rPr dirty="0" sz="1300" spc="-10" b="1">
                <a:latin typeface="Calibri"/>
                <a:cs typeface="Calibri"/>
              </a:rPr>
              <a:t>gully </a:t>
            </a:r>
            <a:r>
              <a:rPr dirty="0" sz="1300" b="1">
                <a:latin typeface="Calibri"/>
                <a:cs typeface="Calibri"/>
              </a:rPr>
              <a:t>reclamation</a:t>
            </a:r>
            <a:r>
              <a:rPr dirty="0" sz="1300" spc="-30" b="1">
                <a:latin typeface="Calibri"/>
                <a:cs typeface="Calibri"/>
              </a:rPr>
              <a:t> </a:t>
            </a:r>
            <a:r>
              <a:rPr dirty="0" sz="1300" b="1">
                <a:latin typeface="Calibri"/>
                <a:cs typeface="Calibri"/>
              </a:rPr>
              <a:t>initiative,</a:t>
            </a:r>
            <a:r>
              <a:rPr dirty="0" sz="1300" spc="-20" b="1">
                <a:latin typeface="Calibri"/>
                <a:cs typeface="Calibri"/>
              </a:rPr>
              <a:t> </a:t>
            </a:r>
            <a:r>
              <a:rPr dirty="0" sz="1300" spc="-10" b="1">
                <a:latin typeface="Calibri"/>
                <a:cs typeface="Calibri"/>
              </a:rPr>
              <a:t>supported</a:t>
            </a:r>
            <a:r>
              <a:rPr dirty="0" sz="1300" spc="-30" b="1">
                <a:latin typeface="Calibri"/>
                <a:cs typeface="Calibri"/>
              </a:rPr>
              <a:t> </a:t>
            </a:r>
            <a:r>
              <a:rPr dirty="0" sz="1300" b="1">
                <a:latin typeface="Calibri"/>
                <a:cs typeface="Calibri"/>
              </a:rPr>
              <a:t>by</a:t>
            </a:r>
            <a:r>
              <a:rPr dirty="0" sz="1300" spc="-45" b="1">
                <a:latin typeface="Calibri"/>
                <a:cs typeface="Calibri"/>
              </a:rPr>
              <a:t> </a:t>
            </a:r>
            <a:r>
              <a:rPr dirty="0" sz="1300" b="1">
                <a:latin typeface="Calibri"/>
                <a:cs typeface="Calibri"/>
              </a:rPr>
              <a:t>the</a:t>
            </a:r>
            <a:r>
              <a:rPr dirty="0" sz="1300" spc="-45" b="1">
                <a:latin typeface="Calibri"/>
                <a:cs typeface="Calibri"/>
              </a:rPr>
              <a:t> </a:t>
            </a:r>
            <a:r>
              <a:rPr dirty="0" sz="1300" spc="-20" b="1">
                <a:latin typeface="Calibri"/>
                <a:cs typeface="Calibri"/>
              </a:rPr>
              <a:t>World </a:t>
            </a:r>
            <a:r>
              <a:rPr dirty="0" sz="1300" b="1">
                <a:latin typeface="Calibri"/>
                <a:cs typeface="Calibri"/>
              </a:rPr>
              <a:t>Bank's</a:t>
            </a:r>
            <a:r>
              <a:rPr dirty="0" sz="1300" spc="-45" b="1">
                <a:latin typeface="Calibri"/>
                <a:cs typeface="Calibri"/>
              </a:rPr>
              <a:t> </a:t>
            </a:r>
            <a:r>
              <a:rPr dirty="0" sz="1300" spc="-10" b="1">
                <a:latin typeface="Calibri"/>
                <a:cs typeface="Calibri"/>
              </a:rPr>
              <a:t>ACReSAL</a:t>
            </a:r>
            <a:r>
              <a:rPr dirty="0" sz="1300" spc="-20" b="1">
                <a:latin typeface="Calibri"/>
                <a:cs typeface="Calibri"/>
              </a:rPr>
              <a:t> </a:t>
            </a:r>
            <a:r>
              <a:rPr dirty="0" sz="1300" b="1">
                <a:latin typeface="Calibri"/>
                <a:cs typeface="Calibri"/>
              </a:rPr>
              <a:t>Project,</a:t>
            </a:r>
            <a:r>
              <a:rPr dirty="0" sz="1300" spc="-20" b="1">
                <a:latin typeface="Calibri"/>
                <a:cs typeface="Calibri"/>
              </a:rPr>
              <a:t> </a:t>
            </a:r>
            <a:r>
              <a:rPr dirty="0" sz="1300" b="1">
                <a:latin typeface="Calibri"/>
                <a:cs typeface="Calibri"/>
              </a:rPr>
              <a:t>focusing</a:t>
            </a:r>
            <a:r>
              <a:rPr dirty="0" sz="1300" spc="-10" b="1">
                <a:latin typeface="Calibri"/>
                <a:cs typeface="Calibri"/>
              </a:rPr>
              <a:t> </a:t>
            </a:r>
            <a:r>
              <a:rPr dirty="0" sz="1300" b="1">
                <a:latin typeface="Calibri"/>
                <a:cs typeface="Calibri"/>
              </a:rPr>
              <a:t>on</a:t>
            </a:r>
            <a:r>
              <a:rPr dirty="0" sz="1300" spc="-45" b="1">
                <a:latin typeface="Calibri"/>
                <a:cs typeface="Calibri"/>
              </a:rPr>
              <a:t> </a:t>
            </a:r>
            <a:r>
              <a:rPr dirty="0" sz="1300" b="1">
                <a:latin typeface="Calibri"/>
                <a:cs typeface="Calibri"/>
              </a:rPr>
              <a:t>the</a:t>
            </a:r>
            <a:r>
              <a:rPr dirty="0" sz="1300" spc="-35" b="1">
                <a:latin typeface="Calibri"/>
                <a:cs typeface="Calibri"/>
              </a:rPr>
              <a:t> </a:t>
            </a:r>
            <a:r>
              <a:rPr dirty="0" sz="1300" spc="-10" b="1">
                <a:latin typeface="Calibri"/>
                <a:cs typeface="Calibri"/>
              </a:rPr>
              <a:t>FCE(T) catchment</a:t>
            </a:r>
            <a:r>
              <a:rPr dirty="0" sz="1300" spc="-20" b="1">
                <a:latin typeface="Calibri"/>
                <a:cs typeface="Calibri"/>
              </a:rPr>
              <a:t> </a:t>
            </a:r>
            <a:r>
              <a:rPr dirty="0" sz="1300" b="1">
                <a:latin typeface="Calibri"/>
                <a:cs typeface="Calibri"/>
              </a:rPr>
              <a:t>and</a:t>
            </a:r>
            <a:r>
              <a:rPr dirty="0" sz="1300" spc="-45" b="1">
                <a:latin typeface="Calibri"/>
                <a:cs typeface="Calibri"/>
              </a:rPr>
              <a:t> </a:t>
            </a:r>
            <a:r>
              <a:rPr dirty="0" sz="1300" b="1">
                <a:latin typeface="Calibri"/>
                <a:cs typeface="Calibri"/>
              </a:rPr>
              <a:t>adjacent</a:t>
            </a:r>
            <a:r>
              <a:rPr dirty="0" sz="1300" spc="-35" b="1">
                <a:latin typeface="Calibri"/>
                <a:cs typeface="Calibri"/>
              </a:rPr>
              <a:t> </a:t>
            </a:r>
            <a:r>
              <a:rPr dirty="0" sz="1300" b="1">
                <a:latin typeface="Calibri"/>
                <a:cs typeface="Calibri"/>
              </a:rPr>
              <a:t>communities.</a:t>
            </a:r>
            <a:r>
              <a:rPr dirty="0" sz="1300" spc="-5" b="1">
                <a:latin typeface="Calibri"/>
                <a:cs typeface="Calibri"/>
              </a:rPr>
              <a:t> </a:t>
            </a:r>
            <a:r>
              <a:rPr dirty="0" sz="1300" spc="-20" b="1">
                <a:latin typeface="Calibri"/>
                <a:cs typeface="Calibri"/>
              </a:rPr>
              <a:t>This </a:t>
            </a:r>
            <a:r>
              <a:rPr dirty="0" sz="1300" spc="-10" b="1">
                <a:latin typeface="Calibri"/>
                <a:cs typeface="Calibri"/>
              </a:rPr>
              <a:t>initiative</a:t>
            </a:r>
            <a:r>
              <a:rPr dirty="0" sz="1300" spc="-25" b="1">
                <a:latin typeface="Calibri"/>
                <a:cs typeface="Calibri"/>
              </a:rPr>
              <a:t> </a:t>
            </a:r>
            <a:r>
              <a:rPr dirty="0" sz="1300" b="1">
                <a:latin typeface="Calibri"/>
                <a:cs typeface="Calibri"/>
              </a:rPr>
              <a:t>employs</a:t>
            </a:r>
            <a:r>
              <a:rPr dirty="0" sz="1300" spc="-20" b="1">
                <a:latin typeface="Calibri"/>
                <a:cs typeface="Calibri"/>
              </a:rPr>
              <a:t> </a:t>
            </a:r>
            <a:r>
              <a:rPr dirty="0" sz="1300" b="1">
                <a:latin typeface="Calibri"/>
                <a:cs typeface="Calibri"/>
              </a:rPr>
              <a:t>an</a:t>
            </a:r>
            <a:r>
              <a:rPr dirty="0" sz="1300" spc="-35" b="1">
                <a:latin typeface="Calibri"/>
                <a:cs typeface="Calibri"/>
              </a:rPr>
              <a:t> </a:t>
            </a:r>
            <a:r>
              <a:rPr dirty="0" sz="1300" spc="-10" b="1">
                <a:latin typeface="Calibri"/>
                <a:cs typeface="Calibri"/>
              </a:rPr>
              <a:t>integrated</a:t>
            </a:r>
            <a:r>
              <a:rPr dirty="0" sz="1300" spc="-20" b="1">
                <a:latin typeface="Calibri"/>
                <a:cs typeface="Calibri"/>
              </a:rPr>
              <a:t> </a:t>
            </a:r>
            <a:r>
              <a:rPr dirty="0" sz="1300" b="1">
                <a:latin typeface="Calibri"/>
                <a:cs typeface="Calibri"/>
              </a:rPr>
              <a:t>approach</a:t>
            </a:r>
            <a:r>
              <a:rPr dirty="0" sz="1300" spc="-10" b="1">
                <a:latin typeface="Calibri"/>
                <a:cs typeface="Calibri"/>
              </a:rPr>
              <a:t> </a:t>
            </a:r>
            <a:r>
              <a:rPr dirty="0" sz="1300" spc="-20" b="1">
                <a:latin typeface="Calibri"/>
                <a:cs typeface="Calibri"/>
              </a:rPr>
              <a:t>that </a:t>
            </a:r>
            <a:r>
              <a:rPr dirty="0" sz="1300" b="1">
                <a:latin typeface="Calibri"/>
                <a:cs typeface="Calibri"/>
              </a:rPr>
              <a:t>combines</a:t>
            </a:r>
            <a:r>
              <a:rPr dirty="0" sz="1300" spc="-10" b="1">
                <a:latin typeface="Calibri"/>
                <a:cs typeface="Calibri"/>
              </a:rPr>
              <a:t> </a:t>
            </a:r>
            <a:r>
              <a:rPr dirty="0" sz="1300" b="1">
                <a:latin typeface="Calibri"/>
                <a:cs typeface="Calibri"/>
              </a:rPr>
              <a:t>both</a:t>
            </a:r>
            <a:r>
              <a:rPr dirty="0" sz="1300" spc="-30" b="1">
                <a:latin typeface="Calibri"/>
                <a:cs typeface="Calibri"/>
              </a:rPr>
              <a:t> </a:t>
            </a:r>
            <a:r>
              <a:rPr dirty="0" sz="1300" b="1">
                <a:latin typeface="Calibri"/>
                <a:cs typeface="Calibri"/>
              </a:rPr>
              <a:t>soft</a:t>
            </a:r>
            <a:r>
              <a:rPr dirty="0" sz="1300" spc="-35" b="1">
                <a:latin typeface="Calibri"/>
                <a:cs typeface="Calibri"/>
              </a:rPr>
              <a:t> </a:t>
            </a:r>
            <a:r>
              <a:rPr dirty="0" sz="1300" b="1">
                <a:latin typeface="Calibri"/>
                <a:cs typeface="Calibri"/>
              </a:rPr>
              <a:t>and</a:t>
            </a:r>
            <a:r>
              <a:rPr dirty="0" sz="1300" spc="-30" b="1">
                <a:latin typeface="Calibri"/>
                <a:cs typeface="Calibri"/>
              </a:rPr>
              <a:t> </a:t>
            </a:r>
            <a:r>
              <a:rPr dirty="0" sz="1300" b="1">
                <a:latin typeface="Calibri"/>
                <a:cs typeface="Calibri"/>
              </a:rPr>
              <a:t>hard</a:t>
            </a:r>
            <a:r>
              <a:rPr dirty="0" sz="1300" spc="-25" b="1">
                <a:latin typeface="Calibri"/>
                <a:cs typeface="Calibri"/>
              </a:rPr>
              <a:t> </a:t>
            </a:r>
            <a:r>
              <a:rPr dirty="0" sz="1300" spc="-10" b="1">
                <a:latin typeface="Calibri"/>
                <a:cs typeface="Calibri"/>
              </a:rPr>
              <a:t>structural solutions.</a:t>
            </a:r>
            <a:endParaRPr sz="1300">
              <a:latin typeface="Calibri"/>
              <a:cs typeface="Calibri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624027" y="2539063"/>
            <a:ext cx="3293745" cy="85090"/>
            <a:chOff x="624027" y="2539063"/>
            <a:chExt cx="3293745" cy="85090"/>
          </a:xfrm>
        </p:grpSpPr>
        <p:sp>
          <p:nvSpPr>
            <p:cNvPr id="4" name="object 4" descr=""/>
            <p:cNvSpPr/>
            <p:nvPr/>
          </p:nvSpPr>
          <p:spPr>
            <a:xfrm>
              <a:off x="643280" y="2562927"/>
              <a:ext cx="3255645" cy="40005"/>
            </a:xfrm>
            <a:custGeom>
              <a:avLst/>
              <a:gdLst/>
              <a:ahLst/>
              <a:cxnLst/>
              <a:rect l="l" t="t" r="r" b="b"/>
              <a:pathLst>
                <a:path w="3255645" h="40005">
                  <a:moveTo>
                    <a:pt x="951850" y="34"/>
                  </a:moveTo>
                  <a:lnTo>
                    <a:pt x="910602" y="0"/>
                  </a:lnTo>
                  <a:lnTo>
                    <a:pt x="870692" y="738"/>
                  </a:lnTo>
                  <a:lnTo>
                    <a:pt x="830042" y="2102"/>
                  </a:lnTo>
                  <a:lnTo>
                    <a:pt x="682863" y="8467"/>
                  </a:lnTo>
                  <a:lnTo>
                    <a:pt x="558238" y="13013"/>
                  </a:lnTo>
                  <a:lnTo>
                    <a:pt x="409531" y="18954"/>
                  </a:lnTo>
                  <a:lnTo>
                    <a:pt x="365933" y="20377"/>
                  </a:lnTo>
                  <a:lnTo>
                    <a:pt x="322976" y="21332"/>
                  </a:lnTo>
                  <a:lnTo>
                    <a:pt x="279256" y="21704"/>
                  </a:lnTo>
                  <a:lnTo>
                    <a:pt x="233367" y="21381"/>
                  </a:lnTo>
                  <a:lnTo>
                    <a:pt x="183903" y="20248"/>
                  </a:lnTo>
                  <a:lnTo>
                    <a:pt x="129457" y="18192"/>
                  </a:lnTo>
                  <a:lnTo>
                    <a:pt x="68625" y="15098"/>
                  </a:lnTo>
                  <a:lnTo>
                    <a:pt x="0" y="10854"/>
                  </a:lnTo>
                  <a:lnTo>
                    <a:pt x="368" y="17712"/>
                  </a:lnTo>
                  <a:lnTo>
                    <a:pt x="838" y="20379"/>
                  </a:lnTo>
                  <a:lnTo>
                    <a:pt x="0" y="29142"/>
                  </a:lnTo>
                  <a:lnTo>
                    <a:pt x="45458" y="28859"/>
                  </a:lnTo>
                  <a:lnTo>
                    <a:pt x="90440" y="28948"/>
                  </a:lnTo>
                  <a:lnTo>
                    <a:pt x="135398" y="29319"/>
                  </a:lnTo>
                  <a:lnTo>
                    <a:pt x="375736" y="32326"/>
                  </a:lnTo>
                  <a:lnTo>
                    <a:pt x="430092" y="32538"/>
                  </a:lnTo>
                  <a:lnTo>
                    <a:pt x="487604" y="32415"/>
                  </a:lnTo>
                  <a:lnTo>
                    <a:pt x="548725" y="31866"/>
                  </a:lnTo>
                  <a:lnTo>
                    <a:pt x="613911" y="30805"/>
                  </a:lnTo>
                  <a:lnTo>
                    <a:pt x="752500" y="27631"/>
                  </a:lnTo>
                  <a:lnTo>
                    <a:pt x="815466" y="26975"/>
                  </a:lnTo>
                  <a:lnTo>
                    <a:pt x="873273" y="27009"/>
                  </a:lnTo>
                  <a:lnTo>
                    <a:pt x="926680" y="27569"/>
                  </a:lnTo>
                  <a:lnTo>
                    <a:pt x="976446" y="28490"/>
                  </a:lnTo>
                  <a:lnTo>
                    <a:pt x="1111493" y="31778"/>
                  </a:lnTo>
                  <a:lnTo>
                    <a:pt x="1154289" y="32501"/>
                  </a:lnTo>
                  <a:lnTo>
                    <a:pt x="1197240" y="32763"/>
                  </a:lnTo>
                  <a:lnTo>
                    <a:pt x="1241105" y="32400"/>
                  </a:lnTo>
                  <a:lnTo>
                    <a:pt x="1286645" y="31248"/>
                  </a:lnTo>
                  <a:lnTo>
                    <a:pt x="1389114" y="26534"/>
                  </a:lnTo>
                  <a:lnTo>
                    <a:pt x="1437021" y="24855"/>
                  </a:lnTo>
                  <a:lnTo>
                    <a:pt x="1480254" y="23969"/>
                  </a:lnTo>
                  <a:lnTo>
                    <a:pt x="1520731" y="23740"/>
                  </a:lnTo>
                  <a:lnTo>
                    <a:pt x="1560369" y="24033"/>
                  </a:lnTo>
                  <a:lnTo>
                    <a:pt x="1748882" y="27705"/>
                  </a:lnTo>
                  <a:lnTo>
                    <a:pt x="1813086" y="28570"/>
                  </a:lnTo>
                  <a:lnTo>
                    <a:pt x="1887956" y="29142"/>
                  </a:lnTo>
                  <a:lnTo>
                    <a:pt x="1950953" y="29032"/>
                  </a:lnTo>
                  <a:lnTo>
                    <a:pt x="2012795" y="28269"/>
                  </a:lnTo>
                  <a:lnTo>
                    <a:pt x="2073316" y="27021"/>
                  </a:lnTo>
                  <a:lnTo>
                    <a:pt x="2132349" y="25454"/>
                  </a:lnTo>
                  <a:lnTo>
                    <a:pt x="2298849" y="20522"/>
                  </a:lnTo>
                  <a:lnTo>
                    <a:pt x="2350260" y="19358"/>
                  </a:lnTo>
                  <a:lnTo>
                    <a:pt x="2399348" y="18714"/>
                  </a:lnTo>
                  <a:lnTo>
                    <a:pt x="2445947" y="18756"/>
                  </a:lnTo>
                  <a:lnTo>
                    <a:pt x="2489889" y="19653"/>
                  </a:lnTo>
                  <a:lnTo>
                    <a:pt x="2531009" y="21571"/>
                  </a:lnTo>
                  <a:lnTo>
                    <a:pt x="2569137" y="24678"/>
                  </a:lnTo>
                  <a:lnTo>
                    <a:pt x="2604109" y="29142"/>
                  </a:lnTo>
                  <a:lnTo>
                    <a:pt x="2643462" y="33860"/>
                  </a:lnTo>
                  <a:lnTo>
                    <a:pt x="2688930" y="37017"/>
                  </a:lnTo>
                  <a:lnTo>
                    <a:pt x="2739333" y="38824"/>
                  </a:lnTo>
                  <a:lnTo>
                    <a:pt x="2793490" y="39493"/>
                  </a:lnTo>
                  <a:lnTo>
                    <a:pt x="2850221" y="39235"/>
                  </a:lnTo>
                  <a:lnTo>
                    <a:pt x="2908347" y="38261"/>
                  </a:lnTo>
                  <a:lnTo>
                    <a:pt x="2966686" y="36783"/>
                  </a:lnTo>
                  <a:lnTo>
                    <a:pt x="3178573" y="30046"/>
                  </a:lnTo>
                  <a:lnTo>
                    <a:pt x="3220276" y="29213"/>
                  </a:lnTo>
                  <a:lnTo>
                    <a:pt x="3255111" y="29142"/>
                  </a:lnTo>
                  <a:lnTo>
                    <a:pt x="3255492" y="20252"/>
                  </a:lnTo>
                  <a:lnTo>
                    <a:pt x="3254857" y="15299"/>
                  </a:lnTo>
                  <a:lnTo>
                    <a:pt x="3255111" y="10854"/>
                  </a:lnTo>
                  <a:lnTo>
                    <a:pt x="3201431" y="15878"/>
                  </a:lnTo>
                  <a:lnTo>
                    <a:pt x="3146572" y="18993"/>
                  </a:lnTo>
                  <a:lnTo>
                    <a:pt x="3090931" y="20474"/>
                  </a:lnTo>
                  <a:lnTo>
                    <a:pt x="3034903" y="20595"/>
                  </a:lnTo>
                  <a:lnTo>
                    <a:pt x="2978886" y="19631"/>
                  </a:lnTo>
                  <a:lnTo>
                    <a:pt x="2923275" y="17858"/>
                  </a:lnTo>
                  <a:lnTo>
                    <a:pt x="2868467" y="15551"/>
                  </a:lnTo>
                  <a:lnTo>
                    <a:pt x="2712821" y="8173"/>
                  </a:lnTo>
                  <a:lnTo>
                    <a:pt x="2665186" y="6478"/>
                  </a:lnTo>
                  <a:lnTo>
                    <a:pt x="2620335" y="5624"/>
                  </a:lnTo>
                  <a:lnTo>
                    <a:pt x="2578663" y="5885"/>
                  </a:lnTo>
                  <a:lnTo>
                    <a:pt x="2540568" y="7537"/>
                  </a:lnTo>
                  <a:lnTo>
                    <a:pt x="2463404" y="15123"/>
                  </a:lnTo>
                  <a:lnTo>
                    <a:pt x="2415044" y="17539"/>
                  </a:lnTo>
                  <a:lnTo>
                    <a:pt x="2362498" y="18427"/>
                  </a:lnTo>
                  <a:lnTo>
                    <a:pt x="2306896" y="18107"/>
                  </a:lnTo>
                  <a:lnTo>
                    <a:pt x="2249372" y="16904"/>
                  </a:lnTo>
                  <a:lnTo>
                    <a:pt x="2191057" y="15140"/>
                  </a:lnTo>
                  <a:lnTo>
                    <a:pt x="2076584" y="11221"/>
                  </a:lnTo>
                  <a:lnTo>
                    <a:pt x="2022689" y="9711"/>
                  </a:lnTo>
                  <a:lnTo>
                    <a:pt x="1972532" y="8931"/>
                  </a:lnTo>
                  <a:lnTo>
                    <a:pt x="1927243" y="9205"/>
                  </a:lnTo>
                  <a:lnTo>
                    <a:pt x="1887956" y="10854"/>
                  </a:lnTo>
                  <a:lnTo>
                    <a:pt x="1854779" y="12937"/>
                  </a:lnTo>
                  <a:lnTo>
                    <a:pt x="1817095" y="14953"/>
                  </a:lnTo>
                  <a:lnTo>
                    <a:pt x="1775340" y="16838"/>
                  </a:lnTo>
                  <a:lnTo>
                    <a:pt x="1729950" y="18530"/>
                  </a:lnTo>
                  <a:lnTo>
                    <a:pt x="1681358" y="19964"/>
                  </a:lnTo>
                  <a:lnTo>
                    <a:pt x="1630001" y="21078"/>
                  </a:lnTo>
                  <a:lnTo>
                    <a:pt x="1576314" y="21808"/>
                  </a:lnTo>
                  <a:lnTo>
                    <a:pt x="1520731" y="22091"/>
                  </a:lnTo>
                  <a:lnTo>
                    <a:pt x="1463689" y="21863"/>
                  </a:lnTo>
                  <a:lnTo>
                    <a:pt x="1405621" y="21062"/>
                  </a:lnTo>
                  <a:lnTo>
                    <a:pt x="1346963" y="19624"/>
                  </a:lnTo>
                  <a:lnTo>
                    <a:pt x="1288151" y="17486"/>
                  </a:lnTo>
                  <a:lnTo>
                    <a:pt x="1229619" y="14583"/>
                  </a:lnTo>
                  <a:lnTo>
                    <a:pt x="1104413" y="6251"/>
                  </a:lnTo>
                  <a:lnTo>
                    <a:pt x="1046677" y="3012"/>
                  </a:lnTo>
                  <a:lnTo>
                    <a:pt x="996515" y="989"/>
                  </a:lnTo>
                  <a:lnTo>
                    <a:pt x="951850" y="34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643077" y="2558113"/>
              <a:ext cx="3255645" cy="46990"/>
            </a:xfrm>
            <a:custGeom>
              <a:avLst/>
              <a:gdLst/>
              <a:ahLst/>
              <a:cxnLst/>
              <a:rect l="l" t="t" r="r" b="b"/>
              <a:pathLst>
                <a:path w="3255645" h="46989">
                  <a:moveTo>
                    <a:pt x="203" y="15668"/>
                  </a:moveTo>
                  <a:lnTo>
                    <a:pt x="59841" y="10650"/>
                  </a:lnTo>
                  <a:lnTo>
                    <a:pt x="118551" y="6628"/>
                  </a:lnTo>
                  <a:lnTo>
                    <a:pt x="176169" y="3577"/>
                  </a:lnTo>
                  <a:lnTo>
                    <a:pt x="232532" y="1472"/>
                  </a:lnTo>
                  <a:lnTo>
                    <a:pt x="287476" y="288"/>
                  </a:lnTo>
                  <a:lnTo>
                    <a:pt x="340839" y="0"/>
                  </a:lnTo>
                  <a:lnTo>
                    <a:pt x="392457" y="581"/>
                  </a:lnTo>
                  <a:lnTo>
                    <a:pt x="442167" y="2009"/>
                  </a:lnTo>
                  <a:lnTo>
                    <a:pt x="489807" y="4256"/>
                  </a:lnTo>
                  <a:lnTo>
                    <a:pt x="535212" y="7298"/>
                  </a:lnTo>
                  <a:lnTo>
                    <a:pt x="578220" y="11111"/>
                  </a:lnTo>
                  <a:lnTo>
                    <a:pt x="618667" y="15668"/>
                  </a:lnTo>
                  <a:lnTo>
                    <a:pt x="655567" y="19547"/>
                  </a:lnTo>
                  <a:lnTo>
                    <a:pt x="694145" y="22253"/>
                  </a:lnTo>
                  <a:lnTo>
                    <a:pt x="734543" y="23930"/>
                  </a:lnTo>
                  <a:lnTo>
                    <a:pt x="776902" y="24721"/>
                  </a:lnTo>
                  <a:lnTo>
                    <a:pt x="821363" y="24769"/>
                  </a:lnTo>
                  <a:lnTo>
                    <a:pt x="868067" y="24219"/>
                  </a:lnTo>
                  <a:lnTo>
                    <a:pt x="917156" y="23214"/>
                  </a:lnTo>
                  <a:lnTo>
                    <a:pt x="968771" y="21897"/>
                  </a:lnTo>
                  <a:lnTo>
                    <a:pt x="1023052" y="20413"/>
                  </a:lnTo>
                  <a:lnTo>
                    <a:pt x="1080141" y="18904"/>
                  </a:lnTo>
                  <a:lnTo>
                    <a:pt x="1140180" y="17515"/>
                  </a:lnTo>
                  <a:lnTo>
                    <a:pt x="1203309" y="16388"/>
                  </a:lnTo>
                  <a:lnTo>
                    <a:pt x="1269669" y="15668"/>
                  </a:lnTo>
                  <a:lnTo>
                    <a:pt x="1335545" y="15443"/>
                  </a:lnTo>
                  <a:lnTo>
                    <a:pt x="1397446" y="15638"/>
                  </a:lnTo>
                  <a:lnTo>
                    <a:pt x="1455852" y="16147"/>
                  </a:lnTo>
                  <a:lnTo>
                    <a:pt x="1511244" y="16867"/>
                  </a:lnTo>
                  <a:lnTo>
                    <a:pt x="1564101" y="17694"/>
                  </a:lnTo>
                  <a:lnTo>
                    <a:pt x="1614903" y="18523"/>
                  </a:lnTo>
                  <a:lnTo>
                    <a:pt x="1664131" y="19252"/>
                  </a:lnTo>
                  <a:lnTo>
                    <a:pt x="1712264" y="19775"/>
                  </a:lnTo>
                  <a:lnTo>
                    <a:pt x="1759782" y="19988"/>
                  </a:lnTo>
                  <a:lnTo>
                    <a:pt x="1807166" y="19789"/>
                  </a:lnTo>
                  <a:lnTo>
                    <a:pt x="1854895" y="19071"/>
                  </a:lnTo>
                  <a:lnTo>
                    <a:pt x="1903450" y="17732"/>
                  </a:lnTo>
                  <a:lnTo>
                    <a:pt x="1953310" y="15668"/>
                  </a:lnTo>
                  <a:lnTo>
                    <a:pt x="2004981" y="13799"/>
                  </a:lnTo>
                  <a:lnTo>
                    <a:pt x="2058413" y="12982"/>
                  </a:lnTo>
                  <a:lnTo>
                    <a:pt x="2113167" y="13015"/>
                  </a:lnTo>
                  <a:lnTo>
                    <a:pt x="2168804" y="13695"/>
                  </a:lnTo>
                  <a:lnTo>
                    <a:pt x="2224885" y="14822"/>
                  </a:lnTo>
                  <a:lnTo>
                    <a:pt x="2280971" y="16193"/>
                  </a:lnTo>
                  <a:lnTo>
                    <a:pt x="2336623" y="17606"/>
                  </a:lnTo>
                  <a:lnTo>
                    <a:pt x="2391401" y="18859"/>
                  </a:lnTo>
                  <a:lnTo>
                    <a:pt x="2444867" y="19751"/>
                  </a:lnTo>
                  <a:lnTo>
                    <a:pt x="2496581" y="20080"/>
                  </a:lnTo>
                  <a:lnTo>
                    <a:pt x="2546105" y="19644"/>
                  </a:lnTo>
                  <a:lnTo>
                    <a:pt x="2592999" y="18240"/>
                  </a:lnTo>
                  <a:lnTo>
                    <a:pt x="2636824" y="15668"/>
                  </a:lnTo>
                  <a:lnTo>
                    <a:pt x="2684804" y="12809"/>
                  </a:lnTo>
                  <a:lnTo>
                    <a:pt x="2736763" y="11144"/>
                  </a:lnTo>
                  <a:lnTo>
                    <a:pt x="2791703" y="10471"/>
                  </a:lnTo>
                  <a:lnTo>
                    <a:pt x="2848623" y="10588"/>
                  </a:lnTo>
                  <a:lnTo>
                    <a:pt x="2906523" y="11293"/>
                  </a:lnTo>
                  <a:lnTo>
                    <a:pt x="2964405" y="12382"/>
                  </a:lnTo>
                  <a:lnTo>
                    <a:pt x="3021268" y="13654"/>
                  </a:lnTo>
                  <a:lnTo>
                    <a:pt x="3076113" y="14906"/>
                  </a:lnTo>
                  <a:lnTo>
                    <a:pt x="3127939" y="15936"/>
                  </a:lnTo>
                  <a:lnTo>
                    <a:pt x="3175748" y="16541"/>
                  </a:lnTo>
                  <a:lnTo>
                    <a:pt x="3218540" y="16519"/>
                  </a:lnTo>
                  <a:lnTo>
                    <a:pt x="3255314" y="15668"/>
                  </a:lnTo>
                  <a:lnTo>
                    <a:pt x="3254552" y="23796"/>
                  </a:lnTo>
                  <a:lnTo>
                    <a:pt x="3254933" y="27733"/>
                  </a:lnTo>
                  <a:lnTo>
                    <a:pt x="3255314" y="33956"/>
                  </a:lnTo>
                  <a:lnTo>
                    <a:pt x="3216198" y="34693"/>
                  </a:lnTo>
                  <a:lnTo>
                    <a:pt x="3170970" y="34903"/>
                  </a:lnTo>
                  <a:lnTo>
                    <a:pt x="3120696" y="34689"/>
                  </a:lnTo>
                  <a:lnTo>
                    <a:pt x="3066439" y="34156"/>
                  </a:lnTo>
                  <a:lnTo>
                    <a:pt x="3009265" y="33406"/>
                  </a:lnTo>
                  <a:lnTo>
                    <a:pt x="2950240" y="32543"/>
                  </a:lnTo>
                  <a:lnTo>
                    <a:pt x="2890427" y="31670"/>
                  </a:lnTo>
                  <a:lnTo>
                    <a:pt x="2830893" y="30890"/>
                  </a:lnTo>
                  <a:lnTo>
                    <a:pt x="2772701" y="30307"/>
                  </a:lnTo>
                  <a:lnTo>
                    <a:pt x="2716918" y="30024"/>
                  </a:lnTo>
                  <a:lnTo>
                    <a:pt x="2664607" y="30144"/>
                  </a:lnTo>
                  <a:lnTo>
                    <a:pt x="2616834" y="30770"/>
                  </a:lnTo>
                  <a:lnTo>
                    <a:pt x="2574664" y="32007"/>
                  </a:lnTo>
                  <a:lnTo>
                    <a:pt x="2539161" y="33956"/>
                  </a:lnTo>
                  <a:lnTo>
                    <a:pt x="2505762" y="35563"/>
                  </a:lnTo>
                  <a:lnTo>
                    <a:pt x="2429730" y="35285"/>
                  </a:lnTo>
                  <a:lnTo>
                    <a:pt x="2387286" y="33901"/>
                  </a:lnTo>
                  <a:lnTo>
                    <a:pt x="2342017" y="32019"/>
                  </a:lnTo>
                  <a:lnTo>
                    <a:pt x="2294016" y="29891"/>
                  </a:lnTo>
                  <a:lnTo>
                    <a:pt x="2243378" y="27765"/>
                  </a:lnTo>
                  <a:lnTo>
                    <a:pt x="2190198" y="25892"/>
                  </a:lnTo>
                  <a:lnTo>
                    <a:pt x="2134569" y="24521"/>
                  </a:lnTo>
                  <a:lnTo>
                    <a:pt x="2076587" y="23904"/>
                  </a:lnTo>
                  <a:lnTo>
                    <a:pt x="2016345" y="24288"/>
                  </a:lnTo>
                  <a:lnTo>
                    <a:pt x="1953939" y="25925"/>
                  </a:lnTo>
                  <a:lnTo>
                    <a:pt x="1889462" y="29064"/>
                  </a:lnTo>
                  <a:lnTo>
                    <a:pt x="1823008" y="33956"/>
                  </a:lnTo>
                  <a:lnTo>
                    <a:pt x="1755041" y="39333"/>
                  </a:lnTo>
                  <a:lnTo>
                    <a:pt x="1695316" y="43059"/>
                  </a:lnTo>
                  <a:lnTo>
                    <a:pt x="1642398" y="45339"/>
                  </a:lnTo>
                  <a:lnTo>
                    <a:pt x="1594852" y="46380"/>
                  </a:lnTo>
                  <a:lnTo>
                    <a:pt x="1551244" y="46387"/>
                  </a:lnTo>
                  <a:lnTo>
                    <a:pt x="1510139" y="45566"/>
                  </a:lnTo>
                  <a:lnTo>
                    <a:pt x="1470104" y="44124"/>
                  </a:lnTo>
                  <a:lnTo>
                    <a:pt x="1429703" y="42266"/>
                  </a:lnTo>
                  <a:lnTo>
                    <a:pt x="1387502" y="40199"/>
                  </a:lnTo>
                  <a:lnTo>
                    <a:pt x="1342066" y="38129"/>
                  </a:lnTo>
                  <a:lnTo>
                    <a:pt x="1291961" y="36261"/>
                  </a:lnTo>
                  <a:lnTo>
                    <a:pt x="1235753" y="34801"/>
                  </a:lnTo>
                  <a:lnTo>
                    <a:pt x="1172006" y="33956"/>
                  </a:lnTo>
                  <a:lnTo>
                    <a:pt x="1133450" y="33803"/>
                  </a:lnTo>
                  <a:lnTo>
                    <a:pt x="1094538" y="33886"/>
                  </a:lnTo>
                  <a:lnTo>
                    <a:pt x="1055160" y="34174"/>
                  </a:lnTo>
                  <a:lnTo>
                    <a:pt x="1015206" y="34634"/>
                  </a:lnTo>
                  <a:lnTo>
                    <a:pt x="974566" y="35236"/>
                  </a:lnTo>
                  <a:lnTo>
                    <a:pt x="933129" y="35946"/>
                  </a:lnTo>
                  <a:lnTo>
                    <a:pt x="890786" y="36734"/>
                  </a:lnTo>
                  <a:lnTo>
                    <a:pt x="847426" y="37567"/>
                  </a:lnTo>
                  <a:lnTo>
                    <a:pt x="802940" y="38415"/>
                  </a:lnTo>
                  <a:lnTo>
                    <a:pt x="757218" y="39244"/>
                  </a:lnTo>
                  <a:lnTo>
                    <a:pt x="710148" y="40024"/>
                  </a:lnTo>
                  <a:lnTo>
                    <a:pt x="661622" y="40723"/>
                  </a:lnTo>
                  <a:lnTo>
                    <a:pt x="611529" y="41308"/>
                  </a:lnTo>
                  <a:lnTo>
                    <a:pt x="559759" y="41749"/>
                  </a:lnTo>
                  <a:lnTo>
                    <a:pt x="506202" y="42013"/>
                  </a:lnTo>
                  <a:lnTo>
                    <a:pt x="450748" y="42068"/>
                  </a:lnTo>
                  <a:lnTo>
                    <a:pt x="393286" y="41884"/>
                  </a:lnTo>
                  <a:lnTo>
                    <a:pt x="333708" y="41427"/>
                  </a:lnTo>
                  <a:lnTo>
                    <a:pt x="271902" y="40667"/>
                  </a:lnTo>
                  <a:lnTo>
                    <a:pt x="207758" y="39572"/>
                  </a:lnTo>
                  <a:lnTo>
                    <a:pt x="141168" y="38110"/>
                  </a:lnTo>
                  <a:lnTo>
                    <a:pt x="72019" y="36248"/>
                  </a:lnTo>
                  <a:lnTo>
                    <a:pt x="203" y="33956"/>
                  </a:lnTo>
                  <a:lnTo>
                    <a:pt x="152" y="28114"/>
                  </a:lnTo>
                  <a:lnTo>
                    <a:pt x="0" y="22145"/>
                  </a:lnTo>
                  <a:lnTo>
                    <a:pt x="203" y="15668"/>
                  </a:lnTo>
                  <a:close/>
                </a:path>
              </a:pathLst>
            </a:custGeom>
            <a:ln w="38100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709676" y="2790570"/>
            <a:ext cx="3235960" cy="3606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240665" algn="l"/>
              </a:tabLst>
            </a:pPr>
            <a:r>
              <a:rPr dirty="0" sz="2200" b="1">
                <a:latin typeface="Calibri"/>
                <a:cs typeface="Calibri"/>
              </a:rPr>
              <a:t>Key</a:t>
            </a:r>
            <a:r>
              <a:rPr dirty="0" sz="2200" spc="-80" b="1">
                <a:latin typeface="Calibri"/>
                <a:cs typeface="Calibri"/>
              </a:rPr>
              <a:t> </a:t>
            </a:r>
            <a:r>
              <a:rPr dirty="0" sz="2200" b="1">
                <a:latin typeface="Calibri"/>
                <a:cs typeface="Calibri"/>
              </a:rPr>
              <a:t>Impacts</a:t>
            </a:r>
            <a:r>
              <a:rPr dirty="0" sz="2200" spc="-85" b="1">
                <a:latin typeface="Calibri"/>
                <a:cs typeface="Calibri"/>
              </a:rPr>
              <a:t> </a:t>
            </a:r>
            <a:r>
              <a:rPr dirty="0" sz="2200" spc="-10" b="1">
                <a:latin typeface="Calibri"/>
                <a:cs typeface="Calibri"/>
              </a:rPr>
              <a:t>(2005–2024):</a:t>
            </a:r>
            <a:endParaRPr sz="2200">
              <a:latin typeface="Calibri"/>
              <a:cs typeface="Calibri"/>
            </a:endParaRPr>
          </a:p>
        </p:txBody>
      </p:sp>
      <p:graphicFrame>
        <p:nvGraphicFramePr>
          <p:cNvPr id="7" name="object 7" descr=""/>
          <p:cNvGraphicFramePr>
            <a:graphicFrameLocks noGrp="1"/>
          </p:cNvGraphicFramePr>
          <p:nvPr/>
        </p:nvGraphicFramePr>
        <p:xfrm>
          <a:off x="4649533" y="766826"/>
          <a:ext cx="6989445" cy="53054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05810"/>
                <a:gridCol w="1694814"/>
                <a:gridCol w="1902459"/>
              </a:tblGrid>
              <a:tr h="862965"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dirty="0" sz="16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Impact</a:t>
                      </a:r>
                      <a:r>
                        <a:rPr dirty="0" sz="1600" spc="-4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Category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2065">
                    <a:lnL w="9525">
                      <a:solidFill>
                        <a:srgbClr val="497DBA"/>
                      </a:solidFill>
                      <a:prstDash val="solid"/>
                    </a:lnL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13017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dirty="0" sz="16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Status</a:t>
                      </a:r>
                      <a:r>
                        <a:rPr dirty="0" sz="1600" spc="-7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Before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13017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16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Implementation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2065"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19494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dirty="0" sz="16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Current</a:t>
                      </a:r>
                      <a:r>
                        <a:rPr dirty="0" sz="1600" spc="-8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Status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194945" marR="340360">
                        <a:lnSpc>
                          <a:spcPct val="114999"/>
                        </a:lnSpc>
                      </a:pPr>
                      <a:r>
                        <a:rPr dirty="0" sz="16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After Implementation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2065">
                    <a:lnR w="9525">
                      <a:solidFill>
                        <a:srgbClr val="497DBA"/>
                      </a:solidFill>
                      <a:prstDash val="solid"/>
                    </a:lnR>
                    <a:solidFill>
                      <a:srgbClr val="4F81BC"/>
                    </a:solidFill>
                  </a:tcPr>
                </a:tc>
              </a:tr>
              <a:tr h="292735"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1600" spc="-10" b="1">
                          <a:latin typeface="Calibri"/>
                          <a:cs typeface="Calibri"/>
                        </a:rPr>
                        <a:t>Deaths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2540">
                    <a:lnL w="9525">
                      <a:solidFill>
                        <a:srgbClr val="497DBA"/>
                      </a:solidFill>
                      <a:prstDash val="solid"/>
                    </a:lnL>
                    <a:lnB w="9525">
                      <a:solidFill>
                        <a:srgbClr val="497DB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017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1600" spc="-25">
                          <a:latin typeface="Calibri"/>
                          <a:cs typeface="Calibri"/>
                        </a:rPr>
                        <a:t>35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2540">
                    <a:lnB w="9525">
                      <a:solidFill>
                        <a:srgbClr val="497DB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494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1600" spc="-25">
                          <a:latin typeface="Calibri"/>
                          <a:cs typeface="Calibri"/>
                        </a:rPr>
                        <a:t>Nil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2540">
                    <a:lnR w="9525">
                      <a:solidFill>
                        <a:srgbClr val="497DBA"/>
                      </a:solidFill>
                      <a:prstDash val="solid"/>
                    </a:lnR>
                    <a:lnB w="9525">
                      <a:solidFill>
                        <a:srgbClr val="497DBA"/>
                      </a:solidFill>
                      <a:prstDash val="solid"/>
                    </a:lnB>
                  </a:tcPr>
                </a:tc>
              </a:tr>
              <a:tr h="297815"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600" b="1">
                          <a:latin typeface="Calibri"/>
                          <a:cs typeface="Calibri"/>
                        </a:rPr>
                        <a:t>Houses</a:t>
                      </a:r>
                      <a:r>
                        <a:rPr dirty="0" sz="1600" spc="-5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20" b="1">
                          <a:latin typeface="Calibri"/>
                          <a:cs typeface="Calibri"/>
                        </a:rPr>
                        <a:t>lost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7620">
                    <a:lnL w="9525">
                      <a:solidFill>
                        <a:srgbClr val="497DBA"/>
                      </a:solidFill>
                      <a:prstDash val="solid"/>
                    </a:lnL>
                    <a:lnT w="9525">
                      <a:solidFill>
                        <a:srgbClr val="497DBA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017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600" spc="-25">
                          <a:latin typeface="Calibri"/>
                          <a:cs typeface="Calibri"/>
                        </a:rPr>
                        <a:t>200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7620">
                    <a:lnT w="9525">
                      <a:solidFill>
                        <a:srgbClr val="497DBA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494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600" spc="-25">
                          <a:latin typeface="Calibri"/>
                          <a:cs typeface="Calibri"/>
                        </a:rPr>
                        <a:t>Nil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7620">
                    <a:lnR w="9525">
                      <a:solidFill>
                        <a:srgbClr val="497DBA"/>
                      </a:solidFill>
                      <a:prstDash val="solid"/>
                    </a:lnR>
                    <a:lnT w="9525">
                      <a:solidFill>
                        <a:srgbClr val="497DBA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</a:tcPr>
                </a:tc>
              </a:tr>
              <a:tr h="297815"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600" b="1">
                          <a:latin typeface="Calibri"/>
                          <a:cs typeface="Calibri"/>
                        </a:rPr>
                        <a:t>Houses</a:t>
                      </a:r>
                      <a:r>
                        <a:rPr dirty="0" sz="1600" spc="-2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0" b="1">
                          <a:latin typeface="Calibri"/>
                          <a:cs typeface="Calibri"/>
                        </a:rPr>
                        <a:t>destroyed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7620">
                    <a:lnL w="9525">
                      <a:solidFill>
                        <a:srgbClr val="497DBA"/>
                      </a:solidFill>
                      <a:prstDash val="solid"/>
                    </a:lnL>
                    <a:lnT w="9525">
                      <a:solidFill>
                        <a:srgbClr val="497DBA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017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600" spc="-10">
                          <a:latin typeface="Calibri"/>
                          <a:cs typeface="Calibri"/>
                        </a:rPr>
                        <a:t>200,000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7620">
                    <a:lnT w="9525">
                      <a:solidFill>
                        <a:srgbClr val="497DBA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494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600" spc="-25">
                          <a:latin typeface="Calibri"/>
                          <a:cs typeface="Calibri"/>
                        </a:rPr>
                        <a:t>Nil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7620">
                    <a:lnR w="9525">
                      <a:solidFill>
                        <a:srgbClr val="497DBA"/>
                      </a:solidFill>
                      <a:prstDash val="solid"/>
                    </a:lnR>
                    <a:lnT w="9525">
                      <a:solidFill>
                        <a:srgbClr val="497DBA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</a:tcPr>
                </a:tc>
              </a:tr>
              <a:tr h="297815"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600" b="1">
                          <a:latin typeface="Calibri"/>
                          <a:cs typeface="Calibri"/>
                        </a:rPr>
                        <a:t>Communities</a:t>
                      </a:r>
                      <a:r>
                        <a:rPr dirty="0" sz="1600" spc="-3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b="1">
                          <a:latin typeface="Calibri"/>
                          <a:cs typeface="Calibri"/>
                        </a:rPr>
                        <a:t>cut</a:t>
                      </a:r>
                      <a:r>
                        <a:rPr dirty="0" sz="1600" spc="-4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25" b="1">
                          <a:latin typeface="Calibri"/>
                          <a:cs typeface="Calibri"/>
                        </a:rPr>
                        <a:t>off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7620">
                    <a:lnL w="9525">
                      <a:solidFill>
                        <a:srgbClr val="497DBA"/>
                      </a:solidFill>
                      <a:prstDash val="solid"/>
                    </a:lnL>
                    <a:lnT w="9525">
                      <a:solidFill>
                        <a:srgbClr val="497DBA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017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600" spc="-25">
                          <a:latin typeface="Calibri"/>
                          <a:cs typeface="Calibri"/>
                        </a:rPr>
                        <a:t>11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7620">
                    <a:lnT w="9525">
                      <a:solidFill>
                        <a:srgbClr val="497DBA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494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600" spc="-25">
                          <a:latin typeface="Calibri"/>
                          <a:cs typeface="Calibri"/>
                        </a:rPr>
                        <a:t>Nil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7620">
                    <a:lnR w="9525">
                      <a:solidFill>
                        <a:srgbClr val="497DBA"/>
                      </a:solidFill>
                      <a:prstDash val="solid"/>
                    </a:lnR>
                    <a:lnT w="9525">
                      <a:solidFill>
                        <a:srgbClr val="497DBA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</a:tcPr>
                </a:tc>
              </a:tr>
              <a:tr h="297815"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600" b="1">
                          <a:latin typeface="Calibri"/>
                          <a:cs typeface="Calibri"/>
                        </a:rPr>
                        <a:t>Schools/Health</a:t>
                      </a:r>
                      <a:r>
                        <a:rPr dirty="0" sz="1600" spc="-5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0" b="1">
                          <a:latin typeface="Calibri"/>
                          <a:cs typeface="Calibri"/>
                        </a:rPr>
                        <a:t>Facilities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7620">
                    <a:lnL w="9525">
                      <a:solidFill>
                        <a:srgbClr val="497DBA"/>
                      </a:solidFill>
                      <a:prstDash val="solid"/>
                    </a:lnL>
                    <a:lnT w="9525">
                      <a:solidFill>
                        <a:srgbClr val="497DBA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017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600" spc="-25">
                          <a:latin typeface="Calibri"/>
                          <a:cs typeface="Calibri"/>
                        </a:rPr>
                        <a:t>10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7620">
                    <a:lnT w="9525">
                      <a:solidFill>
                        <a:srgbClr val="497DBA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494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600" spc="-25">
                          <a:latin typeface="Calibri"/>
                          <a:cs typeface="Calibri"/>
                        </a:rPr>
                        <a:t>Nil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7620">
                    <a:lnR w="9525">
                      <a:solidFill>
                        <a:srgbClr val="497DBA"/>
                      </a:solidFill>
                      <a:prstDash val="solid"/>
                    </a:lnR>
                    <a:lnT w="9525">
                      <a:solidFill>
                        <a:srgbClr val="497DBA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</a:tcPr>
                </a:tc>
              </a:tr>
              <a:tr h="297815"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600" spc="-10" b="1">
                          <a:latin typeface="Calibri"/>
                          <a:cs typeface="Calibri"/>
                        </a:rPr>
                        <a:t>Farmlands</a:t>
                      </a:r>
                      <a:r>
                        <a:rPr dirty="0" sz="1600" spc="-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0" b="1">
                          <a:latin typeface="Calibri"/>
                          <a:cs typeface="Calibri"/>
                        </a:rPr>
                        <a:t>Consumed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7620">
                    <a:lnL w="9525">
                      <a:solidFill>
                        <a:srgbClr val="497DBA"/>
                      </a:solidFill>
                      <a:prstDash val="solid"/>
                    </a:lnL>
                    <a:lnT w="9525">
                      <a:solidFill>
                        <a:srgbClr val="497DBA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017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600" spc="-10">
                          <a:latin typeface="Calibri"/>
                          <a:cs typeface="Calibri"/>
                        </a:rPr>
                        <a:t>2,000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7620">
                    <a:lnT w="9525">
                      <a:solidFill>
                        <a:srgbClr val="497DBA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494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600" spc="-25">
                          <a:latin typeface="Calibri"/>
                          <a:cs typeface="Calibri"/>
                        </a:rPr>
                        <a:t>Nil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7620">
                    <a:lnR w="9525">
                      <a:solidFill>
                        <a:srgbClr val="497DBA"/>
                      </a:solidFill>
                      <a:prstDash val="solid"/>
                    </a:lnR>
                    <a:lnT w="9525">
                      <a:solidFill>
                        <a:srgbClr val="497DBA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</a:tcPr>
                </a:tc>
              </a:tr>
              <a:tr h="297815"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600" spc="-10" b="1">
                          <a:latin typeface="Calibri"/>
                          <a:cs typeface="Calibri"/>
                        </a:rPr>
                        <a:t>Livestock</a:t>
                      </a:r>
                      <a:r>
                        <a:rPr dirty="0" sz="1600" spc="-2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20" b="1">
                          <a:latin typeface="Calibri"/>
                          <a:cs typeface="Calibri"/>
                        </a:rPr>
                        <a:t>lost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7620">
                    <a:lnL w="9525">
                      <a:solidFill>
                        <a:srgbClr val="497DBA"/>
                      </a:solidFill>
                      <a:prstDash val="solid"/>
                    </a:lnL>
                    <a:lnT w="9525">
                      <a:solidFill>
                        <a:srgbClr val="497DBA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017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600" spc="-10">
                          <a:latin typeface="Calibri"/>
                          <a:cs typeface="Calibri"/>
                        </a:rPr>
                        <a:t>1,700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7620">
                    <a:lnT w="9525">
                      <a:solidFill>
                        <a:srgbClr val="497DBA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494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600" spc="-25">
                          <a:latin typeface="Calibri"/>
                          <a:cs typeface="Calibri"/>
                        </a:rPr>
                        <a:t>Nil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7620">
                    <a:lnR w="9525">
                      <a:solidFill>
                        <a:srgbClr val="497DBA"/>
                      </a:solidFill>
                      <a:prstDash val="solid"/>
                    </a:lnR>
                    <a:lnT w="9525">
                      <a:solidFill>
                        <a:srgbClr val="497DBA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</a:tcPr>
                </a:tc>
              </a:tr>
              <a:tr h="297815"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600" b="1">
                          <a:latin typeface="Calibri"/>
                          <a:cs typeface="Calibri"/>
                        </a:rPr>
                        <a:t>Direct</a:t>
                      </a:r>
                      <a:r>
                        <a:rPr dirty="0" sz="1600" spc="-7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0" b="1">
                          <a:latin typeface="Calibri"/>
                          <a:cs typeface="Calibri"/>
                        </a:rPr>
                        <a:t>beneficiaries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7620">
                    <a:lnL w="9525">
                      <a:solidFill>
                        <a:srgbClr val="497DBA"/>
                      </a:solidFill>
                      <a:prstDash val="solid"/>
                    </a:lnL>
                    <a:lnT w="9525">
                      <a:solidFill>
                        <a:srgbClr val="497DBA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017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600" spc="-50">
                          <a:latin typeface="Calibri"/>
                          <a:cs typeface="Calibri"/>
                        </a:rPr>
                        <a:t>-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7620">
                    <a:lnT w="9525">
                      <a:solidFill>
                        <a:srgbClr val="497DBA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494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600" spc="-10">
                          <a:latin typeface="Calibri"/>
                          <a:cs typeface="Calibri"/>
                        </a:rPr>
                        <a:t>208,541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7620">
                    <a:lnR w="9525">
                      <a:solidFill>
                        <a:srgbClr val="497DBA"/>
                      </a:solidFill>
                      <a:prstDash val="solid"/>
                    </a:lnR>
                    <a:lnT w="9525">
                      <a:solidFill>
                        <a:srgbClr val="497DBA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</a:tcPr>
                </a:tc>
              </a:tr>
              <a:tr h="297815"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600" b="1">
                          <a:latin typeface="Calibri"/>
                          <a:cs typeface="Calibri"/>
                        </a:rPr>
                        <a:t>Indirect</a:t>
                      </a:r>
                      <a:r>
                        <a:rPr dirty="0" sz="1600" spc="-7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0" b="1">
                          <a:latin typeface="Calibri"/>
                          <a:cs typeface="Calibri"/>
                        </a:rPr>
                        <a:t>beneficiaries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7620">
                    <a:lnL w="9525">
                      <a:solidFill>
                        <a:srgbClr val="497DBA"/>
                      </a:solidFill>
                      <a:prstDash val="solid"/>
                    </a:lnL>
                    <a:lnT w="9525">
                      <a:solidFill>
                        <a:srgbClr val="497DBA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017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600" spc="-50">
                          <a:latin typeface="Calibri"/>
                          <a:cs typeface="Calibri"/>
                        </a:rPr>
                        <a:t>-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7620">
                    <a:lnT w="9525">
                      <a:solidFill>
                        <a:srgbClr val="497DBA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494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600" spc="-10">
                          <a:latin typeface="Calibri"/>
                          <a:cs typeface="Calibri"/>
                        </a:rPr>
                        <a:t>1,391,459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7620">
                    <a:lnR w="9525">
                      <a:solidFill>
                        <a:srgbClr val="497DBA"/>
                      </a:solidFill>
                      <a:prstDash val="solid"/>
                    </a:lnR>
                    <a:lnT w="9525">
                      <a:solidFill>
                        <a:srgbClr val="497DBA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</a:tcPr>
                </a:tc>
              </a:tr>
              <a:tr h="297815"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600" spc="-25" b="1">
                          <a:latin typeface="Calibri"/>
                          <a:cs typeface="Calibri"/>
                        </a:rPr>
                        <a:t>Total</a:t>
                      </a:r>
                      <a:r>
                        <a:rPr dirty="0" sz="1600" spc="-5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b="1">
                          <a:latin typeface="Calibri"/>
                          <a:cs typeface="Calibri"/>
                        </a:rPr>
                        <a:t>area</a:t>
                      </a:r>
                      <a:r>
                        <a:rPr dirty="0" sz="1600" spc="-5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0" b="1">
                          <a:latin typeface="Calibri"/>
                          <a:cs typeface="Calibri"/>
                        </a:rPr>
                        <a:t>degraded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7620">
                    <a:lnL w="9525">
                      <a:solidFill>
                        <a:srgbClr val="497DBA"/>
                      </a:solidFill>
                      <a:prstDash val="solid"/>
                    </a:lnL>
                    <a:lnT w="9525">
                      <a:solidFill>
                        <a:srgbClr val="497DBA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017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600" spc="-10">
                          <a:latin typeface="Calibri"/>
                          <a:cs typeface="Calibri"/>
                        </a:rPr>
                        <a:t>57,453.8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7620">
                    <a:lnT w="9525">
                      <a:solidFill>
                        <a:srgbClr val="497DBA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494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600" spc="-25">
                          <a:latin typeface="Calibri"/>
                          <a:cs typeface="Calibri"/>
                        </a:rPr>
                        <a:t>Nil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7620">
                    <a:lnR w="9525">
                      <a:solidFill>
                        <a:srgbClr val="497DBA"/>
                      </a:solidFill>
                      <a:prstDash val="solid"/>
                    </a:lnR>
                    <a:lnT w="9525">
                      <a:solidFill>
                        <a:srgbClr val="497DBA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</a:tcPr>
                </a:tc>
              </a:tr>
              <a:tr h="297815"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600" spc="-25" b="1">
                          <a:latin typeface="Calibri"/>
                          <a:cs typeface="Calibri"/>
                        </a:rPr>
                        <a:t>Total</a:t>
                      </a:r>
                      <a:r>
                        <a:rPr dirty="0" sz="1600" spc="-7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b="1">
                          <a:latin typeface="Calibri"/>
                          <a:cs typeface="Calibri"/>
                        </a:rPr>
                        <a:t>hectares</a:t>
                      </a:r>
                      <a:r>
                        <a:rPr dirty="0" sz="1600" spc="-7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0" b="1">
                          <a:latin typeface="Calibri"/>
                          <a:cs typeface="Calibri"/>
                        </a:rPr>
                        <a:t>recovered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7620">
                    <a:lnL w="9525">
                      <a:solidFill>
                        <a:srgbClr val="497DBA"/>
                      </a:solidFill>
                      <a:prstDash val="solid"/>
                    </a:lnL>
                    <a:lnT w="9525">
                      <a:solidFill>
                        <a:srgbClr val="497DBA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017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600" spc="-50">
                          <a:latin typeface="Calibri"/>
                          <a:cs typeface="Calibri"/>
                        </a:rPr>
                        <a:t>-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7620">
                    <a:lnT w="9525">
                      <a:solidFill>
                        <a:srgbClr val="497DBA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494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600" spc="-10">
                          <a:latin typeface="Calibri"/>
                          <a:cs typeface="Calibri"/>
                        </a:rPr>
                        <a:t>57,453.8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7620">
                    <a:lnR w="9525">
                      <a:solidFill>
                        <a:srgbClr val="497DBA"/>
                      </a:solidFill>
                      <a:prstDash val="solid"/>
                    </a:lnR>
                    <a:lnT w="9525">
                      <a:solidFill>
                        <a:srgbClr val="497DBA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</a:tcPr>
                </a:tc>
              </a:tr>
              <a:tr h="575945"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600" spc="-25" b="1">
                          <a:latin typeface="Calibri"/>
                          <a:cs typeface="Calibri"/>
                        </a:rPr>
                        <a:t>Total</a:t>
                      </a:r>
                      <a:r>
                        <a:rPr dirty="0" sz="1600" spc="-5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b="1">
                          <a:latin typeface="Calibri"/>
                          <a:cs typeface="Calibri"/>
                        </a:rPr>
                        <a:t>number</a:t>
                      </a:r>
                      <a:r>
                        <a:rPr dirty="0" sz="1600" spc="-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b="1">
                          <a:latin typeface="Calibri"/>
                          <a:cs typeface="Calibri"/>
                        </a:rPr>
                        <a:t>of</a:t>
                      </a:r>
                      <a:r>
                        <a:rPr dirty="0" sz="1600" spc="-3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b="1">
                          <a:latin typeface="Calibri"/>
                          <a:cs typeface="Calibri"/>
                        </a:rPr>
                        <a:t>jobs</a:t>
                      </a:r>
                      <a:r>
                        <a:rPr dirty="0" sz="1600" spc="-2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0" b="1">
                          <a:latin typeface="Calibri"/>
                          <a:cs typeface="Calibri"/>
                        </a:rPr>
                        <a:t>created</a:t>
                      </a:r>
                      <a:r>
                        <a:rPr dirty="0" sz="1600" spc="-5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0" b="1">
                          <a:latin typeface="Calibri"/>
                          <a:cs typeface="Calibri"/>
                        </a:rPr>
                        <a:t>(Skilled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8953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dirty="0" sz="1600" b="1">
                          <a:latin typeface="Calibri"/>
                          <a:cs typeface="Calibri"/>
                        </a:rPr>
                        <a:t>&amp;</a:t>
                      </a:r>
                      <a:r>
                        <a:rPr dirty="0" sz="1600" spc="-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0" b="1">
                          <a:latin typeface="Calibri"/>
                          <a:cs typeface="Calibri"/>
                        </a:rPr>
                        <a:t>Unskilled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7620">
                    <a:lnL w="9525">
                      <a:solidFill>
                        <a:srgbClr val="497DBA"/>
                      </a:solidFill>
                      <a:prstDash val="solid"/>
                    </a:lnL>
                    <a:lnT w="9525">
                      <a:solidFill>
                        <a:srgbClr val="497DBA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017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600" spc="-50">
                          <a:latin typeface="Calibri"/>
                          <a:cs typeface="Calibri"/>
                        </a:rPr>
                        <a:t>-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7620">
                    <a:lnT w="9525">
                      <a:solidFill>
                        <a:srgbClr val="497DBA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494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600" spc="-10">
                          <a:latin typeface="Calibri"/>
                          <a:cs typeface="Calibri"/>
                        </a:rPr>
                        <a:t>7,661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7620">
                    <a:lnR w="9525">
                      <a:solidFill>
                        <a:srgbClr val="497DBA"/>
                      </a:solidFill>
                      <a:prstDash val="solid"/>
                    </a:lnR>
                    <a:lnT w="9525">
                      <a:solidFill>
                        <a:srgbClr val="497DBA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</a:tcPr>
                </a:tc>
              </a:tr>
              <a:tr h="297815"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600" spc="-25" b="1">
                          <a:latin typeface="Calibri"/>
                          <a:cs typeface="Calibri"/>
                        </a:rPr>
                        <a:t>Total</a:t>
                      </a:r>
                      <a:r>
                        <a:rPr dirty="0" sz="1600" spc="-5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b="1">
                          <a:latin typeface="Calibri"/>
                          <a:cs typeface="Calibri"/>
                        </a:rPr>
                        <a:t>number</a:t>
                      </a:r>
                      <a:r>
                        <a:rPr dirty="0" sz="1600" spc="-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b="1">
                          <a:latin typeface="Calibri"/>
                          <a:cs typeface="Calibri"/>
                        </a:rPr>
                        <a:t>of</a:t>
                      </a:r>
                      <a:r>
                        <a:rPr dirty="0" sz="1600" spc="-4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b="1">
                          <a:latin typeface="Calibri"/>
                          <a:cs typeface="Calibri"/>
                        </a:rPr>
                        <a:t>people</a:t>
                      </a:r>
                      <a:r>
                        <a:rPr dirty="0" sz="1600" spc="-3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0" b="1">
                          <a:latin typeface="Calibri"/>
                          <a:cs typeface="Calibri"/>
                        </a:rPr>
                        <a:t>affected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7620">
                    <a:lnL w="9525">
                      <a:solidFill>
                        <a:srgbClr val="497DBA"/>
                      </a:solidFill>
                      <a:prstDash val="solid"/>
                    </a:lnL>
                    <a:lnT w="9525">
                      <a:solidFill>
                        <a:srgbClr val="497DBA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017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600">
                          <a:latin typeface="Calibri"/>
                          <a:cs typeface="Calibri"/>
                        </a:rPr>
                        <a:t>Over</a:t>
                      </a:r>
                      <a:r>
                        <a:rPr dirty="0" sz="16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>
                          <a:latin typeface="Calibri"/>
                          <a:cs typeface="Calibri"/>
                        </a:rPr>
                        <a:t>one</a:t>
                      </a:r>
                      <a:r>
                        <a:rPr dirty="0" sz="16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0">
                          <a:latin typeface="Calibri"/>
                          <a:cs typeface="Calibri"/>
                        </a:rPr>
                        <a:t>million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7620">
                    <a:lnT w="9525">
                      <a:solidFill>
                        <a:srgbClr val="497DBA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494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600" spc="-50">
                          <a:latin typeface="Calibri"/>
                          <a:cs typeface="Calibri"/>
                        </a:rPr>
                        <a:t>-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7620">
                    <a:lnR w="9525">
                      <a:solidFill>
                        <a:srgbClr val="497DBA"/>
                      </a:solidFill>
                      <a:prstDash val="solid"/>
                    </a:lnR>
                    <a:lnT w="9525">
                      <a:solidFill>
                        <a:srgbClr val="497DBA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</a:tcPr>
                </a:tc>
              </a:tr>
              <a:tr h="297815"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dirty="0" sz="1600" spc="-25" b="1">
                          <a:latin typeface="Calibri"/>
                          <a:cs typeface="Calibri"/>
                        </a:rPr>
                        <a:t>Total</a:t>
                      </a:r>
                      <a:r>
                        <a:rPr dirty="0" sz="1600" spc="-5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0" b="1">
                          <a:latin typeface="Calibri"/>
                          <a:cs typeface="Calibri"/>
                        </a:rPr>
                        <a:t>beneficiaries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8255">
                    <a:lnL w="9525">
                      <a:solidFill>
                        <a:srgbClr val="497DBA"/>
                      </a:solidFill>
                      <a:prstDash val="solid"/>
                    </a:lnL>
                    <a:lnT w="9525">
                      <a:solidFill>
                        <a:srgbClr val="497DBA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9525">
                      <a:solidFill>
                        <a:srgbClr val="497DBA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494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dirty="0" sz="1600">
                          <a:latin typeface="Calibri"/>
                          <a:cs typeface="Calibri"/>
                        </a:rPr>
                        <a:t>1.6</a:t>
                      </a:r>
                      <a:r>
                        <a:rPr dirty="0" sz="16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0">
                          <a:latin typeface="Calibri"/>
                          <a:cs typeface="Calibri"/>
                        </a:rPr>
                        <a:t>million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8255">
                    <a:lnR w="9525">
                      <a:solidFill>
                        <a:srgbClr val="497DBA"/>
                      </a:solidFill>
                      <a:prstDash val="solid"/>
                    </a:lnR>
                    <a:lnT w="9525">
                      <a:solidFill>
                        <a:srgbClr val="497DBA"/>
                      </a:solidFill>
                      <a:prstDash val="solid"/>
                    </a:lnT>
                    <a:lnB w="9525">
                      <a:solidFill>
                        <a:srgbClr val="497DBA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5649" y="1037589"/>
            <a:ext cx="3162935" cy="1263650"/>
          </a:xfrm>
          <a:prstGeom prst="rect"/>
        </p:spPr>
        <p:txBody>
          <a:bodyPr wrap="square" lIns="0" tIns="63500" rIns="0" bIns="0" rtlCol="0" vert="horz">
            <a:spAutoFit/>
          </a:bodyPr>
          <a:lstStyle/>
          <a:p>
            <a:pPr marL="12700" marR="5080">
              <a:lnSpc>
                <a:spcPts val="3130"/>
              </a:lnSpc>
              <a:spcBef>
                <a:spcPts val="500"/>
              </a:spcBef>
            </a:pPr>
            <a:r>
              <a:rPr dirty="0" sz="2900">
                <a:solidFill>
                  <a:srgbClr val="006FC0"/>
                </a:solidFill>
                <a:latin typeface="Calibri"/>
                <a:cs typeface="Calibri"/>
              </a:rPr>
              <a:t>Component</a:t>
            </a:r>
            <a:r>
              <a:rPr dirty="0" sz="2900" spc="-11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2900" spc="-25">
                <a:solidFill>
                  <a:srgbClr val="006FC0"/>
                </a:solidFill>
                <a:latin typeface="Calibri"/>
                <a:cs typeface="Calibri"/>
              </a:rPr>
              <a:t>B2 </a:t>
            </a:r>
            <a:r>
              <a:rPr dirty="0" sz="2900" spc="-10">
                <a:solidFill>
                  <a:srgbClr val="000000"/>
                </a:solidFill>
                <a:latin typeface="Calibri"/>
                <a:cs typeface="Calibri"/>
              </a:rPr>
              <a:t>Community </a:t>
            </a:r>
            <a:r>
              <a:rPr dirty="0" sz="2900">
                <a:solidFill>
                  <a:srgbClr val="000000"/>
                </a:solidFill>
                <a:latin typeface="Calibri"/>
                <a:cs typeface="Calibri"/>
              </a:rPr>
              <a:t>Revolving</a:t>
            </a:r>
            <a:r>
              <a:rPr dirty="0" sz="2900" spc="-105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000000"/>
                </a:solidFill>
                <a:latin typeface="Calibri"/>
                <a:cs typeface="Calibri"/>
              </a:rPr>
              <a:t>Fund</a:t>
            </a:r>
            <a:r>
              <a:rPr dirty="0" sz="2900" spc="-6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2900" spc="-20">
                <a:solidFill>
                  <a:srgbClr val="000000"/>
                </a:solidFill>
                <a:latin typeface="Calibri"/>
                <a:cs typeface="Calibri"/>
              </a:rPr>
              <a:t>(CRF)</a:t>
            </a:r>
            <a:endParaRPr sz="2900">
              <a:latin typeface="Calibri"/>
              <a:cs typeface="Calibr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68682" y="0"/>
            <a:ext cx="123362" cy="68580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61890" y="3214839"/>
            <a:ext cx="5546090" cy="3119628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61890" y="0"/>
            <a:ext cx="5546090" cy="2887726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10157" y="434720"/>
            <a:ext cx="3497579" cy="148971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 indent="502920">
              <a:lnSpc>
                <a:spcPct val="100000"/>
              </a:lnSpc>
              <a:spcBef>
                <a:spcPts val="105"/>
              </a:spcBef>
            </a:pPr>
            <a:r>
              <a:rPr dirty="0" sz="3200" spc="-10">
                <a:solidFill>
                  <a:srgbClr val="006FC0"/>
                </a:solidFill>
                <a:latin typeface="Calibri"/>
                <a:cs typeface="Calibri"/>
              </a:rPr>
              <a:t>Component</a:t>
            </a:r>
            <a:r>
              <a:rPr dirty="0" sz="3200" spc="-125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3200" spc="-25">
                <a:solidFill>
                  <a:srgbClr val="006FC0"/>
                </a:solidFill>
                <a:latin typeface="Calibri"/>
                <a:cs typeface="Calibri"/>
              </a:rPr>
              <a:t>B2 </a:t>
            </a:r>
            <a:r>
              <a:rPr dirty="0" sz="3200">
                <a:solidFill>
                  <a:srgbClr val="000000"/>
                </a:solidFill>
                <a:latin typeface="Calibri"/>
                <a:cs typeface="Calibri"/>
              </a:rPr>
              <a:t>3000</a:t>
            </a:r>
            <a:r>
              <a:rPr dirty="0" sz="3200" spc="-75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000000"/>
                </a:solidFill>
                <a:latin typeface="Calibri"/>
                <a:cs typeface="Calibri"/>
              </a:rPr>
              <a:t>Energy</a:t>
            </a:r>
            <a:r>
              <a:rPr dirty="0" sz="3200" spc="-7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3200" spc="-20">
                <a:solidFill>
                  <a:srgbClr val="000000"/>
                </a:solidFill>
                <a:latin typeface="Calibri"/>
                <a:cs typeface="Calibri"/>
              </a:rPr>
              <a:t>Efficient</a:t>
            </a:r>
            <a:endParaRPr sz="3200">
              <a:latin typeface="Calibri"/>
              <a:cs typeface="Calibri"/>
            </a:endParaRPr>
          </a:p>
          <a:p>
            <a:pPr marL="751840">
              <a:lnSpc>
                <a:spcPct val="100000"/>
              </a:lnSpc>
            </a:pPr>
            <a:r>
              <a:rPr dirty="0" sz="3200">
                <a:solidFill>
                  <a:srgbClr val="000000"/>
                </a:solidFill>
                <a:latin typeface="Calibri"/>
                <a:cs typeface="Calibri"/>
              </a:rPr>
              <a:t>Cook</a:t>
            </a:r>
            <a:r>
              <a:rPr dirty="0" sz="3200" spc="-15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000000"/>
                </a:solidFill>
                <a:latin typeface="Calibri"/>
                <a:cs typeface="Calibri"/>
              </a:rPr>
              <a:t>Stoves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857808" y="1883410"/>
            <a:ext cx="3560445" cy="671830"/>
          </a:xfrm>
          <a:prstGeom prst="rect">
            <a:avLst/>
          </a:prstGeom>
        </p:spPr>
        <p:txBody>
          <a:bodyPr wrap="square" lIns="0" tIns="60960" rIns="0" bIns="0" rtlCol="0" vert="horz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480"/>
              </a:spcBef>
              <a:buFont typeface="Arial MT"/>
              <a:buChar char="•"/>
              <a:tabLst>
                <a:tab pos="240665" algn="l"/>
              </a:tabLst>
            </a:pPr>
            <a:r>
              <a:rPr dirty="0" sz="1800" spc="-10">
                <a:latin typeface="Calibri"/>
                <a:cs typeface="Calibri"/>
              </a:rPr>
              <a:t>Provides</a:t>
            </a:r>
            <a:r>
              <a:rPr dirty="0" sz="1800" spc="-6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alternative</a:t>
            </a:r>
            <a:r>
              <a:rPr dirty="0" sz="1800" spc="-5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cooking</a:t>
            </a:r>
            <a:r>
              <a:rPr dirty="0" sz="1800" spc="-5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energy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385"/>
              </a:spcBef>
              <a:buFont typeface="Arial MT"/>
              <a:buChar char="•"/>
              <a:tabLst>
                <a:tab pos="240665" algn="l"/>
              </a:tabLst>
            </a:pPr>
            <a:r>
              <a:rPr dirty="0" sz="1800">
                <a:latin typeface="Calibri"/>
                <a:cs typeface="Calibri"/>
              </a:rPr>
              <a:t>Reduces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attacks</a:t>
            </a:r>
            <a:r>
              <a:rPr dirty="0" sz="1800" spc="-5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on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the</a:t>
            </a:r>
            <a:r>
              <a:rPr dirty="0" sz="1800" spc="-5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forest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1818639" y="0"/>
            <a:ext cx="10373360" cy="6858000"/>
            <a:chOff x="1818639" y="0"/>
            <a:chExt cx="10373360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60161" y="18669"/>
              <a:ext cx="3350260" cy="335025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60161" y="2511488"/>
              <a:ext cx="3913378" cy="39116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58606" y="0"/>
              <a:ext cx="4033393" cy="34290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18639" y="4769484"/>
              <a:ext cx="3950208" cy="208851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009380" y="4131564"/>
              <a:ext cx="3178937" cy="272643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7380" y="783716"/>
            <a:ext cx="3939540" cy="166179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ts val="3304"/>
              </a:lnSpc>
              <a:spcBef>
                <a:spcPts val="105"/>
              </a:spcBef>
            </a:pPr>
            <a:r>
              <a:rPr dirty="0" sz="2900">
                <a:solidFill>
                  <a:srgbClr val="006FC0"/>
                </a:solidFill>
                <a:latin typeface="Calibri"/>
                <a:cs typeface="Calibri"/>
              </a:rPr>
              <a:t>Component</a:t>
            </a:r>
            <a:r>
              <a:rPr dirty="0" sz="2900" spc="-11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2900" spc="-25">
                <a:solidFill>
                  <a:srgbClr val="006FC0"/>
                </a:solidFill>
                <a:latin typeface="Calibri"/>
                <a:cs typeface="Calibri"/>
              </a:rPr>
              <a:t>B2</a:t>
            </a:r>
            <a:endParaRPr sz="2900">
              <a:latin typeface="Calibri"/>
              <a:cs typeface="Calibri"/>
            </a:endParaRPr>
          </a:p>
          <a:p>
            <a:pPr marL="12700" marR="5080">
              <a:lnSpc>
                <a:spcPts val="3130"/>
              </a:lnSpc>
              <a:spcBef>
                <a:spcPts val="220"/>
              </a:spcBef>
            </a:pPr>
            <a:r>
              <a:rPr dirty="0" sz="2900" spc="-25">
                <a:solidFill>
                  <a:srgbClr val="000000"/>
                </a:solidFill>
                <a:latin typeface="Calibri"/>
                <a:cs typeface="Calibri"/>
              </a:rPr>
              <a:t>Drought-</a:t>
            </a:r>
            <a:r>
              <a:rPr dirty="0" sz="2900" spc="-10">
                <a:solidFill>
                  <a:srgbClr val="000000"/>
                </a:solidFill>
                <a:latin typeface="Calibri"/>
                <a:cs typeface="Calibri"/>
              </a:rPr>
              <a:t>Resistant</a:t>
            </a:r>
            <a:r>
              <a:rPr dirty="0" sz="2900" spc="-8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000000"/>
                </a:solidFill>
                <a:latin typeface="Calibri"/>
                <a:cs typeface="Calibri"/>
              </a:rPr>
              <a:t>Seeds</a:t>
            </a:r>
            <a:r>
              <a:rPr dirty="0" sz="2900" spc="-4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2900" spc="-50">
                <a:solidFill>
                  <a:srgbClr val="000000"/>
                </a:solidFill>
                <a:latin typeface="Calibri"/>
                <a:cs typeface="Calibri"/>
              </a:rPr>
              <a:t>– </a:t>
            </a:r>
            <a:r>
              <a:rPr dirty="0" sz="2900" b="1">
                <a:solidFill>
                  <a:srgbClr val="000000"/>
                </a:solidFill>
                <a:latin typeface="Calibri"/>
                <a:cs typeface="Calibri"/>
              </a:rPr>
              <a:t>55</a:t>
            </a:r>
            <a:r>
              <a:rPr dirty="0" sz="2900" spc="-75" b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000000"/>
                </a:solidFill>
                <a:latin typeface="Calibri"/>
                <a:cs typeface="Calibri"/>
              </a:rPr>
              <a:t>Farmer</a:t>
            </a:r>
            <a:r>
              <a:rPr dirty="0" sz="2900" spc="-8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000000"/>
                </a:solidFill>
                <a:latin typeface="Calibri"/>
                <a:cs typeface="Calibri"/>
              </a:rPr>
              <a:t>Groups</a:t>
            </a:r>
            <a:r>
              <a:rPr dirty="0" sz="2900" spc="-8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000000"/>
                </a:solidFill>
                <a:latin typeface="Calibri"/>
                <a:cs typeface="Calibri"/>
              </a:rPr>
              <a:t>(2,071 Farmers)</a:t>
            </a:r>
            <a:endParaRPr sz="2900">
              <a:latin typeface="Calibri"/>
              <a:cs typeface="Calibri"/>
            </a:endParaRPr>
          </a:p>
        </p:txBody>
      </p:sp>
      <p:sp>
        <p:nvSpPr>
          <p:cNvPr id="3" name="object 3" descr=""/>
          <p:cNvSpPr/>
          <p:nvPr/>
        </p:nvSpPr>
        <p:spPr>
          <a:xfrm>
            <a:off x="548640" y="601091"/>
            <a:ext cx="548640" cy="73660"/>
          </a:xfrm>
          <a:custGeom>
            <a:avLst/>
            <a:gdLst/>
            <a:ahLst/>
            <a:cxnLst/>
            <a:rect l="l" t="t" r="r" b="b"/>
            <a:pathLst>
              <a:path w="548640" h="73659">
                <a:moveTo>
                  <a:pt x="548640" y="0"/>
                </a:moveTo>
                <a:lnTo>
                  <a:pt x="0" y="0"/>
                </a:lnTo>
                <a:lnTo>
                  <a:pt x="0" y="73151"/>
                </a:lnTo>
                <a:lnTo>
                  <a:pt x="548640" y="73151"/>
                </a:lnTo>
                <a:lnTo>
                  <a:pt x="548640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75503" y="601218"/>
            <a:ext cx="2994659" cy="2070480"/>
          </a:xfrm>
          <a:prstGeom prst="rect">
            <a:avLst/>
          </a:prstGeom>
        </p:spPr>
      </p:pic>
      <p:sp>
        <p:nvSpPr>
          <p:cNvPr id="5" name="object 5" descr=""/>
          <p:cNvSpPr/>
          <p:nvPr/>
        </p:nvSpPr>
        <p:spPr>
          <a:xfrm>
            <a:off x="548640" y="2712847"/>
            <a:ext cx="4114800" cy="18415"/>
          </a:xfrm>
          <a:custGeom>
            <a:avLst/>
            <a:gdLst/>
            <a:ahLst/>
            <a:cxnLst/>
            <a:rect l="l" t="t" r="r" b="b"/>
            <a:pathLst>
              <a:path w="4114800" h="18414">
                <a:moveTo>
                  <a:pt x="4114800" y="0"/>
                </a:moveTo>
                <a:lnTo>
                  <a:pt x="0" y="0"/>
                </a:lnTo>
                <a:lnTo>
                  <a:pt x="0" y="18287"/>
                </a:lnTo>
                <a:lnTo>
                  <a:pt x="4114800" y="18287"/>
                </a:lnTo>
                <a:lnTo>
                  <a:pt x="4114800" y="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 txBox="1"/>
          <p:nvPr/>
        </p:nvSpPr>
        <p:spPr>
          <a:xfrm>
            <a:off x="627380" y="2884678"/>
            <a:ext cx="3867150" cy="2705735"/>
          </a:xfrm>
          <a:prstGeom prst="rect">
            <a:avLst/>
          </a:prstGeom>
        </p:spPr>
        <p:txBody>
          <a:bodyPr wrap="square" lIns="0" tIns="61594" rIns="0" bIns="0" rtlCol="0" vert="horz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484"/>
              </a:spcBef>
              <a:buFont typeface="Arial MT"/>
              <a:buChar char="•"/>
              <a:tabLst>
                <a:tab pos="240665" algn="l"/>
              </a:tabLst>
            </a:pPr>
            <a:r>
              <a:rPr dirty="0" sz="1800" b="1">
                <a:latin typeface="Calibri"/>
                <a:cs typeface="Calibri"/>
              </a:rPr>
              <a:t>Key</a:t>
            </a:r>
            <a:r>
              <a:rPr dirty="0" sz="1800" spc="-75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Impacts:</a:t>
            </a:r>
            <a:endParaRPr sz="1800">
              <a:latin typeface="Calibri"/>
              <a:cs typeface="Calibri"/>
            </a:endParaRPr>
          </a:p>
          <a:p>
            <a:pPr marL="12700" marR="732155" indent="227965">
              <a:lnSpc>
                <a:spcPts val="1939"/>
              </a:lnSpc>
              <a:spcBef>
                <a:spcPts val="630"/>
              </a:spcBef>
              <a:buFont typeface="Arial MT"/>
              <a:buChar char="•"/>
              <a:tabLst>
                <a:tab pos="240665" algn="l"/>
              </a:tabLst>
            </a:pPr>
            <a:r>
              <a:rPr dirty="0" sz="1800">
                <a:latin typeface="Calibri"/>
                <a:cs typeface="Calibri"/>
              </a:rPr>
              <a:t>More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efficient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systems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for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 spc="-20">
                <a:latin typeface="Calibri"/>
                <a:cs typeface="Calibri"/>
              </a:rPr>
              <a:t>crop </a:t>
            </a:r>
            <a:r>
              <a:rPr dirty="0" sz="1800" spc="-10">
                <a:latin typeface="Calibri"/>
                <a:cs typeface="Calibri"/>
              </a:rPr>
              <a:t>production.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360"/>
              </a:spcBef>
              <a:buFont typeface="Arial MT"/>
              <a:buChar char="•"/>
              <a:tabLst>
                <a:tab pos="240665" algn="l"/>
              </a:tabLst>
            </a:pPr>
            <a:r>
              <a:rPr dirty="0" sz="1800" spc="-10">
                <a:latin typeface="Calibri"/>
                <a:cs typeface="Calibri"/>
              </a:rPr>
              <a:t>Improved</a:t>
            </a:r>
            <a:r>
              <a:rPr dirty="0" sz="1800" spc="-4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establishment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of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crops.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385"/>
              </a:spcBef>
              <a:buFont typeface="Arial MT"/>
              <a:buChar char="•"/>
              <a:tabLst>
                <a:tab pos="240665" algn="l"/>
              </a:tabLst>
            </a:pPr>
            <a:r>
              <a:rPr dirty="0" sz="1800" spc="-10">
                <a:latin typeface="Calibri"/>
                <a:cs typeface="Calibri"/>
              </a:rPr>
              <a:t>Faster</a:t>
            </a:r>
            <a:r>
              <a:rPr dirty="0" sz="1800" spc="-5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growth</a:t>
            </a:r>
            <a:r>
              <a:rPr dirty="0" sz="1800" spc="-4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and</a:t>
            </a:r>
            <a:r>
              <a:rPr dirty="0" sz="1800" spc="-4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establishment</a:t>
            </a:r>
            <a:r>
              <a:rPr dirty="0" sz="1800" spc="-6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rates.</a:t>
            </a:r>
            <a:endParaRPr sz="1800">
              <a:latin typeface="Calibri"/>
              <a:cs typeface="Calibri"/>
            </a:endParaRPr>
          </a:p>
          <a:p>
            <a:pPr marL="12700" marR="664845" indent="227965">
              <a:lnSpc>
                <a:spcPts val="1939"/>
              </a:lnSpc>
              <a:spcBef>
                <a:spcPts val="635"/>
              </a:spcBef>
              <a:buFont typeface="Arial MT"/>
              <a:buChar char="•"/>
              <a:tabLst>
                <a:tab pos="240665" algn="l"/>
              </a:tabLst>
            </a:pPr>
            <a:r>
              <a:rPr dirty="0" sz="1800">
                <a:latin typeface="Calibri"/>
                <a:cs typeface="Calibri"/>
              </a:rPr>
              <a:t>Enhanced</a:t>
            </a:r>
            <a:r>
              <a:rPr dirty="0" sz="1800" spc="-5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yield</a:t>
            </a:r>
            <a:r>
              <a:rPr dirty="0" sz="1800" spc="-5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and</a:t>
            </a:r>
            <a:r>
              <a:rPr dirty="0" sz="1800" spc="-5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overall</a:t>
            </a:r>
            <a:r>
              <a:rPr dirty="0" sz="1800" spc="-60">
                <a:latin typeface="Calibri"/>
                <a:cs typeface="Calibri"/>
              </a:rPr>
              <a:t> </a:t>
            </a:r>
            <a:r>
              <a:rPr dirty="0" sz="1800" spc="-20">
                <a:latin typeface="Calibri"/>
                <a:cs typeface="Calibri"/>
              </a:rPr>
              <a:t>crop </a:t>
            </a:r>
            <a:r>
              <a:rPr dirty="0" sz="1800" spc="-10">
                <a:latin typeface="Calibri"/>
                <a:cs typeface="Calibri"/>
              </a:rPr>
              <a:t>productivity.</a:t>
            </a:r>
            <a:endParaRPr sz="1800">
              <a:latin typeface="Calibri"/>
              <a:cs typeface="Calibri"/>
            </a:endParaRPr>
          </a:p>
          <a:p>
            <a:pPr marL="12700" marR="587375" indent="227965">
              <a:lnSpc>
                <a:spcPts val="1950"/>
              </a:lnSpc>
              <a:spcBef>
                <a:spcPts val="600"/>
              </a:spcBef>
              <a:buFont typeface="Arial MT"/>
              <a:buChar char="•"/>
              <a:tabLst>
                <a:tab pos="240665" algn="l"/>
              </a:tabLst>
            </a:pPr>
            <a:r>
              <a:rPr dirty="0" sz="1800">
                <a:latin typeface="Calibri"/>
                <a:cs typeface="Calibri"/>
              </a:rPr>
              <a:t>Reduced</a:t>
            </a:r>
            <a:r>
              <a:rPr dirty="0" sz="1800" spc="-6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production</a:t>
            </a:r>
            <a:r>
              <a:rPr dirty="0" sz="1800" spc="-7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costs</a:t>
            </a:r>
            <a:r>
              <a:rPr dirty="0" sz="1800" spc="-8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with</a:t>
            </a:r>
            <a:r>
              <a:rPr dirty="0" sz="1800" spc="-80">
                <a:latin typeface="Calibri"/>
                <a:cs typeface="Calibri"/>
              </a:rPr>
              <a:t> </a:t>
            </a:r>
            <a:r>
              <a:rPr dirty="0" sz="1800" spc="-60">
                <a:latin typeface="Calibri"/>
                <a:cs typeface="Calibri"/>
              </a:rPr>
              <a:t>a </a:t>
            </a:r>
            <a:r>
              <a:rPr dirty="0" sz="1800">
                <a:latin typeface="Calibri"/>
                <a:cs typeface="Calibri"/>
              </a:rPr>
              <a:t>lowered</a:t>
            </a:r>
            <a:r>
              <a:rPr dirty="0" sz="1800" spc="-6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environmental</a:t>
            </a:r>
            <a:r>
              <a:rPr dirty="0" sz="1800" spc="-7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impact.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75503" y="2772282"/>
            <a:ext cx="2994659" cy="340906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70747" y="601218"/>
            <a:ext cx="3515867" cy="330288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270747" y="4004817"/>
            <a:ext cx="3515867" cy="2176526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8255" y="2903981"/>
            <a:ext cx="3898265" cy="18542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715" indent="792480">
              <a:lnSpc>
                <a:spcPct val="100000"/>
              </a:lnSpc>
              <a:spcBef>
                <a:spcPts val="95"/>
              </a:spcBef>
            </a:pPr>
            <a:r>
              <a:rPr dirty="0" sz="4000" spc="-10">
                <a:solidFill>
                  <a:srgbClr val="006FC0"/>
                </a:solidFill>
                <a:latin typeface="Calibri"/>
                <a:cs typeface="Calibri"/>
              </a:rPr>
              <a:t>Component</a:t>
            </a:r>
            <a:r>
              <a:rPr dirty="0" sz="4000" spc="-15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4000" spc="-25">
                <a:solidFill>
                  <a:srgbClr val="006FC0"/>
                </a:solidFill>
                <a:latin typeface="Calibri"/>
                <a:cs typeface="Calibri"/>
              </a:rPr>
              <a:t>B2 </a:t>
            </a:r>
            <a:r>
              <a:rPr dirty="0" sz="4000">
                <a:solidFill>
                  <a:srgbClr val="000000"/>
                </a:solidFill>
                <a:latin typeface="Calibri"/>
                <a:cs typeface="Calibri"/>
              </a:rPr>
              <a:t>Livelihood</a:t>
            </a:r>
            <a:r>
              <a:rPr dirty="0" sz="4000" spc="-204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4000" spc="-10">
                <a:solidFill>
                  <a:srgbClr val="000000"/>
                </a:solidFill>
                <a:latin typeface="Calibri"/>
                <a:cs typeface="Calibri"/>
              </a:rPr>
              <a:t>Support</a:t>
            </a:r>
            <a:endParaRPr sz="4000">
              <a:latin typeface="Calibri"/>
              <a:cs typeface="Calibri"/>
            </a:endParaRPr>
          </a:p>
          <a:p>
            <a:pPr marL="1497330">
              <a:lnSpc>
                <a:spcPct val="100000"/>
              </a:lnSpc>
            </a:pPr>
            <a:r>
              <a:rPr dirty="0" sz="4000" spc="-180">
                <a:solidFill>
                  <a:srgbClr val="000000"/>
                </a:solidFill>
                <a:latin typeface="Calibri"/>
                <a:cs typeface="Calibri"/>
              </a:rPr>
              <a:t>To</a:t>
            </a:r>
            <a:r>
              <a:rPr dirty="0" sz="4000" spc="-2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4000">
                <a:solidFill>
                  <a:srgbClr val="000000"/>
                </a:solidFill>
                <a:latin typeface="Calibri"/>
                <a:cs typeface="Calibri"/>
              </a:rPr>
              <a:t>192</a:t>
            </a:r>
            <a:r>
              <a:rPr dirty="0" sz="4000" spc="-3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4000" spc="-20">
                <a:solidFill>
                  <a:srgbClr val="000000"/>
                </a:solidFill>
                <a:latin typeface="Calibri"/>
                <a:cs typeface="Calibri"/>
              </a:rPr>
              <a:t>CIGs</a:t>
            </a:r>
            <a:endParaRPr sz="4000">
              <a:latin typeface="Calibri"/>
              <a:cs typeface="Calibri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5108575" y="1071499"/>
            <a:ext cx="6245225" cy="1597025"/>
            <a:chOff x="5108575" y="1071499"/>
            <a:chExt cx="6245225" cy="1597025"/>
          </a:xfrm>
        </p:grpSpPr>
        <p:sp>
          <p:nvSpPr>
            <p:cNvPr id="4" name="object 4" descr=""/>
            <p:cNvSpPr/>
            <p:nvPr/>
          </p:nvSpPr>
          <p:spPr>
            <a:xfrm>
              <a:off x="5108575" y="1071499"/>
              <a:ext cx="6245225" cy="1597025"/>
            </a:xfrm>
            <a:custGeom>
              <a:avLst/>
              <a:gdLst/>
              <a:ahLst/>
              <a:cxnLst/>
              <a:rect l="l" t="t" r="r" b="b"/>
              <a:pathLst>
                <a:path w="6245225" h="1597025">
                  <a:moveTo>
                    <a:pt x="6085585" y="0"/>
                  </a:moveTo>
                  <a:lnTo>
                    <a:pt x="159638" y="0"/>
                  </a:lnTo>
                  <a:lnTo>
                    <a:pt x="109191" y="8141"/>
                  </a:lnTo>
                  <a:lnTo>
                    <a:pt x="65370" y="30809"/>
                  </a:lnTo>
                  <a:lnTo>
                    <a:pt x="30809" y="65370"/>
                  </a:lnTo>
                  <a:lnTo>
                    <a:pt x="8141" y="109191"/>
                  </a:lnTo>
                  <a:lnTo>
                    <a:pt x="0" y="159638"/>
                  </a:lnTo>
                  <a:lnTo>
                    <a:pt x="0" y="1436877"/>
                  </a:lnTo>
                  <a:lnTo>
                    <a:pt x="8141" y="1487325"/>
                  </a:lnTo>
                  <a:lnTo>
                    <a:pt x="30809" y="1531146"/>
                  </a:lnTo>
                  <a:lnTo>
                    <a:pt x="65370" y="1565707"/>
                  </a:lnTo>
                  <a:lnTo>
                    <a:pt x="109191" y="1588375"/>
                  </a:lnTo>
                  <a:lnTo>
                    <a:pt x="159638" y="1596516"/>
                  </a:lnTo>
                  <a:lnTo>
                    <a:pt x="6085585" y="1596516"/>
                  </a:lnTo>
                  <a:lnTo>
                    <a:pt x="6136033" y="1588375"/>
                  </a:lnTo>
                  <a:lnTo>
                    <a:pt x="6179854" y="1565707"/>
                  </a:lnTo>
                  <a:lnTo>
                    <a:pt x="6214415" y="1531146"/>
                  </a:lnTo>
                  <a:lnTo>
                    <a:pt x="6237083" y="1487325"/>
                  </a:lnTo>
                  <a:lnTo>
                    <a:pt x="6245225" y="1436877"/>
                  </a:lnTo>
                  <a:lnTo>
                    <a:pt x="6245225" y="159638"/>
                  </a:lnTo>
                  <a:lnTo>
                    <a:pt x="6237083" y="109191"/>
                  </a:lnTo>
                  <a:lnTo>
                    <a:pt x="6214415" y="65370"/>
                  </a:lnTo>
                  <a:lnTo>
                    <a:pt x="6179854" y="30809"/>
                  </a:lnTo>
                  <a:lnTo>
                    <a:pt x="6136033" y="8141"/>
                  </a:lnTo>
                  <a:lnTo>
                    <a:pt x="6085585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5614240" y="1580146"/>
              <a:ext cx="835660" cy="587375"/>
            </a:xfrm>
            <a:custGeom>
              <a:avLst/>
              <a:gdLst/>
              <a:ahLst/>
              <a:cxnLst/>
              <a:rect l="l" t="t" r="r" b="b"/>
              <a:pathLst>
                <a:path w="835660" h="587375">
                  <a:moveTo>
                    <a:pt x="762377" y="0"/>
                  </a:moveTo>
                  <a:lnTo>
                    <a:pt x="299344" y="437952"/>
                  </a:lnTo>
                  <a:lnTo>
                    <a:pt x="76870" y="209927"/>
                  </a:lnTo>
                  <a:lnTo>
                    <a:pt x="0" y="283221"/>
                  </a:lnTo>
                  <a:lnTo>
                    <a:pt x="295726" y="587254"/>
                  </a:lnTo>
                  <a:lnTo>
                    <a:pt x="373501" y="514865"/>
                  </a:lnTo>
                  <a:lnTo>
                    <a:pt x="835631" y="76008"/>
                  </a:lnTo>
                  <a:lnTo>
                    <a:pt x="762377" y="0"/>
                  </a:lnTo>
                  <a:close/>
                </a:path>
              </a:pathLst>
            </a:custGeom>
            <a:solidFill>
              <a:srgbClr val="E9703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7109841" y="1648460"/>
            <a:ext cx="1135380" cy="4064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500">
                <a:latin typeface="Calibri"/>
                <a:cs typeface="Calibri"/>
              </a:rPr>
              <a:t>CRF</a:t>
            </a:r>
            <a:r>
              <a:rPr dirty="0" sz="2500" spc="-30">
                <a:latin typeface="Calibri"/>
                <a:cs typeface="Calibri"/>
              </a:rPr>
              <a:t> </a:t>
            </a:r>
            <a:r>
              <a:rPr dirty="0" sz="2500">
                <a:latin typeface="Calibri"/>
                <a:cs typeface="Calibri"/>
              </a:rPr>
              <a:t>–</a:t>
            </a:r>
            <a:r>
              <a:rPr dirty="0" sz="2500" spc="-30">
                <a:latin typeface="Calibri"/>
                <a:cs typeface="Calibri"/>
              </a:rPr>
              <a:t> </a:t>
            </a:r>
            <a:r>
              <a:rPr dirty="0" sz="2500" spc="-25" b="1">
                <a:latin typeface="Calibri"/>
                <a:cs typeface="Calibri"/>
              </a:rPr>
              <a:t>89</a:t>
            </a:r>
            <a:endParaRPr sz="2500">
              <a:latin typeface="Calibri"/>
              <a:cs typeface="Calibri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5108575" y="3067176"/>
            <a:ext cx="6245225" cy="1597025"/>
            <a:chOff x="5108575" y="3067176"/>
            <a:chExt cx="6245225" cy="1597025"/>
          </a:xfrm>
        </p:grpSpPr>
        <p:sp>
          <p:nvSpPr>
            <p:cNvPr id="8" name="object 8" descr=""/>
            <p:cNvSpPr/>
            <p:nvPr/>
          </p:nvSpPr>
          <p:spPr>
            <a:xfrm>
              <a:off x="5108575" y="3067176"/>
              <a:ext cx="6245225" cy="1597025"/>
            </a:xfrm>
            <a:custGeom>
              <a:avLst/>
              <a:gdLst/>
              <a:ahLst/>
              <a:cxnLst/>
              <a:rect l="l" t="t" r="r" b="b"/>
              <a:pathLst>
                <a:path w="6245225" h="1597025">
                  <a:moveTo>
                    <a:pt x="6085585" y="0"/>
                  </a:moveTo>
                  <a:lnTo>
                    <a:pt x="159638" y="0"/>
                  </a:lnTo>
                  <a:lnTo>
                    <a:pt x="109191" y="8141"/>
                  </a:lnTo>
                  <a:lnTo>
                    <a:pt x="65370" y="30809"/>
                  </a:lnTo>
                  <a:lnTo>
                    <a:pt x="30809" y="65370"/>
                  </a:lnTo>
                  <a:lnTo>
                    <a:pt x="8141" y="109191"/>
                  </a:lnTo>
                  <a:lnTo>
                    <a:pt x="0" y="159638"/>
                  </a:lnTo>
                  <a:lnTo>
                    <a:pt x="0" y="1436878"/>
                  </a:lnTo>
                  <a:lnTo>
                    <a:pt x="8141" y="1487374"/>
                  </a:lnTo>
                  <a:lnTo>
                    <a:pt x="30809" y="1531201"/>
                  </a:lnTo>
                  <a:lnTo>
                    <a:pt x="65370" y="1565744"/>
                  </a:lnTo>
                  <a:lnTo>
                    <a:pt x="109191" y="1588387"/>
                  </a:lnTo>
                  <a:lnTo>
                    <a:pt x="159638" y="1596517"/>
                  </a:lnTo>
                  <a:lnTo>
                    <a:pt x="6085585" y="1596517"/>
                  </a:lnTo>
                  <a:lnTo>
                    <a:pt x="6136033" y="1588387"/>
                  </a:lnTo>
                  <a:lnTo>
                    <a:pt x="6179854" y="1565744"/>
                  </a:lnTo>
                  <a:lnTo>
                    <a:pt x="6214415" y="1531201"/>
                  </a:lnTo>
                  <a:lnTo>
                    <a:pt x="6237083" y="1487374"/>
                  </a:lnTo>
                  <a:lnTo>
                    <a:pt x="6245225" y="1436878"/>
                  </a:lnTo>
                  <a:lnTo>
                    <a:pt x="6245225" y="159638"/>
                  </a:lnTo>
                  <a:lnTo>
                    <a:pt x="6237083" y="109191"/>
                  </a:lnTo>
                  <a:lnTo>
                    <a:pt x="6214415" y="65370"/>
                  </a:lnTo>
                  <a:lnTo>
                    <a:pt x="6179854" y="30809"/>
                  </a:lnTo>
                  <a:lnTo>
                    <a:pt x="6136033" y="8141"/>
                  </a:lnTo>
                  <a:lnTo>
                    <a:pt x="6085585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5656745" y="3487147"/>
              <a:ext cx="751840" cy="769620"/>
            </a:xfrm>
            <a:custGeom>
              <a:avLst/>
              <a:gdLst/>
              <a:ahLst/>
              <a:cxnLst/>
              <a:rect l="l" t="t" r="r" b="b"/>
              <a:pathLst>
                <a:path w="751839" h="769620">
                  <a:moveTo>
                    <a:pt x="257566" y="503102"/>
                  </a:moveTo>
                  <a:lnTo>
                    <a:pt x="168211" y="503102"/>
                  </a:lnTo>
                  <a:lnTo>
                    <a:pt x="208356" y="524691"/>
                  </a:lnTo>
                  <a:lnTo>
                    <a:pt x="254691" y="557733"/>
                  </a:lnTo>
                  <a:lnTo>
                    <a:pt x="293734" y="599427"/>
                  </a:lnTo>
                  <a:lnTo>
                    <a:pt x="312005" y="646975"/>
                  </a:lnTo>
                  <a:lnTo>
                    <a:pt x="308464" y="731127"/>
                  </a:lnTo>
                  <a:lnTo>
                    <a:pt x="308387" y="737461"/>
                  </a:lnTo>
                  <a:lnTo>
                    <a:pt x="306579" y="741985"/>
                  </a:lnTo>
                  <a:lnTo>
                    <a:pt x="294822" y="753748"/>
                  </a:lnTo>
                  <a:lnTo>
                    <a:pt x="289396" y="760082"/>
                  </a:lnTo>
                  <a:lnTo>
                    <a:pt x="293013" y="769131"/>
                  </a:lnTo>
                  <a:lnTo>
                    <a:pt x="407867" y="769131"/>
                  </a:lnTo>
                  <a:lnTo>
                    <a:pt x="411485" y="761892"/>
                  </a:lnTo>
                  <a:lnTo>
                    <a:pt x="408772" y="755558"/>
                  </a:lnTo>
                  <a:lnTo>
                    <a:pt x="404250" y="746509"/>
                  </a:lnTo>
                  <a:lnTo>
                    <a:pt x="401537" y="743795"/>
                  </a:lnTo>
                  <a:lnTo>
                    <a:pt x="396111" y="736556"/>
                  </a:lnTo>
                  <a:lnTo>
                    <a:pt x="396111" y="731127"/>
                  </a:lnTo>
                  <a:lnTo>
                    <a:pt x="392493" y="621639"/>
                  </a:lnTo>
                  <a:lnTo>
                    <a:pt x="392493" y="620734"/>
                  </a:lnTo>
                  <a:lnTo>
                    <a:pt x="393397" y="619829"/>
                  </a:lnTo>
                  <a:lnTo>
                    <a:pt x="405084" y="597250"/>
                  </a:lnTo>
                  <a:lnTo>
                    <a:pt x="427198" y="577640"/>
                  </a:lnTo>
                  <a:lnTo>
                    <a:pt x="456604" y="559896"/>
                  </a:lnTo>
                  <a:lnTo>
                    <a:pt x="477646" y="549250"/>
                  </a:lnTo>
                  <a:lnTo>
                    <a:pt x="312005" y="549250"/>
                  </a:lnTo>
                  <a:lnTo>
                    <a:pt x="289057" y="527392"/>
                  </a:lnTo>
                  <a:lnTo>
                    <a:pt x="264752" y="508079"/>
                  </a:lnTo>
                  <a:lnTo>
                    <a:pt x="257566" y="503102"/>
                  </a:lnTo>
                  <a:close/>
                </a:path>
                <a:path w="751839" h="769620">
                  <a:moveTo>
                    <a:pt x="384259" y="428903"/>
                  </a:moveTo>
                  <a:lnTo>
                    <a:pt x="258647" y="428903"/>
                  </a:lnTo>
                  <a:lnTo>
                    <a:pt x="264766" y="431590"/>
                  </a:lnTo>
                  <a:lnTo>
                    <a:pt x="270969" y="434106"/>
                  </a:lnTo>
                  <a:lnTo>
                    <a:pt x="277342" y="436284"/>
                  </a:lnTo>
                  <a:lnTo>
                    <a:pt x="283969" y="437952"/>
                  </a:lnTo>
                  <a:lnTo>
                    <a:pt x="298270" y="467812"/>
                  </a:lnTo>
                  <a:lnTo>
                    <a:pt x="306805" y="497673"/>
                  </a:lnTo>
                  <a:lnTo>
                    <a:pt x="310811" y="524691"/>
                  </a:lnTo>
                  <a:lnTo>
                    <a:pt x="310931" y="525497"/>
                  </a:lnTo>
                  <a:lnTo>
                    <a:pt x="312005" y="549250"/>
                  </a:lnTo>
                  <a:lnTo>
                    <a:pt x="477646" y="549250"/>
                  </a:lnTo>
                  <a:lnTo>
                    <a:pt x="486587" y="544726"/>
                  </a:lnTo>
                  <a:lnTo>
                    <a:pt x="394302" y="544726"/>
                  </a:lnTo>
                  <a:lnTo>
                    <a:pt x="403280" y="518485"/>
                  </a:lnTo>
                  <a:lnTo>
                    <a:pt x="355414" y="518485"/>
                  </a:lnTo>
                  <a:lnTo>
                    <a:pt x="352828" y="500755"/>
                  </a:lnTo>
                  <a:lnTo>
                    <a:pt x="348971" y="481838"/>
                  </a:lnTo>
                  <a:lnTo>
                    <a:pt x="343587" y="462242"/>
                  </a:lnTo>
                  <a:lnTo>
                    <a:pt x="336530" y="442773"/>
                  </a:lnTo>
                  <a:lnTo>
                    <a:pt x="336423" y="442476"/>
                  </a:lnTo>
                  <a:lnTo>
                    <a:pt x="353026" y="439606"/>
                  </a:lnTo>
                  <a:lnTo>
                    <a:pt x="368867" y="435124"/>
                  </a:lnTo>
                  <a:lnTo>
                    <a:pt x="383859" y="429115"/>
                  </a:lnTo>
                  <a:lnTo>
                    <a:pt x="384259" y="428903"/>
                  </a:lnTo>
                  <a:close/>
                </a:path>
                <a:path w="751839" h="769620">
                  <a:moveTo>
                    <a:pt x="704589" y="430713"/>
                  </a:moveTo>
                  <a:lnTo>
                    <a:pt x="563418" y="430713"/>
                  </a:lnTo>
                  <a:lnTo>
                    <a:pt x="551392" y="450281"/>
                  </a:lnTo>
                  <a:lnTo>
                    <a:pt x="530974" y="467812"/>
                  </a:lnTo>
                  <a:lnTo>
                    <a:pt x="503263" y="484665"/>
                  </a:lnTo>
                  <a:lnTo>
                    <a:pt x="469364" y="502197"/>
                  </a:lnTo>
                  <a:lnTo>
                    <a:pt x="449623" y="511896"/>
                  </a:lnTo>
                  <a:lnTo>
                    <a:pt x="430137" y="522104"/>
                  </a:lnTo>
                  <a:lnTo>
                    <a:pt x="411499" y="532991"/>
                  </a:lnTo>
                  <a:lnTo>
                    <a:pt x="394302" y="544726"/>
                  </a:lnTo>
                  <a:lnTo>
                    <a:pt x="486587" y="544726"/>
                  </a:lnTo>
                  <a:lnTo>
                    <a:pt x="525576" y="524861"/>
                  </a:lnTo>
                  <a:lnTo>
                    <a:pt x="559800" y="503667"/>
                  </a:lnTo>
                  <a:lnTo>
                    <a:pt x="588598" y="477893"/>
                  </a:lnTo>
                  <a:lnTo>
                    <a:pt x="607731" y="446096"/>
                  </a:lnTo>
                  <a:lnTo>
                    <a:pt x="674153" y="446096"/>
                  </a:lnTo>
                  <a:lnTo>
                    <a:pt x="685139" y="443862"/>
                  </a:lnTo>
                  <a:lnTo>
                    <a:pt x="704589" y="430713"/>
                  </a:lnTo>
                  <a:close/>
                </a:path>
                <a:path w="751839" h="769620">
                  <a:moveTo>
                    <a:pt x="452067" y="421664"/>
                  </a:moveTo>
                  <a:lnTo>
                    <a:pt x="397919" y="421664"/>
                  </a:lnTo>
                  <a:lnTo>
                    <a:pt x="372936" y="471432"/>
                  </a:lnTo>
                  <a:lnTo>
                    <a:pt x="355414" y="518485"/>
                  </a:lnTo>
                  <a:lnTo>
                    <a:pt x="403280" y="518485"/>
                  </a:lnTo>
                  <a:lnTo>
                    <a:pt x="404857" y="513875"/>
                  </a:lnTo>
                  <a:lnTo>
                    <a:pt x="419059" y="479123"/>
                  </a:lnTo>
                  <a:lnTo>
                    <a:pt x="437073" y="443862"/>
                  </a:lnTo>
                  <a:lnTo>
                    <a:pt x="437160" y="443692"/>
                  </a:lnTo>
                  <a:lnTo>
                    <a:pt x="452067" y="421664"/>
                  </a:lnTo>
                  <a:close/>
                </a:path>
                <a:path w="751839" h="769620">
                  <a:moveTo>
                    <a:pt x="194437" y="63340"/>
                  </a:moveTo>
                  <a:lnTo>
                    <a:pt x="150449" y="72233"/>
                  </a:lnTo>
                  <a:lnTo>
                    <a:pt x="114514" y="96480"/>
                  </a:lnTo>
                  <a:lnTo>
                    <a:pt x="90280" y="132434"/>
                  </a:lnTo>
                  <a:lnTo>
                    <a:pt x="81392" y="176447"/>
                  </a:lnTo>
                  <a:lnTo>
                    <a:pt x="82670" y="193074"/>
                  </a:lnTo>
                  <a:lnTo>
                    <a:pt x="82720" y="193724"/>
                  </a:lnTo>
                  <a:lnTo>
                    <a:pt x="86592" y="210153"/>
                  </a:lnTo>
                  <a:lnTo>
                    <a:pt x="92838" y="225564"/>
                  </a:lnTo>
                  <a:lnTo>
                    <a:pt x="101288" y="239787"/>
                  </a:lnTo>
                  <a:lnTo>
                    <a:pt x="60662" y="257871"/>
                  </a:lnTo>
                  <a:lnTo>
                    <a:pt x="28600" y="287406"/>
                  </a:lnTo>
                  <a:lnTo>
                    <a:pt x="7559" y="325933"/>
                  </a:lnTo>
                  <a:lnTo>
                    <a:pt x="0" y="370992"/>
                  </a:lnTo>
                  <a:lnTo>
                    <a:pt x="6902" y="413948"/>
                  </a:lnTo>
                  <a:lnTo>
                    <a:pt x="26132" y="451214"/>
                  </a:lnTo>
                  <a:lnTo>
                    <a:pt x="55477" y="480574"/>
                  </a:lnTo>
                  <a:lnTo>
                    <a:pt x="92722" y="499815"/>
                  </a:lnTo>
                  <a:lnTo>
                    <a:pt x="135654" y="506721"/>
                  </a:lnTo>
                  <a:lnTo>
                    <a:pt x="143793" y="506410"/>
                  </a:lnTo>
                  <a:lnTo>
                    <a:pt x="151933" y="505590"/>
                  </a:lnTo>
                  <a:lnTo>
                    <a:pt x="160072" y="504431"/>
                  </a:lnTo>
                  <a:lnTo>
                    <a:pt x="168211" y="503102"/>
                  </a:lnTo>
                  <a:lnTo>
                    <a:pt x="257566" y="503102"/>
                  </a:lnTo>
                  <a:lnTo>
                    <a:pt x="240786" y="491480"/>
                  </a:lnTo>
                  <a:lnTo>
                    <a:pt x="218855" y="477766"/>
                  </a:lnTo>
                  <a:lnTo>
                    <a:pt x="230541" y="467459"/>
                  </a:lnTo>
                  <a:lnTo>
                    <a:pt x="241125" y="455710"/>
                  </a:lnTo>
                  <a:lnTo>
                    <a:pt x="250522" y="442773"/>
                  </a:lnTo>
                  <a:lnTo>
                    <a:pt x="258523" y="429115"/>
                  </a:lnTo>
                  <a:lnTo>
                    <a:pt x="258647" y="428903"/>
                  </a:lnTo>
                  <a:lnTo>
                    <a:pt x="384259" y="428903"/>
                  </a:lnTo>
                  <a:lnTo>
                    <a:pt x="397919" y="421664"/>
                  </a:lnTo>
                  <a:lnTo>
                    <a:pt x="452067" y="421664"/>
                  </a:lnTo>
                  <a:lnTo>
                    <a:pt x="459416" y="410806"/>
                  </a:lnTo>
                  <a:lnTo>
                    <a:pt x="726215" y="410806"/>
                  </a:lnTo>
                  <a:lnTo>
                    <a:pt x="742962" y="386007"/>
                  </a:lnTo>
                  <a:lnTo>
                    <a:pt x="751525" y="343847"/>
                  </a:lnTo>
                  <a:lnTo>
                    <a:pt x="745845" y="310706"/>
                  </a:lnTo>
                  <a:lnTo>
                    <a:pt x="731177" y="281637"/>
                  </a:lnTo>
                  <a:lnTo>
                    <a:pt x="709048" y="258337"/>
                  </a:lnTo>
                  <a:lnTo>
                    <a:pt x="680985" y="242502"/>
                  </a:lnTo>
                  <a:lnTo>
                    <a:pt x="670528" y="216473"/>
                  </a:lnTo>
                  <a:lnTo>
                    <a:pt x="655663" y="193074"/>
                  </a:lnTo>
                  <a:lnTo>
                    <a:pt x="636727" y="172899"/>
                  </a:lnTo>
                  <a:lnTo>
                    <a:pt x="614062" y="156540"/>
                  </a:lnTo>
                  <a:lnTo>
                    <a:pt x="614062" y="148397"/>
                  </a:lnTo>
                  <a:lnTo>
                    <a:pt x="605696" y="104907"/>
                  </a:lnTo>
                  <a:lnTo>
                    <a:pt x="587504" y="77818"/>
                  </a:lnTo>
                  <a:lnTo>
                    <a:pt x="249604" y="77817"/>
                  </a:lnTo>
                  <a:lnTo>
                    <a:pt x="236914" y="71738"/>
                  </a:lnTo>
                  <a:lnTo>
                    <a:pt x="223377" y="67185"/>
                  </a:lnTo>
                  <a:lnTo>
                    <a:pt x="209162" y="64329"/>
                  </a:lnTo>
                  <a:lnTo>
                    <a:pt x="194437" y="63340"/>
                  </a:lnTo>
                  <a:close/>
                </a:path>
                <a:path w="751839" h="769620">
                  <a:moveTo>
                    <a:pt x="674153" y="446096"/>
                  </a:moveTo>
                  <a:lnTo>
                    <a:pt x="607731" y="446096"/>
                  </a:lnTo>
                  <a:lnTo>
                    <a:pt x="616040" y="448612"/>
                  </a:lnTo>
                  <a:lnTo>
                    <a:pt x="624688" y="450620"/>
                  </a:lnTo>
                  <a:lnTo>
                    <a:pt x="633675" y="451949"/>
                  </a:lnTo>
                  <a:lnTo>
                    <a:pt x="643002" y="452430"/>
                  </a:lnTo>
                  <a:lnTo>
                    <a:pt x="674153" y="446096"/>
                  </a:lnTo>
                  <a:close/>
                </a:path>
                <a:path w="751839" h="769620">
                  <a:moveTo>
                    <a:pt x="726215" y="410806"/>
                  </a:moveTo>
                  <a:lnTo>
                    <a:pt x="459416" y="410806"/>
                  </a:lnTo>
                  <a:lnTo>
                    <a:pt x="477408" y="420533"/>
                  </a:lnTo>
                  <a:lnTo>
                    <a:pt x="496382" y="427546"/>
                  </a:lnTo>
                  <a:lnTo>
                    <a:pt x="516772" y="431929"/>
                  </a:lnTo>
                  <a:lnTo>
                    <a:pt x="538095" y="433428"/>
                  </a:lnTo>
                  <a:lnTo>
                    <a:pt x="544723" y="433258"/>
                  </a:lnTo>
                  <a:lnTo>
                    <a:pt x="551096" y="432749"/>
                  </a:lnTo>
                  <a:lnTo>
                    <a:pt x="557092" y="431929"/>
                  </a:lnTo>
                  <a:lnTo>
                    <a:pt x="563418" y="430713"/>
                  </a:lnTo>
                  <a:lnTo>
                    <a:pt x="704589" y="430713"/>
                  </a:lnTo>
                  <a:lnTo>
                    <a:pt x="719646" y="420533"/>
                  </a:lnTo>
                  <a:lnTo>
                    <a:pt x="726215" y="410806"/>
                  </a:lnTo>
                  <a:close/>
                </a:path>
                <a:path w="751839" h="769620">
                  <a:moveTo>
                    <a:pt x="357223" y="0"/>
                  </a:moveTo>
                  <a:lnTo>
                    <a:pt x="321585" y="5796"/>
                  </a:lnTo>
                  <a:lnTo>
                    <a:pt x="290526" y="21942"/>
                  </a:lnTo>
                  <a:lnTo>
                    <a:pt x="265910" y="46572"/>
                  </a:lnTo>
                  <a:lnTo>
                    <a:pt x="249604" y="77817"/>
                  </a:lnTo>
                  <a:lnTo>
                    <a:pt x="587504" y="77818"/>
                  </a:lnTo>
                  <a:lnTo>
                    <a:pt x="581731" y="69221"/>
                  </a:lnTo>
                  <a:lnTo>
                    <a:pt x="551518" y="48862"/>
                  </a:lnTo>
                  <a:lnTo>
                    <a:pt x="450372" y="48862"/>
                  </a:lnTo>
                  <a:lnTo>
                    <a:pt x="432511" y="28630"/>
                  </a:lnTo>
                  <a:lnTo>
                    <a:pt x="410580" y="13233"/>
                  </a:lnTo>
                  <a:lnTo>
                    <a:pt x="385258" y="3435"/>
                  </a:lnTo>
                  <a:lnTo>
                    <a:pt x="357223" y="0"/>
                  </a:lnTo>
                  <a:close/>
                </a:path>
                <a:path w="751839" h="769620">
                  <a:moveTo>
                    <a:pt x="501921" y="36194"/>
                  </a:moveTo>
                  <a:lnTo>
                    <a:pt x="488016" y="37028"/>
                  </a:lnTo>
                  <a:lnTo>
                    <a:pt x="474790" y="39474"/>
                  </a:lnTo>
                  <a:lnTo>
                    <a:pt x="462242" y="43447"/>
                  </a:lnTo>
                  <a:lnTo>
                    <a:pt x="450372" y="48862"/>
                  </a:lnTo>
                  <a:lnTo>
                    <a:pt x="551518" y="48862"/>
                  </a:lnTo>
                  <a:lnTo>
                    <a:pt x="545895" y="45073"/>
                  </a:lnTo>
                  <a:lnTo>
                    <a:pt x="501921" y="36194"/>
                  </a:lnTo>
                  <a:close/>
                </a:path>
              </a:pathLst>
            </a:custGeom>
            <a:solidFill>
              <a:srgbClr val="186B2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 descr=""/>
          <p:cNvSpPr txBox="1"/>
          <p:nvPr/>
        </p:nvSpPr>
        <p:spPr>
          <a:xfrm>
            <a:off x="7109841" y="3644646"/>
            <a:ext cx="1965960" cy="4064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500">
                <a:latin typeface="Calibri"/>
                <a:cs typeface="Calibri"/>
              </a:rPr>
              <a:t>Livelihood</a:t>
            </a:r>
            <a:r>
              <a:rPr dirty="0" sz="2500" spc="-55">
                <a:latin typeface="Calibri"/>
                <a:cs typeface="Calibri"/>
              </a:rPr>
              <a:t> </a:t>
            </a:r>
            <a:r>
              <a:rPr dirty="0" sz="2500">
                <a:latin typeface="Calibri"/>
                <a:cs typeface="Calibri"/>
              </a:rPr>
              <a:t>–</a:t>
            </a:r>
            <a:r>
              <a:rPr dirty="0" sz="2500" spc="-50">
                <a:latin typeface="Calibri"/>
                <a:cs typeface="Calibri"/>
              </a:rPr>
              <a:t> </a:t>
            </a:r>
            <a:r>
              <a:rPr dirty="0" sz="2500" spc="-25" b="1">
                <a:latin typeface="Calibri"/>
                <a:cs typeface="Calibri"/>
              </a:rPr>
              <a:t>48</a:t>
            </a:r>
            <a:endParaRPr sz="2500">
              <a:latin typeface="Calibri"/>
              <a:cs typeface="Calibri"/>
            </a:endParaRPr>
          </a:p>
        </p:txBody>
      </p:sp>
      <p:grpSp>
        <p:nvGrpSpPr>
          <p:cNvPr id="11" name="object 11" descr=""/>
          <p:cNvGrpSpPr/>
          <p:nvPr/>
        </p:nvGrpSpPr>
        <p:grpSpPr>
          <a:xfrm>
            <a:off x="5108575" y="5062854"/>
            <a:ext cx="6245225" cy="1597025"/>
            <a:chOff x="5108575" y="5062854"/>
            <a:chExt cx="6245225" cy="1597025"/>
          </a:xfrm>
        </p:grpSpPr>
        <p:sp>
          <p:nvSpPr>
            <p:cNvPr id="12" name="object 12" descr=""/>
            <p:cNvSpPr/>
            <p:nvPr/>
          </p:nvSpPr>
          <p:spPr>
            <a:xfrm>
              <a:off x="5108575" y="5062854"/>
              <a:ext cx="6245225" cy="1597025"/>
            </a:xfrm>
            <a:custGeom>
              <a:avLst/>
              <a:gdLst/>
              <a:ahLst/>
              <a:cxnLst/>
              <a:rect l="l" t="t" r="r" b="b"/>
              <a:pathLst>
                <a:path w="6245225" h="1597025">
                  <a:moveTo>
                    <a:pt x="6085585" y="0"/>
                  </a:moveTo>
                  <a:lnTo>
                    <a:pt x="159638" y="0"/>
                  </a:lnTo>
                  <a:lnTo>
                    <a:pt x="109191" y="8141"/>
                  </a:lnTo>
                  <a:lnTo>
                    <a:pt x="65370" y="30809"/>
                  </a:lnTo>
                  <a:lnTo>
                    <a:pt x="30809" y="65370"/>
                  </a:lnTo>
                  <a:lnTo>
                    <a:pt x="8141" y="109191"/>
                  </a:lnTo>
                  <a:lnTo>
                    <a:pt x="0" y="159639"/>
                  </a:lnTo>
                  <a:lnTo>
                    <a:pt x="0" y="1436954"/>
                  </a:lnTo>
                  <a:lnTo>
                    <a:pt x="8141" y="1487417"/>
                  </a:lnTo>
                  <a:lnTo>
                    <a:pt x="30809" y="1531243"/>
                  </a:lnTo>
                  <a:lnTo>
                    <a:pt x="65370" y="1565803"/>
                  </a:lnTo>
                  <a:lnTo>
                    <a:pt x="109191" y="1588467"/>
                  </a:lnTo>
                  <a:lnTo>
                    <a:pt x="159638" y="1596605"/>
                  </a:lnTo>
                  <a:lnTo>
                    <a:pt x="6085585" y="1596605"/>
                  </a:lnTo>
                  <a:lnTo>
                    <a:pt x="6136033" y="1588467"/>
                  </a:lnTo>
                  <a:lnTo>
                    <a:pt x="6179854" y="1565803"/>
                  </a:lnTo>
                  <a:lnTo>
                    <a:pt x="6214415" y="1531243"/>
                  </a:lnTo>
                  <a:lnTo>
                    <a:pt x="6237083" y="1487417"/>
                  </a:lnTo>
                  <a:lnTo>
                    <a:pt x="6245225" y="1436954"/>
                  </a:lnTo>
                  <a:lnTo>
                    <a:pt x="6245225" y="159639"/>
                  </a:lnTo>
                  <a:lnTo>
                    <a:pt x="6237083" y="109191"/>
                  </a:lnTo>
                  <a:lnTo>
                    <a:pt x="6214415" y="65370"/>
                  </a:lnTo>
                  <a:lnTo>
                    <a:pt x="6179854" y="30809"/>
                  </a:lnTo>
                  <a:lnTo>
                    <a:pt x="6136033" y="8141"/>
                  </a:lnTo>
                  <a:lnTo>
                    <a:pt x="6085585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5920404" y="5568812"/>
              <a:ext cx="482600" cy="258445"/>
            </a:xfrm>
            <a:custGeom>
              <a:avLst/>
              <a:gdLst/>
              <a:ahLst/>
              <a:cxnLst/>
              <a:rect l="l" t="t" r="r" b="b"/>
              <a:pathLst>
                <a:path w="482600" h="258445">
                  <a:moveTo>
                    <a:pt x="240794" y="0"/>
                  </a:moveTo>
                  <a:lnTo>
                    <a:pt x="74843" y="68497"/>
                  </a:lnTo>
                  <a:lnTo>
                    <a:pt x="0" y="246091"/>
                  </a:lnTo>
                  <a:lnTo>
                    <a:pt x="2569" y="252719"/>
                  </a:lnTo>
                  <a:lnTo>
                    <a:pt x="13904" y="257711"/>
                  </a:lnTo>
                  <a:lnTo>
                    <a:pt x="20529" y="255140"/>
                  </a:lnTo>
                  <a:lnTo>
                    <a:pt x="91483" y="85961"/>
                  </a:lnTo>
                  <a:lnTo>
                    <a:pt x="240432" y="24431"/>
                  </a:lnTo>
                  <a:lnTo>
                    <a:pt x="389561" y="85961"/>
                  </a:lnTo>
                  <a:lnTo>
                    <a:pt x="461262" y="255163"/>
                  </a:lnTo>
                  <a:lnTo>
                    <a:pt x="465257" y="257885"/>
                  </a:lnTo>
                  <a:lnTo>
                    <a:pt x="469778" y="257885"/>
                  </a:lnTo>
                  <a:lnTo>
                    <a:pt x="479802" y="254476"/>
                  </a:lnTo>
                  <a:lnTo>
                    <a:pt x="482439" y="247931"/>
                  </a:lnTo>
                  <a:lnTo>
                    <a:pt x="406473" y="68678"/>
                  </a:lnTo>
                  <a:lnTo>
                    <a:pt x="240794" y="0"/>
                  </a:lnTo>
                  <a:close/>
                </a:path>
              </a:pathLst>
            </a:custGeom>
            <a:solidFill>
              <a:srgbClr val="0E9ED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41099" y="5853843"/>
              <a:ext cx="235134" cy="126680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5968746" y="5609539"/>
              <a:ext cx="380365" cy="404495"/>
            </a:xfrm>
            <a:custGeom>
              <a:avLst/>
              <a:gdLst/>
              <a:ahLst/>
              <a:cxnLst/>
              <a:rect l="l" t="t" r="r" b="b"/>
              <a:pathLst>
                <a:path w="380364" h="404495">
                  <a:moveTo>
                    <a:pt x="253225" y="90487"/>
                  </a:moveTo>
                  <a:lnTo>
                    <a:pt x="126606" y="90487"/>
                  </a:lnTo>
                  <a:lnTo>
                    <a:pt x="126606" y="162877"/>
                  </a:lnTo>
                  <a:lnTo>
                    <a:pt x="253225" y="162877"/>
                  </a:lnTo>
                  <a:lnTo>
                    <a:pt x="253225" y="90487"/>
                  </a:lnTo>
                  <a:close/>
                </a:path>
                <a:path w="380364" h="404495">
                  <a:moveTo>
                    <a:pt x="379831" y="208572"/>
                  </a:moveTo>
                  <a:lnTo>
                    <a:pt x="370179" y="180975"/>
                  </a:lnTo>
                  <a:lnTo>
                    <a:pt x="332232" y="72440"/>
                  </a:lnTo>
                  <a:lnTo>
                    <a:pt x="326834" y="57010"/>
                  </a:lnTo>
                  <a:lnTo>
                    <a:pt x="326745" y="56730"/>
                  </a:lnTo>
                  <a:lnTo>
                    <a:pt x="271310" y="33362"/>
                  </a:lnTo>
                  <a:lnTo>
                    <a:pt x="271310" y="175666"/>
                  </a:lnTo>
                  <a:lnTo>
                    <a:pt x="266001" y="180975"/>
                  </a:lnTo>
                  <a:lnTo>
                    <a:pt x="113830" y="180975"/>
                  </a:lnTo>
                  <a:lnTo>
                    <a:pt x="108521" y="175666"/>
                  </a:lnTo>
                  <a:lnTo>
                    <a:pt x="108572" y="76695"/>
                  </a:lnTo>
                  <a:lnTo>
                    <a:pt x="112826" y="72440"/>
                  </a:lnTo>
                  <a:lnTo>
                    <a:pt x="265531" y="72440"/>
                  </a:lnTo>
                  <a:lnTo>
                    <a:pt x="271259" y="78092"/>
                  </a:lnTo>
                  <a:lnTo>
                    <a:pt x="271310" y="175666"/>
                  </a:lnTo>
                  <a:lnTo>
                    <a:pt x="271310" y="33362"/>
                  </a:lnTo>
                  <a:lnTo>
                    <a:pt x="192176" y="0"/>
                  </a:lnTo>
                  <a:lnTo>
                    <a:pt x="57785" y="57010"/>
                  </a:lnTo>
                  <a:lnTo>
                    <a:pt x="0" y="208114"/>
                  </a:lnTo>
                  <a:lnTo>
                    <a:pt x="0" y="404202"/>
                  </a:lnTo>
                  <a:lnTo>
                    <a:pt x="13233" y="397979"/>
                  </a:lnTo>
                  <a:lnTo>
                    <a:pt x="26695" y="392290"/>
                  </a:lnTo>
                  <a:lnTo>
                    <a:pt x="40373" y="387159"/>
                  </a:lnTo>
                  <a:lnTo>
                    <a:pt x="54254" y="382574"/>
                  </a:lnTo>
                  <a:lnTo>
                    <a:pt x="54254" y="229108"/>
                  </a:lnTo>
                  <a:lnTo>
                    <a:pt x="66192" y="226212"/>
                  </a:lnTo>
                  <a:lnTo>
                    <a:pt x="313626" y="226212"/>
                  </a:lnTo>
                  <a:lnTo>
                    <a:pt x="325564" y="229108"/>
                  </a:lnTo>
                  <a:lnTo>
                    <a:pt x="325564" y="377863"/>
                  </a:lnTo>
                  <a:lnTo>
                    <a:pt x="339382" y="381762"/>
                  </a:lnTo>
                  <a:lnTo>
                    <a:pt x="353034" y="386156"/>
                  </a:lnTo>
                  <a:lnTo>
                    <a:pt x="366522" y="391045"/>
                  </a:lnTo>
                  <a:lnTo>
                    <a:pt x="379831" y="396417"/>
                  </a:lnTo>
                  <a:lnTo>
                    <a:pt x="379831" y="226212"/>
                  </a:lnTo>
                  <a:lnTo>
                    <a:pt x="379831" y="208572"/>
                  </a:lnTo>
                  <a:close/>
                </a:path>
              </a:pathLst>
            </a:custGeom>
            <a:solidFill>
              <a:srgbClr val="0E9ED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43179" y="5519045"/>
              <a:ext cx="235134" cy="236349"/>
            </a:xfrm>
            <a:prstGeom prst="rect">
              <a:avLst/>
            </a:prstGeom>
          </p:spPr>
        </p:pic>
        <p:sp>
          <p:nvSpPr>
            <p:cNvPr id="17" name="object 17" descr=""/>
            <p:cNvSpPr/>
            <p:nvPr/>
          </p:nvSpPr>
          <p:spPr>
            <a:xfrm>
              <a:off x="5643169" y="5918110"/>
              <a:ext cx="777875" cy="280035"/>
            </a:xfrm>
            <a:custGeom>
              <a:avLst/>
              <a:gdLst/>
              <a:ahLst/>
              <a:cxnLst/>
              <a:rect l="l" t="t" r="r" b="b"/>
              <a:pathLst>
                <a:path w="777875" h="280035">
                  <a:moveTo>
                    <a:pt x="316077" y="100876"/>
                  </a:moveTo>
                  <a:lnTo>
                    <a:pt x="219570" y="36995"/>
                  </a:lnTo>
                  <a:lnTo>
                    <a:pt x="116154" y="7785"/>
                  </a:lnTo>
                  <a:lnTo>
                    <a:pt x="33680" y="0"/>
                  </a:lnTo>
                  <a:lnTo>
                    <a:pt x="0" y="342"/>
                  </a:lnTo>
                  <a:lnTo>
                    <a:pt x="0" y="171005"/>
                  </a:lnTo>
                  <a:lnTo>
                    <a:pt x="68643" y="171005"/>
                  </a:lnTo>
                  <a:lnTo>
                    <a:pt x="147180" y="161861"/>
                  </a:lnTo>
                  <a:lnTo>
                    <a:pt x="209130" y="147815"/>
                  </a:lnTo>
                  <a:lnTo>
                    <a:pt x="254406" y="132651"/>
                  </a:lnTo>
                  <a:lnTo>
                    <a:pt x="294741" y="114084"/>
                  </a:lnTo>
                  <a:lnTo>
                    <a:pt x="308737" y="104889"/>
                  </a:lnTo>
                  <a:lnTo>
                    <a:pt x="316077" y="100876"/>
                  </a:lnTo>
                  <a:close/>
                </a:path>
                <a:path w="777875" h="280035">
                  <a:moveTo>
                    <a:pt x="583222" y="56718"/>
                  </a:moveTo>
                  <a:lnTo>
                    <a:pt x="515493" y="17170"/>
                  </a:lnTo>
                  <a:lnTo>
                    <a:pt x="450557" y="58534"/>
                  </a:lnTo>
                  <a:lnTo>
                    <a:pt x="468972" y="56273"/>
                  </a:lnTo>
                  <a:lnTo>
                    <a:pt x="487451" y="54660"/>
                  </a:lnTo>
                  <a:lnTo>
                    <a:pt x="505980" y="53695"/>
                  </a:lnTo>
                  <a:lnTo>
                    <a:pt x="524535" y="53365"/>
                  </a:lnTo>
                  <a:lnTo>
                    <a:pt x="539242" y="53594"/>
                  </a:lnTo>
                  <a:lnTo>
                    <a:pt x="553923" y="54216"/>
                  </a:lnTo>
                  <a:lnTo>
                    <a:pt x="568591" y="55257"/>
                  </a:lnTo>
                  <a:lnTo>
                    <a:pt x="583222" y="56718"/>
                  </a:lnTo>
                  <a:close/>
                </a:path>
                <a:path w="777875" h="280035">
                  <a:moveTo>
                    <a:pt x="777760" y="162407"/>
                  </a:moveTo>
                  <a:lnTo>
                    <a:pt x="711517" y="120523"/>
                  </a:lnTo>
                  <a:lnTo>
                    <a:pt x="670979" y="103505"/>
                  </a:lnTo>
                  <a:lnTo>
                    <a:pt x="625411" y="90944"/>
                  </a:lnTo>
                  <a:lnTo>
                    <a:pt x="576160" y="83172"/>
                  </a:lnTo>
                  <a:lnTo>
                    <a:pt x="524535" y="80518"/>
                  </a:lnTo>
                  <a:lnTo>
                    <a:pt x="474560" y="82956"/>
                  </a:lnTo>
                  <a:lnTo>
                    <a:pt x="427101" y="90106"/>
                  </a:lnTo>
                  <a:lnTo>
                    <a:pt x="383133" y="101688"/>
                  </a:lnTo>
                  <a:lnTo>
                    <a:pt x="343662" y="117424"/>
                  </a:lnTo>
                  <a:lnTo>
                    <a:pt x="299669" y="142735"/>
                  </a:lnTo>
                  <a:lnTo>
                    <a:pt x="270764" y="156057"/>
                  </a:lnTo>
                  <a:lnTo>
                    <a:pt x="222885" y="172681"/>
                  </a:lnTo>
                  <a:lnTo>
                    <a:pt x="155943" y="188290"/>
                  </a:lnTo>
                  <a:lnTo>
                    <a:pt x="69913" y="198513"/>
                  </a:lnTo>
                  <a:lnTo>
                    <a:pt x="0" y="198513"/>
                  </a:lnTo>
                  <a:lnTo>
                    <a:pt x="0" y="279946"/>
                  </a:lnTo>
                  <a:lnTo>
                    <a:pt x="777760" y="279946"/>
                  </a:lnTo>
                  <a:lnTo>
                    <a:pt x="777760" y="162407"/>
                  </a:lnTo>
                  <a:close/>
                </a:path>
              </a:pathLst>
            </a:custGeom>
            <a:solidFill>
              <a:srgbClr val="0E9ED4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 descr=""/>
          <p:cNvSpPr txBox="1"/>
          <p:nvPr/>
        </p:nvSpPr>
        <p:spPr>
          <a:xfrm>
            <a:off x="7109841" y="5640730"/>
            <a:ext cx="1998980" cy="4064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500">
                <a:latin typeface="Calibri"/>
                <a:cs typeface="Calibri"/>
              </a:rPr>
              <a:t>Farm</a:t>
            </a:r>
            <a:r>
              <a:rPr dirty="0" sz="2500" spc="-65">
                <a:latin typeface="Calibri"/>
                <a:cs typeface="Calibri"/>
              </a:rPr>
              <a:t> </a:t>
            </a:r>
            <a:r>
              <a:rPr dirty="0" sz="2500">
                <a:latin typeface="Calibri"/>
                <a:cs typeface="Calibri"/>
              </a:rPr>
              <a:t>Input</a:t>
            </a:r>
            <a:r>
              <a:rPr dirty="0" sz="2500" spc="-40">
                <a:latin typeface="Calibri"/>
                <a:cs typeface="Calibri"/>
              </a:rPr>
              <a:t> </a:t>
            </a:r>
            <a:r>
              <a:rPr dirty="0" sz="2500">
                <a:latin typeface="Calibri"/>
                <a:cs typeface="Calibri"/>
              </a:rPr>
              <a:t>-</a:t>
            </a:r>
            <a:r>
              <a:rPr dirty="0" sz="2500" spc="-55">
                <a:latin typeface="Calibri"/>
                <a:cs typeface="Calibri"/>
              </a:rPr>
              <a:t> </a:t>
            </a:r>
            <a:r>
              <a:rPr dirty="0" sz="2500" spc="-25" b="1">
                <a:latin typeface="Calibri"/>
                <a:cs typeface="Calibri"/>
              </a:rPr>
              <a:t>55</a:t>
            </a:r>
            <a:endParaRPr sz="2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3891" y="1534794"/>
            <a:ext cx="3105785" cy="1732280"/>
          </a:xfrm>
          <a:prstGeom prst="rect"/>
        </p:spPr>
        <p:txBody>
          <a:bodyPr wrap="square" lIns="0" tIns="81280" rIns="0" bIns="0" rtlCol="0" vert="horz">
            <a:spAutoFit/>
          </a:bodyPr>
          <a:lstStyle/>
          <a:p>
            <a:pPr marL="12700" marR="5080">
              <a:lnSpc>
                <a:spcPts val="4320"/>
              </a:lnSpc>
              <a:spcBef>
                <a:spcPts val="640"/>
              </a:spcBef>
            </a:pPr>
            <a:r>
              <a:rPr dirty="0" sz="4000">
                <a:solidFill>
                  <a:srgbClr val="006FC0"/>
                </a:solidFill>
                <a:latin typeface="Calibri"/>
                <a:cs typeface="Calibri"/>
              </a:rPr>
              <a:t>Component</a:t>
            </a:r>
            <a:r>
              <a:rPr dirty="0" sz="4000" spc="-22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4000" spc="-25">
                <a:solidFill>
                  <a:srgbClr val="006FC0"/>
                </a:solidFill>
                <a:latin typeface="Calibri"/>
                <a:cs typeface="Calibri"/>
              </a:rPr>
              <a:t>B2 </a:t>
            </a:r>
            <a:r>
              <a:rPr dirty="0" sz="4000" spc="-10">
                <a:solidFill>
                  <a:srgbClr val="000000"/>
                </a:solidFill>
                <a:latin typeface="Calibri"/>
                <a:cs typeface="Calibri"/>
              </a:rPr>
              <a:t>Livelihood Support</a:t>
            </a:r>
            <a:endParaRPr sz="40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86553" y="163703"/>
            <a:ext cx="6806692" cy="2623058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913891" y="3529710"/>
            <a:ext cx="3772535" cy="248793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241300" algn="l"/>
              </a:tabLst>
            </a:pPr>
            <a:r>
              <a:rPr dirty="0" sz="1300" b="1">
                <a:latin typeface="Calibri"/>
                <a:cs typeface="Calibri"/>
              </a:rPr>
              <a:t>Fisheries</a:t>
            </a:r>
            <a:r>
              <a:rPr dirty="0" sz="1300" spc="-30" b="1">
                <a:latin typeface="Calibri"/>
                <a:cs typeface="Calibri"/>
              </a:rPr>
              <a:t> </a:t>
            </a:r>
            <a:r>
              <a:rPr dirty="0" sz="1300" b="1">
                <a:latin typeface="Calibri"/>
                <a:cs typeface="Calibri"/>
              </a:rPr>
              <a:t>CIG</a:t>
            </a:r>
            <a:r>
              <a:rPr dirty="0" sz="1300" spc="-35" b="1">
                <a:latin typeface="Calibri"/>
                <a:cs typeface="Calibri"/>
              </a:rPr>
              <a:t> </a:t>
            </a:r>
            <a:r>
              <a:rPr dirty="0" sz="1300" b="1">
                <a:latin typeface="Calibri"/>
                <a:cs typeface="Calibri"/>
              </a:rPr>
              <a:t>under</a:t>
            </a:r>
            <a:r>
              <a:rPr dirty="0" sz="1300" spc="-25" b="1">
                <a:latin typeface="Calibri"/>
                <a:cs typeface="Calibri"/>
              </a:rPr>
              <a:t> </a:t>
            </a:r>
            <a:r>
              <a:rPr dirty="0" sz="1300" b="1">
                <a:latin typeface="Calibri"/>
                <a:cs typeface="Calibri"/>
              </a:rPr>
              <a:t>the</a:t>
            </a:r>
            <a:r>
              <a:rPr dirty="0" sz="1300" spc="-30" b="1">
                <a:latin typeface="Calibri"/>
                <a:cs typeface="Calibri"/>
              </a:rPr>
              <a:t> </a:t>
            </a:r>
            <a:r>
              <a:rPr dirty="0" sz="1300" spc="-10" b="1">
                <a:latin typeface="Calibri"/>
                <a:cs typeface="Calibri"/>
              </a:rPr>
              <a:t>FCE(T)</a:t>
            </a:r>
            <a:endParaRPr sz="1300">
              <a:latin typeface="Calibri"/>
              <a:cs typeface="Calibri"/>
            </a:endParaRPr>
          </a:p>
          <a:p>
            <a:pPr marL="241300" indent="-228600">
              <a:lnSpc>
                <a:spcPts val="1480"/>
              </a:lnSpc>
              <a:spcBef>
                <a:spcPts val="1450"/>
              </a:spcBef>
              <a:buFont typeface="Arial MT"/>
              <a:buChar char="•"/>
              <a:tabLst>
                <a:tab pos="241300" algn="l"/>
              </a:tabLst>
            </a:pPr>
            <a:r>
              <a:rPr dirty="0" sz="1300">
                <a:latin typeface="Calibri"/>
                <a:cs typeface="Calibri"/>
              </a:rPr>
              <a:t>•</a:t>
            </a:r>
            <a:r>
              <a:rPr dirty="0" sz="1300" spc="-50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Livelihood</a:t>
            </a:r>
            <a:r>
              <a:rPr dirty="0" sz="1300" spc="-25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options</a:t>
            </a:r>
            <a:r>
              <a:rPr dirty="0" sz="1300" spc="-30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for</a:t>
            </a:r>
            <a:r>
              <a:rPr dirty="0" sz="1300" spc="-45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25</a:t>
            </a:r>
            <a:r>
              <a:rPr dirty="0" sz="1300" spc="-50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members</a:t>
            </a:r>
            <a:r>
              <a:rPr dirty="0" sz="1300" spc="-30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supporting</a:t>
            </a:r>
            <a:r>
              <a:rPr dirty="0" sz="1300" spc="-25">
                <a:latin typeface="Calibri"/>
                <a:cs typeface="Calibri"/>
              </a:rPr>
              <a:t> 250</a:t>
            </a:r>
            <a:endParaRPr sz="1300">
              <a:latin typeface="Calibri"/>
              <a:cs typeface="Calibri"/>
            </a:endParaRPr>
          </a:p>
          <a:p>
            <a:pPr marL="12700">
              <a:lnSpc>
                <a:spcPts val="1480"/>
              </a:lnSpc>
            </a:pPr>
            <a:r>
              <a:rPr dirty="0" sz="1300" spc="-10">
                <a:latin typeface="Calibri"/>
                <a:cs typeface="Calibri"/>
              </a:rPr>
              <a:t>beneficiaries</a:t>
            </a:r>
            <a:endParaRPr sz="13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1440"/>
              </a:spcBef>
              <a:buFont typeface="Arial MT"/>
              <a:buChar char="•"/>
              <a:tabLst>
                <a:tab pos="241300" algn="l"/>
              </a:tabLst>
            </a:pPr>
            <a:r>
              <a:rPr dirty="0" sz="1300">
                <a:latin typeface="Calibri"/>
                <a:cs typeface="Calibri"/>
              </a:rPr>
              <a:t>•</a:t>
            </a:r>
            <a:r>
              <a:rPr dirty="0" sz="1300" spc="-30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Income</a:t>
            </a:r>
            <a:r>
              <a:rPr dirty="0" sz="1300" spc="-15">
                <a:latin typeface="Calibri"/>
                <a:cs typeface="Calibri"/>
              </a:rPr>
              <a:t> </a:t>
            </a:r>
            <a:r>
              <a:rPr dirty="0" sz="1300" spc="-10">
                <a:latin typeface="Calibri"/>
                <a:cs typeface="Calibri"/>
              </a:rPr>
              <a:t>generation</a:t>
            </a:r>
            <a:r>
              <a:rPr dirty="0" sz="1300">
                <a:latin typeface="Calibri"/>
                <a:cs typeface="Calibri"/>
              </a:rPr>
              <a:t> to</a:t>
            </a:r>
            <a:r>
              <a:rPr dirty="0" sz="1300" spc="-25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support</a:t>
            </a:r>
            <a:r>
              <a:rPr dirty="0" sz="1300" spc="-5">
                <a:latin typeface="Calibri"/>
                <a:cs typeface="Calibri"/>
              </a:rPr>
              <a:t> </a:t>
            </a:r>
            <a:r>
              <a:rPr dirty="0" sz="1300" spc="-10">
                <a:latin typeface="Calibri"/>
                <a:cs typeface="Calibri"/>
              </a:rPr>
              <a:t>families</a:t>
            </a:r>
            <a:endParaRPr sz="13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1440"/>
              </a:spcBef>
              <a:buFont typeface="Arial MT"/>
              <a:buChar char="•"/>
              <a:tabLst>
                <a:tab pos="241300" algn="l"/>
              </a:tabLst>
            </a:pPr>
            <a:r>
              <a:rPr dirty="0" sz="1300">
                <a:latin typeface="Calibri"/>
                <a:cs typeface="Calibri"/>
              </a:rPr>
              <a:t>•</a:t>
            </a:r>
            <a:r>
              <a:rPr dirty="0" sz="1300" spc="-25">
                <a:latin typeface="Calibri"/>
                <a:cs typeface="Calibri"/>
              </a:rPr>
              <a:t> </a:t>
            </a:r>
            <a:r>
              <a:rPr dirty="0" sz="1300" spc="-10">
                <a:latin typeface="Calibri"/>
                <a:cs typeface="Calibri"/>
              </a:rPr>
              <a:t>Reduction </a:t>
            </a:r>
            <a:r>
              <a:rPr dirty="0" sz="1300">
                <a:latin typeface="Calibri"/>
                <a:cs typeface="Calibri"/>
              </a:rPr>
              <a:t>in</a:t>
            </a:r>
            <a:r>
              <a:rPr dirty="0" sz="1300" spc="-25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divorce</a:t>
            </a:r>
            <a:r>
              <a:rPr dirty="0" sz="1300" spc="-10">
                <a:latin typeface="Calibri"/>
                <a:cs typeface="Calibri"/>
              </a:rPr>
              <a:t> </a:t>
            </a:r>
            <a:r>
              <a:rPr dirty="0" sz="1300" spc="-20">
                <a:latin typeface="Calibri"/>
                <a:cs typeface="Calibri"/>
              </a:rPr>
              <a:t>rates</a:t>
            </a:r>
            <a:endParaRPr sz="1300">
              <a:latin typeface="Calibri"/>
              <a:cs typeface="Calibri"/>
            </a:endParaRPr>
          </a:p>
          <a:p>
            <a:pPr marL="241300" indent="-228600">
              <a:lnSpc>
                <a:spcPts val="1480"/>
              </a:lnSpc>
              <a:spcBef>
                <a:spcPts val="1455"/>
              </a:spcBef>
              <a:buFont typeface="Arial MT"/>
              <a:buChar char="•"/>
              <a:tabLst>
                <a:tab pos="241300" algn="l"/>
              </a:tabLst>
            </a:pPr>
            <a:r>
              <a:rPr dirty="0" sz="1300">
                <a:latin typeface="Calibri"/>
                <a:cs typeface="Calibri"/>
              </a:rPr>
              <a:t>•</a:t>
            </a:r>
            <a:r>
              <a:rPr dirty="0" sz="1300" spc="-35">
                <a:latin typeface="Calibri"/>
                <a:cs typeface="Calibri"/>
              </a:rPr>
              <a:t> </a:t>
            </a:r>
            <a:r>
              <a:rPr dirty="0" sz="1300" spc="-10">
                <a:latin typeface="Calibri"/>
                <a:cs typeface="Calibri"/>
              </a:rPr>
              <a:t>Improved</a:t>
            </a:r>
            <a:r>
              <a:rPr dirty="0" sz="1300" spc="-15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health</a:t>
            </a:r>
            <a:r>
              <a:rPr dirty="0" sz="1300" spc="-25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conditions</a:t>
            </a:r>
            <a:r>
              <a:rPr dirty="0" sz="1300" spc="-5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through</a:t>
            </a:r>
            <a:r>
              <a:rPr dirty="0" sz="1300" spc="-15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a</a:t>
            </a:r>
            <a:r>
              <a:rPr dirty="0" sz="1300" spc="-35">
                <a:latin typeface="Calibri"/>
                <a:cs typeface="Calibri"/>
              </a:rPr>
              <a:t> </a:t>
            </a:r>
            <a:r>
              <a:rPr dirty="0" sz="1300" spc="-10">
                <a:latin typeface="Calibri"/>
                <a:cs typeface="Calibri"/>
              </a:rPr>
              <a:t>balanced</a:t>
            </a:r>
            <a:endParaRPr sz="1300">
              <a:latin typeface="Calibri"/>
              <a:cs typeface="Calibri"/>
            </a:endParaRPr>
          </a:p>
          <a:p>
            <a:pPr marL="12700">
              <a:lnSpc>
                <a:spcPts val="1480"/>
              </a:lnSpc>
            </a:pPr>
            <a:r>
              <a:rPr dirty="0" sz="1300" spc="-20">
                <a:latin typeface="Calibri"/>
                <a:cs typeface="Calibri"/>
              </a:rPr>
              <a:t>diet</a:t>
            </a:r>
            <a:endParaRPr sz="13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1440"/>
              </a:spcBef>
              <a:buFont typeface="Arial MT"/>
              <a:buChar char="•"/>
              <a:tabLst>
                <a:tab pos="241300" algn="l"/>
              </a:tabLst>
            </a:pPr>
            <a:r>
              <a:rPr dirty="0" sz="1300">
                <a:latin typeface="Calibri"/>
                <a:cs typeface="Calibri"/>
              </a:rPr>
              <a:t>•</a:t>
            </a:r>
            <a:r>
              <a:rPr dirty="0" sz="1300" spc="-30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N250,000</a:t>
            </a:r>
            <a:r>
              <a:rPr dirty="0" sz="1300" spc="-15">
                <a:latin typeface="Calibri"/>
                <a:cs typeface="Calibri"/>
              </a:rPr>
              <a:t> </a:t>
            </a:r>
            <a:r>
              <a:rPr dirty="0" sz="1300">
                <a:latin typeface="Calibri"/>
                <a:cs typeface="Calibri"/>
              </a:rPr>
              <a:t>profit</a:t>
            </a:r>
            <a:r>
              <a:rPr dirty="0" sz="1300" spc="-20">
                <a:latin typeface="Calibri"/>
                <a:cs typeface="Calibri"/>
              </a:rPr>
              <a:t> </a:t>
            </a:r>
            <a:r>
              <a:rPr dirty="0" sz="1300" spc="-10">
                <a:latin typeface="Calibri"/>
                <a:cs typeface="Calibri"/>
              </a:rPr>
              <a:t>generated</a:t>
            </a:r>
            <a:endParaRPr sz="13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86553" y="2956852"/>
            <a:ext cx="6806692" cy="3352673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89460" cy="6858000"/>
            <a:chOff x="0" y="0"/>
            <a:chExt cx="1218946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88952" cy="6858000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0" y="0"/>
              <a:ext cx="12189460" cy="6858000"/>
            </a:xfrm>
            <a:custGeom>
              <a:avLst/>
              <a:gdLst/>
              <a:ahLst/>
              <a:cxnLst/>
              <a:rect l="l" t="t" r="r" b="b"/>
              <a:pathLst>
                <a:path w="12189460" h="6858000">
                  <a:moveTo>
                    <a:pt x="53667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536676" y="6858000"/>
                  </a:lnTo>
                  <a:lnTo>
                    <a:pt x="536676" y="0"/>
                  </a:lnTo>
                  <a:close/>
                </a:path>
                <a:path w="12189460" h="6858000">
                  <a:moveTo>
                    <a:pt x="12188952" y="0"/>
                  </a:moveTo>
                  <a:lnTo>
                    <a:pt x="11682705" y="0"/>
                  </a:lnTo>
                  <a:lnTo>
                    <a:pt x="11682705" y="6858000"/>
                  </a:lnTo>
                  <a:lnTo>
                    <a:pt x="12188952" y="6858000"/>
                  </a:lnTo>
                  <a:lnTo>
                    <a:pt x="12188952" y="0"/>
                  </a:lnTo>
                  <a:close/>
                </a:path>
              </a:pathLst>
            </a:custGeom>
            <a:solidFill>
              <a:srgbClr val="4F81BC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536676" y="0"/>
              <a:ext cx="11146155" cy="6858000"/>
            </a:xfrm>
            <a:custGeom>
              <a:avLst/>
              <a:gdLst/>
              <a:ahLst/>
              <a:cxnLst/>
              <a:rect l="l" t="t" r="r" b="b"/>
              <a:pathLst>
                <a:path w="11146155" h="6858000">
                  <a:moveTo>
                    <a:pt x="11146028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1146028" y="6858000"/>
                  </a:lnTo>
                  <a:lnTo>
                    <a:pt x="111460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270761" y="866012"/>
            <a:ext cx="3335020" cy="1860550"/>
          </a:xfrm>
          <a:prstGeom prst="rect"/>
        </p:spPr>
        <p:txBody>
          <a:bodyPr wrap="square" lIns="0" tIns="77470" rIns="0" bIns="0" rtlCol="0" vert="horz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610"/>
              </a:spcBef>
            </a:pPr>
            <a:r>
              <a:rPr dirty="0" sz="4300" spc="-10">
                <a:solidFill>
                  <a:srgbClr val="006FC0"/>
                </a:solidFill>
                <a:latin typeface="Calibri"/>
                <a:cs typeface="Calibri"/>
              </a:rPr>
              <a:t>Component</a:t>
            </a:r>
            <a:r>
              <a:rPr dirty="0" sz="4300" spc="-165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4300" spc="-25">
                <a:solidFill>
                  <a:srgbClr val="006FC0"/>
                </a:solidFill>
                <a:latin typeface="Calibri"/>
                <a:cs typeface="Calibri"/>
              </a:rPr>
              <a:t>B2 </a:t>
            </a:r>
            <a:r>
              <a:rPr dirty="0" sz="4300" spc="-10">
                <a:solidFill>
                  <a:srgbClr val="000000"/>
                </a:solidFill>
                <a:latin typeface="Calibri"/>
                <a:cs typeface="Calibri"/>
              </a:rPr>
              <a:t>Livelihood Support</a:t>
            </a:r>
            <a:endParaRPr sz="43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1270761" y="2956686"/>
            <a:ext cx="3385820" cy="2595245"/>
          </a:xfrm>
          <a:prstGeom prst="rect">
            <a:avLst/>
          </a:prstGeom>
        </p:spPr>
        <p:txBody>
          <a:bodyPr wrap="square" lIns="0" tIns="43815" rIns="0" bIns="0" rtlCol="0" vert="horz">
            <a:spAutoFit/>
          </a:bodyPr>
          <a:lstStyle/>
          <a:p>
            <a:pPr marL="12700" marR="191770" indent="227965">
              <a:lnSpc>
                <a:spcPts val="1939"/>
              </a:lnSpc>
              <a:spcBef>
                <a:spcPts val="345"/>
              </a:spcBef>
              <a:buFont typeface="Arial MT"/>
              <a:buChar char="•"/>
              <a:tabLst>
                <a:tab pos="240665" algn="l"/>
              </a:tabLst>
            </a:pPr>
            <a:r>
              <a:rPr dirty="0" sz="1800" b="1">
                <a:latin typeface="Calibri"/>
                <a:cs typeface="Calibri"/>
              </a:rPr>
              <a:t>Smart</a:t>
            </a:r>
            <a:r>
              <a:rPr dirty="0" sz="1800" spc="-2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Agriculture</a:t>
            </a:r>
            <a:r>
              <a:rPr dirty="0" sz="1800" spc="-25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(Greenhouse </a:t>
            </a:r>
            <a:r>
              <a:rPr dirty="0" sz="1800" b="1">
                <a:latin typeface="Calibri"/>
                <a:cs typeface="Calibri"/>
              </a:rPr>
              <a:t>CIG</a:t>
            </a:r>
            <a:r>
              <a:rPr dirty="0" sz="1800" spc="-1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under</a:t>
            </a:r>
            <a:r>
              <a:rPr dirty="0" sz="1800" spc="-4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the</a:t>
            </a:r>
            <a:r>
              <a:rPr dirty="0" sz="1800" spc="-10" b="1">
                <a:latin typeface="Calibri"/>
                <a:cs typeface="Calibri"/>
              </a:rPr>
              <a:t> FCE(T)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370"/>
              </a:spcBef>
              <a:buFont typeface="Arial MT"/>
              <a:buChar char="•"/>
              <a:tabLst>
                <a:tab pos="240665" algn="l"/>
              </a:tabLst>
            </a:pPr>
            <a:r>
              <a:rPr dirty="0" sz="1800">
                <a:latin typeface="Calibri"/>
                <a:cs typeface="Calibri"/>
              </a:rPr>
              <a:t>•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25</a:t>
            </a:r>
            <a:r>
              <a:rPr dirty="0" sz="1800" spc="-20" b="1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members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–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250</a:t>
            </a:r>
            <a:r>
              <a:rPr dirty="0" sz="1800" spc="-20" b="1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beneficiaries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380"/>
              </a:spcBef>
              <a:buFont typeface="Arial MT"/>
              <a:buChar char="•"/>
              <a:tabLst>
                <a:tab pos="240665" algn="l"/>
              </a:tabLst>
            </a:pPr>
            <a:r>
              <a:rPr dirty="0" sz="1800">
                <a:latin typeface="Calibri"/>
                <a:cs typeface="Calibri"/>
              </a:rPr>
              <a:t>•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Income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generation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for</a:t>
            </a:r>
            <a:r>
              <a:rPr dirty="0" sz="1800" spc="-4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families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380"/>
              </a:spcBef>
              <a:buFont typeface="Arial MT"/>
              <a:buChar char="•"/>
              <a:tabLst>
                <a:tab pos="240665" algn="l"/>
              </a:tabLst>
            </a:pPr>
            <a:r>
              <a:rPr dirty="0" sz="1800">
                <a:latin typeface="Calibri"/>
                <a:cs typeface="Calibri"/>
              </a:rPr>
              <a:t>•</a:t>
            </a:r>
            <a:r>
              <a:rPr dirty="0" sz="1800" spc="-5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Provision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of</a:t>
            </a:r>
            <a:r>
              <a:rPr dirty="0" sz="1800" spc="-5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nutritious</a:t>
            </a:r>
            <a:r>
              <a:rPr dirty="0" sz="1800" spc="-20">
                <a:latin typeface="Calibri"/>
                <a:cs typeface="Calibri"/>
              </a:rPr>
              <a:t> food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ts val="2050"/>
              </a:lnSpc>
              <a:spcBef>
                <a:spcPts val="1395"/>
              </a:spcBef>
              <a:buFont typeface="Arial MT"/>
              <a:buChar char="•"/>
              <a:tabLst>
                <a:tab pos="240665" algn="l"/>
              </a:tabLst>
            </a:pPr>
            <a:r>
              <a:rPr dirty="0" sz="1800">
                <a:latin typeface="Calibri"/>
                <a:cs typeface="Calibri"/>
              </a:rPr>
              <a:t>•</a:t>
            </a:r>
            <a:r>
              <a:rPr dirty="0" sz="1800" spc="-6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Peaceful</a:t>
            </a:r>
            <a:r>
              <a:rPr dirty="0" sz="1800" spc="-5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coexistence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 spc="-20">
                <a:latin typeface="Calibri"/>
                <a:cs typeface="Calibri"/>
              </a:rPr>
              <a:t>among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2050"/>
              </a:lnSpc>
            </a:pPr>
            <a:r>
              <a:rPr dirty="0" sz="1800" spc="-10">
                <a:latin typeface="Calibri"/>
                <a:cs typeface="Calibri"/>
              </a:rPr>
              <a:t>couples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5087492" y="0"/>
            <a:ext cx="6320790" cy="6338570"/>
            <a:chOff x="5087492" y="0"/>
            <a:chExt cx="6320790" cy="633857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87492" y="3158807"/>
              <a:ext cx="3066161" cy="317957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41740" y="3158807"/>
              <a:ext cx="3066160" cy="317957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87492" y="0"/>
              <a:ext cx="6320409" cy="305320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38175" y="0"/>
            <a:ext cx="3248025" cy="3357245"/>
          </a:xfrm>
          <a:custGeom>
            <a:avLst/>
            <a:gdLst/>
            <a:ahLst/>
            <a:cxnLst/>
            <a:rect l="l" t="t" r="r" b="b"/>
            <a:pathLst>
              <a:path w="3248025" h="3357245">
                <a:moveTo>
                  <a:pt x="3248025" y="0"/>
                </a:moveTo>
                <a:lnTo>
                  <a:pt x="0" y="0"/>
                </a:lnTo>
                <a:lnTo>
                  <a:pt x="0" y="3175635"/>
                </a:lnTo>
                <a:lnTo>
                  <a:pt x="55995" y="3195570"/>
                </a:lnTo>
                <a:lnTo>
                  <a:pt x="110704" y="3214208"/>
                </a:lnTo>
                <a:lnTo>
                  <a:pt x="164157" y="3231575"/>
                </a:lnTo>
                <a:lnTo>
                  <a:pt x="216384" y="3247696"/>
                </a:lnTo>
                <a:lnTo>
                  <a:pt x="267417" y="3262596"/>
                </a:lnTo>
                <a:lnTo>
                  <a:pt x="317285" y="3276299"/>
                </a:lnTo>
                <a:lnTo>
                  <a:pt x="366020" y="3288832"/>
                </a:lnTo>
                <a:lnTo>
                  <a:pt x="413651" y="3300220"/>
                </a:lnTo>
                <a:lnTo>
                  <a:pt x="460211" y="3310487"/>
                </a:lnTo>
                <a:lnTo>
                  <a:pt x="505728" y="3319659"/>
                </a:lnTo>
                <a:lnTo>
                  <a:pt x="550235" y="3327761"/>
                </a:lnTo>
                <a:lnTo>
                  <a:pt x="593761" y="3334818"/>
                </a:lnTo>
                <a:lnTo>
                  <a:pt x="636338" y="3340855"/>
                </a:lnTo>
                <a:lnTo>
                  <a:pt x="677995" y="3345898"/>
                </a:lnTo>
                <a:lnTo>
                  <a:pt x="718764" y="3349971"/>
                </a:lnTo>
                <a:lnTo>
                  <a:pt x="758675" y="3353100"/>
                </a:lnTo>
                <a:lnTo>
                  <a:pt x="797759" y="3355310"/>
                </a:lnTo>
                <a:lnTo>
                  <a:pt x="836046" y="3356627"/>
                </a:lnTo>
                <a:lnTo>
                  <a:pt x="873568" y="3357074"/>
                </a:lnTo>
                <a:lnTo>
                  <a:pt x="910354" y="3356678"/>
                </a:lnTo>
                <a:lnTo>
                  <a:pt x="981843" y="3353456"/>
                </a:lnTo>
                <a:lnTo>
                  <a:pt x="1050758" y="3347162"/>
                </a:lnTo>
                <a:lnTo>
                  <a:pt x="1117345" y="3337998"/>
                </a:lnTo>
                <a:lnTo>
                  <a:pt x="1181849" y="3326164"/>
                </a:lnTo>
                <a:lnTo>
                  <a:pt x="1244514" y="3311862"/>
                </a:lnTo>
                <a:lnTo>
                  <a:pt x="1305587" y="3295294"/>
                </a:lnTo>
                <a:lnTo>
                  <a:pt x="1365312" y="3276660"/>
                </a:lnTo>
                <a:lnTo>
                  <a:pt x="1423934" y="3256162"/>
                </a:lnTo>
                <a:lnTo>
                  <a:pt x="1481698" y="3234002"/>
                </a:lnTo>
                <a:lnTo>
                  <a:pt x="1538849" y="3210381"/>
                </a:lnTo>
                <a:lnTo>
                  <a:pt x="1623964" y="3172650"/>
                </a:lnTo>
                <a:lnTo>
                  <a:pt x="1680657" y="3146257"/>
                </a:lnTo>
                <a:lnTo>
                  <a:pt x="1912331" y="3035134"/>
                </a:lnTo>
                <a:lnTo>
                  <a:pt x="1972702" y="3006972"/>
                </a:lnTo>
                <a:lnTo>
                  <a:pt x="2034543" y="2979061"/>
                </a:lnTo>
                <a:lnTo>
                  <a:pt x="2098100" y="2951602"/>
                </a:lnTo>
                <a:lnTo>
                  <a:pt x="2163618" y="2924795"/>
                </a:lnTo>
                <a:lnTo>
                  <a:pt x="2231343" y="2898844"/>
                </a:lnTo>
                <a:lnTo>
                  <a:pt x="2301519" y="2873948"/>
                </a:lnTo>
                <a:lnTo>
                  <a:pt x="2374391" y="2850309"/>
                </a:lnTo>
                <a:lnTo>
                  <a:pt x="2411915" y="2839024"/>
                </a:lnTo>
                <a:lnTo>
                  <a:pt x="2450205" y="2828129"/>
                </a:lnTo>
                <a:lnTo>
                  <a:pt x="2489291" y="2817649"/>
                </a:lnTo>
                <a:lnTo>
                  <a:pt x="2529205" y="2807609"/>
                </a:lnTo>
                <a:lnTo>
                  <a:pt x="2569977" y="2798034"/>
                </a:lnTo>
                <a:lnTo>
                  <a:pt x="2611637" y="2788950"/>
                </a:lnTo>
                <a:lnTo>
                  <a:pt x="2654217" y="2780382"/>
                </a:lnTo>
                <a:lnTo>
                  <a:pt x="2697746" y="2772354"/>
                </a:lnTo>
                <a:lnTo>
                  <a:pt x="2742256" y="2764892"/>
                </a:lnTo>
                <a:lnTo>
                  <a:pt x="2787778" y="2758022"/>
                </a:lnTo>
                <a:lnTo>
                  <a:pt x="2834340" y="2751768"/>
                </a:lnTo>
                <a:lnTo>
                  <a:pt x="2881976" y="2746155"/>
                </a:lnTo>
                <a:lnTo>
                  <a:pt x="2930714" y="2741209"/>
                </a:lnTo>
                <a:lnTo>
                  <a:pt x="2980586" y="2736955"/>
                </a:lnTo>
                <a:lnTo>
                  <a:pt x="3031623" y="2733418"/>
                </a:lnTo>
                <a:lnTo>
                  <a:pt x="3083854" y="2730623"/>
                </a:lnTo>
                <a:lnTo>
                  <a:pt x="3137311" y="2728596"/>
                </a:lnTo>
                <a:lnTo>
                  <a:pt x="3192024" y="2727361"/>
                </a:lnTo>
                <a:lnTo>
                  <a:pt x="3248025" y="2726944"/>
                </a:lnTo>
                <a:lnTo>
                  <a:pt x="3248025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916939" y="170815"/>
            <a:ext cx="2642235" cy="2289175"/>
          </a:xfrm>
          <a:prstGeom prst="rect">
            <a:avLst/>
          </a:prstGeom>
        </p:spPr>
        <p:txBody>
          <a:bodyPr wrap="square" lIns="0" tIns="53975" rIns="0" bIns="0" rtlCol="0" vert="horz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425"/>
              </a:spcBef>
            </a:pPr>
            <a:r>
              <a:rPr dirty="0" sz="2700" spc="-30">
                <a:solidFill>
                  <a:srgbClr val="FFFFFF"/>
                </a:solidFill>
                <a:latin typeface="Calibri"/>
                <a:cs typeface="Calibri"/>
              </a:rPr>
              <a:t>Testimonies</a:t>
            </a:r>
            <a:r>
              <a:rPr dirty="0" sz="27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700" spc="-20">
                <a:solidFill>
                  <a:srgbClr val="FFFFFF"/>
                </a:solidFill>
                <a:latin typeface="Calibri"/>
                <a:cs typeface="Calibri"/>
              </a:rPr>
              <a:t>from </a:t>
            </a:r>
            <a:r>
              <a:rPr dirty="0" sz="2700">
                <a:solidFill>
                  <a:srgbClr val="FFFFFF"/>
                </a:solidFill>
                <a:latin typeface="Calibri"/>
                <a:cs typeface="Calibri"/>
              </a:rPr>
              <a:t>Beneficiaries</a:t>
            </a:r>
            <a:r>
              <a:rPr dirty="0" sz="2700" spc="-1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700" spc="-25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dirty="0" sz="2700" spc="-10">
                <a:solidFill>
                  <a:srgbClr val="FFFFFF"/>
                </a:solidFill>
                <a:latin typeface="Calibri"/>
                <a:cs typeface="Calibri"/>
              </a:rPr>
              <a:t>Fishponds, </a:t>
            </a:r>
            <a:r>
              <a:rPr dirty="0" sz="2700">
                <a:solidFill>
                  <a:srgbClr val="FFFFFF"/>
                </a:solidFill>
                <a:latin typeface="Calibri"/>
                <a:cs typeface="Calibri"/>
              </a:rPr>
              <a:t>Greenhouse,</a:t>
            </a:r>
            <a:r>
              <a:rPr dirty="0" sz="2700" spc="-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700" spc="-25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dirty="0" sz="2700" spc="-10">
                <a:solidFill>
                  <a:srgbClr val="FFFFFF"/>
                </a:solidFill>
                <a:latin typeface="Calibri"/>
                <a:cs typeface="Calibri"/>
              </a:rPr>
              <a:t>Non-</a:t>
            </a:r>
            <a:r>
              <a:rPr dirty="0" sz="2700">
                <a:solidFill>
                  <a:srgbClr val="FFFFFF"/>
                </a:solidFill>
                <a:latin typeface="Calibri"/>
                <a:cs typeface="Calibri"/>
              </a:rPr>
              <a:t>Timber</a:t>
            </a:r>
            <a:r>
              <a:rPr dirty="0" sz="27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700" spc="-20">
                <a:solidFill>
                  <a:srgbClr val="FFFFFF"/>
                </a:solidFill>
                <a:latin typeface="Calibri"/>
                <a:cs typeface="Calibri"/>
              </a:rPr>
              <a:t>Forest </a:t>
            </a:r>
            <a:r>
              <a:rPr dirty="0" sz="2700" spc="-10">
                <a:solidFill>
                  <a:srgbClr val="FFFFFF"/>
                </a:solidFill>
                <a:latin typeface="Calibri"/>
                <a:cs typeface="Calibri"/>
              </a:rPr>
              <a:t>Products</a:t>
            </a:r>
            <a:endParaRPr sz="27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07890" y="1362963"/>
            <a:ext cx="7347584" cy="4132961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6859" y="2071827"/>
            <a:ext cx="2794635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>
                <a:solidFill>
                  <a:srgbClr val="006FC0"/>
                </a:solidFill>
                <a:latin typeface="Calibri"/>
                <a:cs typeface="Calibri"/>
              </a:rPr>
              <a:t>Component</a:t>
            </a:r>
            <a:r>
              <a:rPr dirty="0" sz="3600" spc="-10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3600" spc="-25">
                <a:solidFill>
                  <a:srgbClr val="006FC0"/>
                </a:solidFill>
                <a:latin typeface="Calibri"/>
                <a:cs typeface="Calibri"/>
              </a:rPr>
              <a:t>B2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276859" y="2572258"/>
            <a:ext cx="2634615" cy="18865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3760"/>
              </a:lnSpc>
              <a:spcBef>
                <a:spcPts val="100"/>
              </a:spcBef>
            </a:pPr>
            <a:r>
              <a:rPr dirty="0" sz="3300">
                <a:latin typeface="Calibri"/>
                <a:cs typeface="Calibri"/>
              </a:rPr>
              <a:t>12</a:t>
            </a:r>
            <a:r>
              <a:rPr dirty="0" sz="3300" spc="-70">
                <a:latin typeface="Calibri"/>
                <a:cs typeface="Calibri"/>
              </a:rPr>
              <a:t> </a:t>
            </a:r>
            <a:r>
              <a:rPr dirty="0" sz="3300" spc="-35">
                <a:latin typeface="Calibri"/>
                <a:cs typeface="Calibri"/>
              </a:rPr>
              <a:t>Tractors</a:t>
            </a:r>
            <a:r>
              <a:rPr dirty="0" sz="3300" spc="-80">
                <a:latin typeface="Calibri"/>
                <a:cs typeface="Calibri"/>
              </a:rPr>
              <a:t> </a:t>
            </a:r>
            <a:r>
              <a:rPr dirty="0" sz="3300" spc="-25">
                <a:latin typeface="Calibri"/>
                <a:cs typeface="Calibri"/>
              </a:rPr>
              <a:t>and</a:t>
            </a:r>
            <a:endParaRPr sz="3300">
              <a:latin typeface="Calibri"/>
              <a:cs typeface="Calibri"/>
            </a:endParaRPr>
          </a:p>
          <a:p>
            <a:pPr marL="12700" marR="82550">
              <a:lnSpc>
                <a:spcPct val="90000"/>
              </a:lnSpc>
              <a:spcBef>
                <a:spcPts val="195"/>
              </a:spcBef>
            </a:pPr>
            <a:r>
              <a:rPr dirty="0" sz="3300">
                <a:latin typeface="Calibri"/>
                <a:cs typeface="Calibri"/>
              </a:rPr>
              <a:t>12</a:t>
            </a:r>
            <a:r>
              <a:rPr dirty="0" sz="3300" spc="-65">
                <a:latin typeface="Calibri"/>
                <a:cs typeface="Calibri"/>
              </a:rPr>
              <a:t> </a:t>
            </a:r>
            <a:r>
              <a:rPr dirty="0" sz="3300" spc="-30">
                <a:latin typeface="Calibri"/>
                <a:cs typeface="Calibri"/>
              </a:rPr>
              <a:t>Tricycles</a:t>
            </a:r>
            <a:r>
              <a:rPr dirty="0" sz="3300" spc="-75">
                <a:latin typeface="Calibri"/>
                <a:cs typeface="Calibri"/>
              </a:rPr>
              <a:t> </a:t>
            </a:r>
            <a:r>
              <a:rPr dirty="0" sz="3300" spc="-25">
                <a:latin typeface="Calibri"/>
                <a:cs typeface="Calibri"/>
              </a:rPr>
              <a:t>for </a:t>
            </a:r>
            <a:r>
              <a:rPr dirty="0" sz="3300" spc="-10">
                <a:latin typeface="Calibri"/>
                <a:cs typeface="Calibri"/>
              </a:rPr>
              <a:t>Smart Agriculture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556361" y="5083809"/>
            <a:ext cx="2015489" cy="708025"/>
          </a:xfrm>
          <a:prstGeom prst="rect">
            <a:avLst/>
          </a:prstGeom>
        </p:spPr>
        <p:txBody>
          <a:bodyPr wrap="square" lIns="0" tIns="39370" rIns="0" bIns="0" rtlCol="0" vert="horz">
            <a:spAutoFit/>
          </a:bodyPr>
          <a:lstStyle/>
          <a:p>
            <a:pPr marL="12700" marR="5080">
              <a:lnSpc>
                <a:spcPts val="1730"/>
              </a:lnSpc>
              <a:spcBef>
                <a:spcPts val="310"/>
              </a:spcBef>
            </a:pPr>
            <a:r>
              <a:rPr dirty="0" sz="1600">
                <a:latin typeface="Calibri"/>
                <a:cs typeface="Calibri"/>
              </a:rPr>
              <a:t>Support</a:t>
            </a:r>
            <a:r>
              <a:rPr dirty="0" sz="1600" spc="-4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local</a:t>
            </a:r>
            <a:r>
              <a:rPr dirty="0" sz="1600" spc="-70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farmers</a:t>
            </a:r>
            <a:r>
              <a:rPr dirty="0" sz="1600" spc="-40">
                <a:latin typeface="Calibri"/>
                <a:cs typeface="Calibri"/>
              </a:rPr>
              <a:t> </a:t>
            </a:r>
            <a:r>
              <a:rPr dirty="0" sz="1600" spc="-25">
                <a:latin typeface="Calibri"/>
                <a:cs typeface="Calibri"/>
              </a:rPr>
              <a:t>to </a:t>
            </a:r>
            <a:r>
              <a:rPr dirty="0" sz="1600" spc="-10">
                <a:latin typeface="Calibri"/>
                <a:cs typeface="Calibri"/>
              </a:rPr>
              <a:t>improve</a:t>
            </a:r>
            <a:r>
              <a:rPr dirty="0" sz="1600" spc="-25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agricultural production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5" descr=""/>
          <p:cNvSpPr/>
          <p:nvPr/>
        </p:nvSpPr>
        <p:spPr>
          <a:xfrm>
            <a:off x="3305809" y="2608707"/>
            <a:ext cx="152400" cy="1719580"/>
          </a:xfrm>
          <a:custGeom>
            <a:avLst/>
            <a:gdLst/>
            <a:ahLst/>
            <a:cxnLst/>
            <a:rect l="l" t="t" r="r" b="b"/>
            <a:pathLst>
              <a:path w="152400" h="1719579">
                <a:moveTo>
                  <a:pt x="152387" y="0"/>
                </a:moveTo>
                <a:lnTo>
                  <a:pt x="0" y="0"/>
                </a:lnTo>
                <a:lnTo>
                  <a:pt x="0" y="1719072"/>
                </a:lnTo>
                <a:lnTo>
                  <a:pt x="152387" y="1719072"/>
                </a:lnTo>
                <a:lnTo>
                  <a:pt x="152387" y="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6" name="object 6" descr=""/>
          <p:cNvGrpSpPr/>
          <p:nvPr/>
        </p:nvGrpSpPr>
        <p:grpSpPr>
          <a:xfrm>
            <a:off x="3608578" y="649236"/>
            <a:ext cx="8583930" cy="5875020"/>
            <a:chOff x="3608578" y="649236"/>
            <a:chExt cx="8583930" cy="5875020"/>
          </a:xfrm>
        </p:grpSpPr>
        <p:sp>
          <p:nvSpPr>
            <p:cNvPr id="7" name="object 7" descr=""/>
            <p:cNvSpPr/>
            <p:nvPr/>
          </p:nvSpPr>
          <p:spPr>
            <a:xfrm>
              <a:off x="3608578" y="2606674"/>
              <a:ext cx="8583930" cy="1715770"/>
            </a:xfrm>
            <a:custGeom>
              <a:avLst/>
              <a:gdLst/>
              <a:ahLst/>
              <a:cxnLst/>
              <a:rect l="l" t="t" r="r" b="b"/>
              <a:pathLst>
                <a:path w="8583930" h="1715770">
                  <a:moveTo>
                    <a:pt x="8583422" y="0"/>
                  </a:moveTo>
                  <a:lnTo>
                    <a:pt x="0" y="0"/>
                  </a:lnTo>
                  <a:lnTo>
                    <a:pt x="0" y="1715516"/>
                  </a:lnTo>
                  <a:lnTo>
                    <a:pt x="8583422" y="1715516"/>
                  </a:lnTo>
                  <a:lnTo>
                    <a:pt x="8583422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65220" y="649236"/>
              <a:ext cx="8357616" cy="5875020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3807333" y="664324"/>
              <a:ext cx="8082915" cy="5600700"/>
            </a:xfrm>
            <a:custGeom>
              <a:avLst/>
              <a:gdLst/>
              <a:ahLst/>
              <a:cxnLst/>
              <a:rect l="l" t="t" r="r" b="b"/>
              <a:pathLst>
                <a:path w="8082915" h="5600700">
                  <a:moveTo>
                    <a:pt x="8082661" y="0"/>
                  </a:moveTo>
                  <a:lnTo>
                    <a:pt x="0" y="0"/>
                  </a:lnTo>
                  <a:lnTo>
                    <a:pt x="0" y="5600319"/>
                  </a:lnTo>
                  <a:lnTo>
                    <a:pt x="8082661" y="5600319"/>
                  </a:lnTo>
                  <a:lnTo>
                    <a:pt x="80826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54221" y="883411"/>
              <a:ext cx="3721607" cy="254203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10957" y="883411"/>
              <a:ext cx="3719195" cy="254203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54221" y="3548341"/>
              <a:ext cx="3721607" cy="254203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916418" y="3548341"/>
              <a:ext cx="3719195" cy="254203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89460" cy="6858000"/>
            <a:chOff x="0" y="0"/>
            <a:chExt cx="1218946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88952" cy="6858000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0" y="0"/>
              <a:ext cx="12189460" cy="6858000"/>
            </a:xfrm>
            <a:custGeom>
              <a:avLst/>
              <a:gdLst/>
              <a:ahLst/>
              <a:cxnLst/>
              <a:rect l="l" t="t" r="r" b="b"/>
              <a:pathLst>
                <a:path w="12189460" h="6858000">
                  <a:moveTo>
                    <a:pt x="53667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536676" y="6858000"/>
                  </a:lnTo>
                  <a:lnTo>
                    <a:pt x="536676" y="0"/>
                  </a:lnTo>
                  <a:close/>
                </a:path>
                <a:path w="12189460" h="6858000">
                  <a:moveTo>
                    <a:pt x="12188952" y="0"/>
                  </a:moveTo>
                  <a:lnTo>
                    <a:pt x="11682705" y="0"/>
                  </a:lnTo>
                  <a:lnTo>
                    <a:pt x="11682705" y="6858000"/>
                  </a:lnTo>
                  <a:lnTo>
                    <a:pt x="12188952" y="6858000"/>
                  </a:lnTo>
                  <a:lnTo>
                    <a:pt x="12188952" y="0"/>
                  </a:lnTo>
                  <a:close/>
                </a:path>
              </a:pathLst>
            </a:custGeom>
            <a:solidFill>
              <a:srgbClr val="4F81BC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536676" y="0"/>
              <a:ext cx="11146155" cy="6858000"/>
            </a:xfrm>
            <a:custGeom>
              <a:avLst/>
              <a:gdLst/>
              <a:ahLst/>
              <a:cxnLst/>
              <a:rect l="l" t="t" r="r" b="b"/>
              <a:pathLst>
                <a:path w="11146155" h="6858000">
                  <a:moveTo>
                    <a:pt x="11146028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1146028" y="6858000"/>
                  </a:lnTo>
                  <a:lnTo>
                    <a:pt x="111460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270761" y="800480"/>
            <a:ext cx="3361690" cy="1934210"/>
          </a:xfrm>
          <a:prstGeom prst="rect"/>
        </p:spPr>
        <p:txBody>
          <a:bodyPr wrap="square" lIns="0" tIns="66040" rIns="0" bIns="0" rtlCol="0" vert="horz">
            <a:spAutoFit/>
          </a:bodyPr>
          <a:lstStyle/>
          <a:p>
            <a:pPr marL="12700" marR="5080">
              <a:lnSpc>
                <a:spcPct val="90200"/>
              </a:lnSpc>
              <a:spcBef>
                <a:spcPts val="520"/>
              </a:spcBef>
            </a:pPr>
            <a:r>
              <a:rPr dirty="0" sz="3600">
                <a:solidFill>
                  <a:srgbClr val="006FC0"/>
                </a:solidFill>
                <a:latin typeface="Calibri"/>
                <a:cs typeface="Calibri"/>
              </a:rPr>
              <a:t>Component</a:t>
            </a:r>
            <a:r>
              <a:rPr dirty="0" sz="3600" spc="-105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3600" spc="-25">
                <a:solidFill>
                  <a:srgbClr val="006FC0"/>
                </a:solidFill>
                <a:latin typeface="Calibri"/>
                <a:cs typeface="Calibri"/>
              </a:rPr>
              <a:t>B2 </a:t>
            </a:r>
            <a:r>
              <a:rPr dirty="0" sz="3300" spc="-10">
                <a:solidFill>
                  <a:srgbClr val="000000"/>
                </a:solidFill>
                <a:latin typeface="Calibri"/>
                <a:cs typeface="Calibri"/>
              </a:rPr>
              <a:t>IRRIGATION </a:t>
            </a:r>
            <a:r>
              <a:rPr dirty="0" sz="3300" spc="-25">
                <a:solidFill>
                  <a:srgbClr val="000000"/>
                </a:solidFill>
                <a:latin typeface="Calibri"/>
                <a:cs typeface="Calibri"/>
              </a:rPr>
              <a:t>FARMING</a:t>
            </a:r>
            <a:r>
              <a:rPr dirty="0" sz="3300" spc="-125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3300">
                <a:solidFill>
                  <a:srgbClr val="000000"/>
                </a:solidFill>
                <a:latin typeface="Calibri"/>
                <a:cs typeface="Calibri"/>
              </a:rPr>
              <a:t>BY</a:t>
            </a:r>
            <a:r>
              <a:rPr dirty="0" sz="3300" spc="-125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3300" spc="-10">
                <a:solidFill>
                  <a:srgbClr val="000000"/>
                </a:solidFill>
                <a:latin typeface="Calibri"/>
                <a:cs typeface="Calibri"/>
              </a:rPr>
              <a:t>LOCAL FARMERS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1270761" y="2956686"/>
            <a:ext cx="322008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40665" algn="l"/>
              </a:tabLst>
            </a:pPr>
            <a:r>
              <a:rPr dirty="0" sz="1800" b="1">
                <a:latin typeface="Calibri"/>
                <a:cs typeface="Calibri"/>
              </a:rPr>
              <a:t>250</a:t>
            </a:r>
            <a:r>
              <a:rPr dirty="0" sz="1800" spc="-70" b="1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Wash</a:t>
            </a:r>
            <a:r>
              <a:rPr dirty="0" sz="1800" spc="-7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boreholes</a:t>
            </a:r>
            <a:r>
              <a:rPr dirty="0" sz="1800" spc="-5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distributed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5186553" y="159385"/>
            <a:ext cx="6323965" cy="6518909"/>
            <a:chOff x="5186553" y="159385"/>
            <a:chExt cx="6323965" cy="6518909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86553" y="159385"/>
              <a:ext cx="3066160" cy="317957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40801" y="171704"/>
              <a:ext cx="3066160" cy="317957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89728" y="3498367"/>
              <a:ext cx="6320408" cy="317957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38099" y="3341878"/>
            <a:ext cx="3176270" cy="635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70">
                <a:latin typeface="Calibri"/>
                <a:cs typeface="Calibri"/>
              </a:rPr>
              <a:t>FAO</a:t>
            </a:r>
            <a:r>
              <a:rPr dirty="0" sz="4000" spc="-140">
                <a:latin typeface="Calibri"/>
                <a:cs typeface="Calibri"/>
              </a:rPr>
              <a:t> </a:t>
            </a:r>
            <a:r>
              <a:rPr dirty="0" sz="4000" spc="-10">
                <a:latin typeface="Calibri"/>
                <a:cs typeface="Calibri"/>
              </a:rPr>
              <a:t>ACTIVITIES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438099" y="4388357"/>
            <a:ext cx="2840990" cy="345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100" spc="-10">
                <a:latin typeface="Calibri"/>
                <a:cs typeface="Calibri"/>
              </a:rPr>
              <a:t>Hectares</a:t>
            </a:r>
            <a:r>
              <a:rPr dirty="0" sz="2100" spc="-50">
                <a:latin typeface="Calibri"/>
                <a:cs typeface="Calibri"/>
              </a:rPr>
              <a:t> </a:t>
            </a:r>
            <a:r>
              <a:rPr dirty="0" sz="2100" spc="-10">
                <a:latin typeface="Calibri"/>
                <a:cs typeface="Calibri"/>
              </a:rPr>
              <a:t>covered</a:t>
            </a:r>
            <a:r>
              <a:rPr dirty="0" sz="2100" spc="-15">
                <a:latin typeface="Calibri"/>
                <a:cs typeface="Calibri"/>
              </a:rPr>
              <a:t> </a:t>
            </a:r>
            <a:r>
              <a:rPr dirty="0" sz="2100">
                <a:latin typeface="Calibri"/>
                <a:cs typeface="Calibri"/>
              </a:rPr>
              <a:t>–</a:t>
            </a:r>
            <a:r>
              <a:rPr dirty="0" sz="2100" spc="-35">
                <a:latin typeface="Calibri"/>
                <a:cs typeface="Calibri"/>
              </a:rPr>
              <a:t> </a:t>
            </a:r>
            <a:r>
              <a:rPr dirty="0" sz="2100" spc="-10" b="1">
                <a:latin typeface="Calibri"/>
                <a:cs typeface="Calibri"/>
              </a:rPr>
              <a:t>652ha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409359" y="625729"/>
            <a:ext cx="704215" cy="146685"/>
          </a:xfrm>
          <a:custGeom>
            <a:avLst/>
            <a:gdLst/>
            <a:ahLst/>
            <a:cxnLst/>
            <a:rect l="l" t="t" r="r" b="b"/>
            <a:pathLst>
              <a:path w="704215" h="146684">
                <a:moveTo>
                  <a:pt x="704088" y="0"/>
                </a:moveTo>
                <a:lnTo>
                  <a:pt x="0" y="0"/>
                </a:lnTo>
                <a:lnTo>
                  <a:pt x="0" y="146303"/>
                </a:lnTo>
                <a:lnTo>
                  <a:pt x="704088" y="146303"/>
                </a:lnTo>
                <a:lnTo>
                  <a:pt x="704088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97477" y="0"/>
            <a:ext cx="3547109" cy="4136008"/>
          </a:xfrm>
          <a:prstGeom prst="rect">
            <a:avLst/>
          </a:prstGeom>
        </p:spPr>
      </p:pic>
      <p:sp>
        <p:nvSpPr>
          <p:cNvPr id="6" name="object 6" descr=""/>
          <p:cNvSpPr/>
          <p:nvPr/>
        </p:nvSpPr>
        <p:spPr>
          <a:xfrm>
            <a:off x="359168" y="4177791"/>
            <a:ext cx="3325495" cy="18415"/>
          </a:xfrm>
          <a:custGeom>
            <a:avLst/>
            <a:gdLst/>
            <a:ahLst/>
            <a:cxnLst/>
            <a:rect l="l" t="t" r="r" b="b"/>
            <a:pathLst>
              <a:path w="3325495" h="18414">
                <a:moveTo>
                  <a:pt x="3325367" y="0"/>
                </a:moveTo>
                <a:lnTo>
                  <a:pt x="0" y="0"/>
                </a:lnTo>
                <a:lnTo>
                  <a:pt x="0" y="18287"/>
                </a:lnTo>
                <a:lnTo>
                  <a:pt x="3325367" y="18287"/>
                </a:lnTo>
                <a:lnTo>
                  <a:pt x="3325367" y="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97477" y="4241546"/>
            <a:ext cx="3547109" cy="261645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62696" y="-1"/>
            <a:ext cx="4329303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algn="ctr" marL="10795">
              <a:lnSpc>
                <a:spcPts val="4865"/>
              </a:lnSpc>
              <a:spcBef>
                <a:spcPts val="95"/>
              </a:spcBef>
            </a:pPr>
            <a:r>
              <a:rPr dirty="0" sz="4300" spc="-195">
                <a:solidFill>
                  <a:srgbClr val="006FC0"/>
                </a:solidFill>
                <a:latin typeface="Arial Black"/>
                <a:cs typeface="Arial Black"/>
              </a:rPr>
              <a:t>Component</a:t>
            </a:r>
            <a:r>
              <a:rPr dirty="0" sz="4300" spc="-710">
                <a:solidFill>
                  <a:srgbClr val="006FC0"/>
                </a:solidFill>
                <a:latin typeface="Arial Black"/>
                <a:cs typeface="Arial Black"/>
              </a:rPr>
              <a:t> </a:t>
            </a:r>
            <a:r>
              <a:rPr dirty="0" sz="4300" spc="-415">
                <a:solidFill>
                  <a:srgbClr val="006FC0"/>
                </a:solidFill>
                <a:latin typeface="Arial Black"/>
                <a:cs typeface="Arial Black"/>
              </a:rPr>
              <a:t>A2</a:t>
            </a:r>
            <a:endParaRPr sz="4300">
              <a:latin typeface="Arial Black"/>
              <a:cs typeface="Arial Black"/>
            </a:endParaRPr>
          </a:p>
          <a:p>
            <a:pPr algn="ctr" marL="10795">
              <a:lnSpc>
                <a:spcPts val="5345"/>
              </a:lnSpc>
            </a:pPr>
            <a:r>
              <a:rPr dirty="0" sz="4700" spc="-345">
                <a:solidFill>
                  <a:srgbClr val="747992"/>
                </a:solidFill>
                <a:latin typeface="Arial Black"/>
                <a:cs typeface="Arial Black"/>
              </a:rPr>
              <a:t>FCE(T)</a:t>
            </a:r>
            <a:r>
              <a:rPr dirty="0" sz="4700" spc="-869">
                <a:solidFill>
                  <a:srgbClr val="747992"/>
                </a:solidFill>
                <a:latin typeface="Arial Black"/>
                <a:cs typeface="Arial Black"/>
              </a:rPr>
              <a:t> </a:t>
            </a:r>
            <a:r>
              <a:rPr dirty="0" sz="4700" spc="-245">
                <a:solidFill>
                  <a:srgbClr val="747992"/>
                </a:solidFill>
                <a:latin typeface="Arial Black"/>
                <a:cs typeface="Arial Black"/>
              </a:rPr>
              <a:t>Gully</a:t>
            </a:r>
            <a:r>
              <a:rPr dirty="0" sz="4700" spc="-865">
                <a:solidFill>
                  <a:srgbClr val="747992"/>
                </a:solidFill>
                <a:latin typeface="Arial Black"/>
                <a:cs typeface="Arial Black"/>
              </a:rPr>
              <a:t> </a:t>
            </a:r>
            <a:r>
              <a:rPr dirty="0" sz="4700" spc="-310">
                <a:solidFill>
                  <a:srgbClr val="747992"/>
                </a:solidFill>
                <a:latin typeface="Arial Black"/>
                <a:cs typeface="Arial Black"/>
              </a:rPr>
              <a:t>Head</a:t>
            </a:r>
            <a:endParaRPr sz="4700">
              <a:latin typeface="Arial Black"/>
              <a:cs typeface="Arial Black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5705602" y="1940686"/>
            <a:ext cx="5485130" cy="4340225"/>
            <a:chOff x="5705602" y="1940686"/>
            <a:chExt cx="5485130" cy="434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05602" y="2603766"/>
              <a:ext cx="5484876" cy="3676827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7552182" y="1947036"/>
              <a:ext cx="2483485" cy="962025"/>
            </a:xfrm>
            <a:custGeom>
              <a:avLst/>
              <a:gdLst/>
              <a:ahLst/>
              <a:cxnLst/>
              <a:rect l="l" t="t" r="r" b="b"/>
              <a:pathLst>
                <a:path w="2483484" h="962025">
                  <a:moveTo>
                    <a:pt x="1922907" y="0"/>
                  </a:moveTo>
                  <a:lnTo>
                    <a:pt x="0" y="0"/>
                  </a:lnTo>
                  <a:lnTo>
                    <a:pt x="0" y="431164"/>
                  </a:lnTo>
                  <a:lnTo>
                    <a:pt x="1121664" y="431164"/>
                  </a:lnTo>
                  <a:lnTo>
                    <a:pt x="2483358" y="961516"/>
                  </a:lnTo>
                  <a:lnTo>
                    <a:pt x="1602486" y="431164"/>
                  </a:lnTo>
                  <a:lnTo>
                    <a:pt x="1922907" y="431164"/>
                  </a:lnTo>
                  <a:lnTo>
                    <a:pt x="1922907" y="0"/>
                  </a:lnTo>
                  <a:close/>
                </a:path>
              </a:pathLst>
            </a:custGeom>
            <a:solidFill>
              <a:srgbClr val="2351A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7552182" y="1947036"/>
              <a:ext cx="2483485" cy="962025"/>
            </a:xfrm>
            <a:custGeom>
              <a:avLst/>
              <a:gdLst/>
              <a:ahLst/>
              <a:cxnLst/>
              <a:rect l="l" t="t" r="r" b="b"/>
              <a:pathLst>
                <a:path w="2483484" h="962025">
                  <a:moveTo>
                    <a:pt x="0" y="0"/>
                  </a:moveTo>
                  <a:lnTo>
                    <a:pt x="1121664" y="0"/>
                  </a:lnTo>
                  <a:lnTo>
                    <a:pt x="1602486" y="0"/>
                  </a:lnTo>
                  <a:lnTo>
                    <a:pt x="1922907" y="0"/>
                  </a:lnTo>
                  <a:lnTo>
                    <a:pt x="1922907" y="251460"/>
                  </a:lnTo>
                  <a:lnTo>
                    <a:pt x="1922907" y="359283"/>
                  </a:lnTo>
                  <a:lnTo>
                    <a:pt x="1922907" y="431164"/>
                  </a:lnTo>
                  <a:lnTo>
                    <a:pt x="1602486" y="431164"/>
                  </a:lnTo>
                  <a:lnTo>
                    <a:pt x="2483358" y="961516"/>
                  </a:lnTo>
                  <a:lnTo>
                    <a:pt x="1121664" y="431164"/>
                  </a:lnTo>
                  <a:lnTo>
                    <a:pt x="0" y="431164"/>
                  </a:lnTo>
                  <a:lnTo>
                    <a:pt x="0" y="359283"/>
                  </a:lnTo>
                  <a:lnTo>
                    <a:pt x="0" y="251460"/>
                  </a:lnTo>
                  <a:lnTo>
                    <a:pt x="0" y="0"/>
                  </a:lnTo>
                  <a:close/>
                </a:path>
              </a:pathLst>
            </a:custGeom>
            <a:ln w="12699">
              <a:solidFill>
                <a:srgbClr val="091D4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" name="object 7" descr=""/>
          <p:cNvGrpSpPr/>
          <p:nvPr/>
        </p:nvGrpSpPr>
        <p:grpSpPr>
          <a:xfrm>
            <a:off x="97424" y="1957323"/>
            <a:ext cx="5485130" cy="4323715"/>
            <a:chOff x="97424" y="1957323"/>
            <a:chExt cx="5485130" cy="432371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424" y="2603766"/>
              <a:ext cx="5485003" cy="3676904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1097000" y="1963673"/>
              <a:ext cx="2483485" cy="807720"/>
            </a:xfrm>
            <a:custGeom>
              <a:avLst/>
              <a:gdLst/>
              <a:ahLst/>
              <a:cxnLst/>
              <a:rect l="l" t="t" r="r" b="b"/>
              <a:pathLst>
                <a:path w="2483485" h="807719">
                  <a:moveTo>
                    <a:pt x="1922932" y="0"/>
                  </a:moveTo>
                  <a:lnTo>
                    <a:pt x="0" y="0"/>
                  </a:lnTo>
                  <a:lnTo>
                    <a:pt x="0" y="362076"/>
                  </a:lnTo>
                  <a:lnTo>
                    <a:pt x="1121689" y="362076"/>
                  </a:lnTo>
                  <a:lnTo>
                    <a:pt x="2483383" y="807338"/>
                  </a:lnTo>
                  <a:lnTo>
                    <a:pt x="1602384" y="362076"/>
                  </a:lnTo>
                  <a:lnTo>
                    <a:pt x="1922932" y="362076"/>
                  </a:lnTo>
                  <a:lnTo>
                    <a:pt x="1922932" y="0"/>
                  </a:lnTo>
                  <a:close/>
                </a:path>
              </a:pathLst>
            </a:custGeom>
            <a:solidFill>
              <a:srgbClr val="2351A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1097000" y="1963673"/>
              <a:ext cx="2483485" cy="807720"/>
            </a:xfrm>
            <a:custGeom>
              <a:avLst/>
              <a:gdLst/>
              <a:ahLst/>
              <a:cxnLst/>
              <a:rect l="l" t="t" r="r" b="b"/>
              <a:pathLst>
                <a:path w="2483485" h="807719">
                  <a:moveTo>
                    <a:pt x="0" y="0"/>
                  </a:moveTo>
                  <a:lnTo>
                    <a:pt x="1121689" y="0"/>
                  </a:lnTo>
                  <a:lnTo>
                    <a:pt x="1602384" y="0"/>
                  </a:lnTo>
                  <a:lnTo>
                    <a:pt x="1922932" y="0"/>
                  </a:lnTo>
                  <a:lnTo>
                    <a:pt x="1922932" y="211200"/>
                  </a:lnTo>
                  <a:lnTo>
                    <a:pt x="1922932" y="301751"/>
                  </a:lnTo>
                  <a:lnTo>
                    <a:pt x="1922932" y="362076"/>
                  </a:lnTo>
                  <a:lnTo>
                    <a:pt x="1602384" y="362076"/>
                  </a:lnTo>
                  <a:lnTo>
                    <a:pt x="2483383" y="807338"/>
                  </a:lnTo>
                  <a:lnTo>
                    <a:pt x="1121689" y="362076"/>
                  </a:lnTo>
                  <a:lnTo>
                    <a:pt x="0" y="362076"/>
                  </a:lnTo>
                  <a:lnTo>
                    <a:pt x="0" y="301751"/>
                  </a:lnTo>
                  <a:lnTo>
                    <a:pt x="0" y="2112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91D4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 txBox="1"/>
          <p:nvPr/>
        </p:nvSpPr>
        <p:spPr>
          <a:xfrm>
            <a:off x="758139" y="6409435"/>
            <a:ext cx="428625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10">
                <a:solidFill>
                  <a:srgbClr val="747992"/>
                </a:solidFill>
                <a:latin typeface="Lucida Sans Unicode"/>
                <a:cs typeface="Lucida Sans Unicode"/>
              </a:rPr>
              <a:t>Before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6590792" y="6464604"/>
            <a:ext cx="322580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10">
                <a:solidFill>
                  <a:srgbClr val="747992"/>
                </a:solidFill>
                <a:latin typeface="Lucida Sans Unicode"/>
                <a:cs typeface="Lucida Sans Unicode"/>
              </a:rPr>
              <a:t>After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1494536" y="2047112"/>
            <a:ext cx="1127760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FCE(T)</a:t>
            </a:r>
            <a:r>
              <a:rPr dirty="0" sz="10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Lucida Sans Unicode"/>
                <a:cs typeface="Lucida Sans Unicode"/>
              </a:rPr>
              <a:t>Staff</a:t>
            </a:r>
            <a:r>
              <a:rPr dirty="0" sz="10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Lucida Sans Unicode"/>
                <a:cs typeface="Lucida Sans Unicode"/>
              </a:rPr>
              <a:t>School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7950454" y="2065147"/>
            <a:ext cx="1127760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FCE(T)</a:t>
            </a:r>
            <a:r>
              <a:rPr dirty="0" sz="10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Lucida Sans Unicode"/>
                <a:cs typeface="Lucida Sans Unicode"/>
              </a:rPr>
              <a:t>Staff</a:t>
            </a:r>
            <a:r>
              <a:rPr dirty="0" sz="10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Lucida Sans Unicode"/>
                <a:cs typeface="Lucida Sans Unicode"/>
              </a:rPr>
              <a:t>School</a:t>
            </a:r>
            <a:endParaRPr sz="10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67790" y="1253108"/>
            <a:ext cx="2877820" cy="118491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581025" marR="5080" indent="-568960">
              <a:lnSpc>
                <a:spcPct val="100000"/>
              </a:lnSpc>
              <a:spcBef>
                <a:spcPts val="105"/>
              </a:spcBef>
            </a:pPr>
            <a:r>
              <a:rPr dirty="0" sz="3800">
                <a:solidFill>
                  <a:srgbClr val="000000"/>
                </a:solidFill>
                <a:latin typeface="Calibri"/>
                <a:cs typeface="Calibri"/>
              </a:rPr>
              <a:t>Peace</a:t>
            </a:r>
            <a:r>
              <a:rPr dirty="0" sz="3800" spc="-10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3800" spc="-10">
                <a:solidFill>
                  <a:srgbClr val="000000"/>
                </a:solidFill>
                <a:latin typeface="Calibri"/>
                <a:cs typeface="Calibri"/>
              </a:rPr>
              <a:t>Building Initiative</a:t>
            </a:r>
            <a:endParaRPr sz="3800">
              <a:latin typeface="Calibri"/>
              <a:cs typeface="Calibri"/>
            </a:endParaRPr>
          </a:p>
        </p:txBody>
      </p:sp>
      <p:sp>
        <p:nvSpPr>
          <p:cNvPr id="3" name="object 3" descr=""/>
          <p:cNvSpPr/>
          <p:nvPr/>
        </p:nvSpPr>
        <p:spPr>
          <a:xfrm>
            <a:off x="548640" y="601091"/>
            <a:ext cx="548640" cy="73660"/>
          </a:xfrm>
          <a:custGeom>
            <a:avLst/>
            <a:gdLst/>
            <a:ahLst/>
            <a:cxnLst/>
            <a:rect l="l" t="t" r="r" b="b"/>
            <a:pathLst>
              <a:path w="548640" h="73659">
                <a:moveTo>
                  <a:pt x="548640" y="0"/>
                </a:moveTo>
                <a:lnTo>
                  <a:pt x="0" y="0"/>
                </a:lnTo>
                <a:lnTo>
                  <a:pt x="0" y="73151"/>
                </a:lnTo>
                <a:lnTo>
                  <a:pt x="548640" y="73151"/>
                </a:lnTo>
                <a:lnTo>
                  <a:pt x="548640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75503" y="601218"/>
            <a:ext cx="2994659" cy="2070480"/>
          </a:xfrm>
          <a:prstGeom prst="rect">
            <a:avLst/>
          </a:prstGeom>
        </p:spPr>
      </p:pic>
      <p:sp>
        <p:nvSpPr>
          <p:cNvPr id="5" name="object 5" descr=""/>
          <p:cNvSpPr/>
          <p:nvPr/>
        </p:nvSpPr>
        <p:spPr>
          <a:xfrm>
            <a:off x="548640" y="2712847"/>
            <a:ext cx="4114800" cy="18415"/>
          </a:xfrm>
          <a:custGeom>
            <a:avLst/>
            <a:gdLst/>
            <a:ahLst/>
            <a:cxnLst/>
            <a:rect l="l" t="t" r="r" b="b"/>
            <a:pathLst>
              <a:path w="4114800" h="18414">
                <a:moveTo>
                  <a:pt x="4114800" y="0"/>
                </a:moveTo>
                <a:lnTo>
                  <a:pt x="0" y="0"/>
                </a:lnTo>
                <a:lnTo>
                  <a:pt x="0" y="18287"/>
                </a:lnTo>
                <a:lnTo>
                  <a:pt x="4114800" y="18287"/>
                </a:lnTo>
                <a:lnTo>
                  <a:pt x="4114800" y="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 txBox="1"/>
          <p:nvPr/>
        </p:nvSpPr>
        <p:spPr>
          <a:xfrm>
            <a:off x="627380" y="2906014"/>
            <a:ext cx="3836670" cy="3126105"/>
          </a:xfrm>
          <a:prstGeom prst="rect">
            <a:avLst/>
          </a:prstGeom>
        </p:spPr>
        <p:txBody>
          <a:bodyPr wrap="square" lIns="0" tIns="400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dirty="0" sz="1800" b="1">
                <a:latin typeface="Calibri"/>
                <a:cs typeface="Calibri"/>
              </a:rPr>
              <a:t>Key</a:t>
            </a:r>
            <a:r>
              <a:rPr dirty="0" sz="1800" spc="-75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activities</a:t>
            </a:r>
            <a:endParaRPr sz="1800">
              <a:latin typeface="Calibri"/>
              <a:cs typeface="Calibri"/>
            </a:endParaRPr>
          </a:p>
          <a:p>
            <a:pPr marL="355600" marR="959485" indent="-342900">
              <a:lnSpc>
                <a:spcPts val="1939"/>
              </a:lnSpc>
              <a:spcBef>
                <a:spcPts val="464"/>
              </a:spcBef>
              <a:buFont typeface="Arial MT"/>
              <a:buChar char="•"/>
              <a:tabLst>
                <a:tab pos="355600" algn="l"/>
              </a:tabLst>
            </a:pPr>
            <a:r>
              <a:rPr dirty="0" sz="1800">
                <a:latin typeface="Calibri"/>
                <a:cs typeface="Calibri"/>
              </a:rPr>
              <a:t>Capacity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building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for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 spc="-20">
                <a:latin typeface="Calibri"/>
                <a:cs typeface="Calibri"/>
              </a:rPr>
              <a:t>EWER </a:t>
            </a:r>
            <a:r>
              <a:rPr dirty="0" sz="1800" spc="-10">
                <a:latin typeface="Calibri"/>
                <a:cs typeface="Calibri"/>
              </a:rPr>
              <a:t>Committees</a:t>
            </a:r>
            <a:endParaRPr sz="1800">
              <a:latin typeface="Calibri"/>
              <a:cs typeface="Calibri"/>
            </a:endParaRPr>
          </a:p>
          <a:p>
            <a:pPr marL="355600" marR="348615" indent="-342900">
              <a:lnSpc>
                <a:spcPts val="1939"/>
              </a:lnSpc>
              <a:spcBef>
                <a:spcPts val="440"/>
              </a:spcBef>
              <a:buFont typeface="Arial MT"/>
              <a:buChar char="•"/>
              <a:tabLst>
                <a:tab pos="355600" algn="l"/>
              </a:tabLst>
            </a:pPr>
            <a:r>
              <a:rPr dirty="0" sz="1800">
                <a:latin typeface="Calibri"/>
                <a:cs typeface="Calibri"/>
              </a:rPr>
              <a:t>Distribution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of</a:t>
            </a:r>
            <a:r>
              <a:rPr dirty="0" sz="1800" spc="-6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Android</a:t>
            </a:r>
            <a:r>
              <a:rPr dirty="0" sz="1800" spc="-6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Phones</a:t>
            </a:r>
            <a:r>
              <a:rPr dirty="0" sz="1800" spc="-60">
                <a:latin typeface="Calibri"/>
                <a:cs typeface="Calibri"/>
              </a:rPr>
              <a:t> </a:t>
            </a:r>
            <a:r>
              <a:rPr dirty="0" sz="1800" spc="-25">
                <a:latin typeface="Calibri"/>
                <a:cs typeface="Calibri"/>
              </a:rPr>
              <a:t>to </a:t>
            </a:r>
            <a:r>
              <a:rPr dirty="0" sz="1800">
                <a:latin typeface="Calibri"/>
                <a:cs typeface="Calibri"/>
              </a:rPr>
              <a:t>enhance</a:t>
            </a:r>
            <a:r>
              <a:rPr dirty="0" sz="1800" spc="-50">
                <a:latin typeface="Calibri"/>
                <a:cs typeface="Calibri"/>
              </a:rPr>
              <a:t> </a:t>
            </a:r>
            <a:r>
              <a:rPr dirty="0" sz="1800" spc="-20">
                <a:latin typeface="Calibri"/>
                <a:cs typeface="Calibri"/>
              </a:rPr>
              <a:t>EWER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dirty="0" sz="1800" b="1">
                <a:latin typeface="Calibri"/>
                <a:cs typeface="Calibri"/>
              </a:rPr>
              <a:t>Key</a:t>
            </a:r>
            <a:r>
              <a:rPr dirty="0" sz="1800" spc="-75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Impact:</a:t>
            </a:r>
            <a:endParaRPr sz="18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215"/>
              </a:spcBef>
              <a:buFont typeface="Wingdings"/>
              <a:buChar char=""/>
              <a:tabLst>
                <a:tab pos="354965" algn="l"/>
              </a:tabLst>
            </a:pPr>
            <a:r>
              <a:rPr dirty="0" sz="1800">
                <a:latin typeface="Calibri"/>
                <a:cs typeface="Calibri"/>
              </a:rPr>
              <a:t>Early</a:t>
            </a:r>
            <a:r>
              <a:rPr dirty="0" sz="1800" spc="-4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detection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and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report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on</a:t>
            </a:r>
            <a:r>
              <a:rPr dirty="0" sz="1800" spc="-4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conflict</a:t>
            </a:r>
            <a:endParaRPr sz="1800">
              <a:latin typeface="Calibri"/>
              <a:cs typeface="Calibri"/>
            </a:endParaRPr>
          </a:p>
          <a:p>
            <a:pPr marL="354965" indent="-342265">
              <a:lnSpc>
                <a:spcPts val="2050"/>
              </a:lnSpc>
              <a:spcBef>
                <a:spcPts val="215"/>
              </a:spcBef>
              <a:buFont typeface="Wingdings"/>
              <a:buChar char=""/>
              <a:tabLst>
                <a:tab pos="354965" algn="l"/>
              </a:tabLst>
            </a:pPr>
            <a:r>
              <a:rPr dirty="0" sz="1800">
                <a:latin typeface="Calibri"/>
                <a:cs typeface="Calibri"/>
              </a:rPr>
              <a:t>46</a:t>
            </a:r>
            <a:r>
              <a:rPr dirty="0" sz="1800" spc="-4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project-related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conflicts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identified</a:t>
            </a:r>
            <a:endParaRPr sz="1800">
              <a:latin typeface="Calibri"/>
              <a:cs typeface="Calibri"/>
            </a:endParaRPr>
          </a:p>
          <a:p>
            <a:pPr marL="355600">
              <a:lnSpc>
                <a:spcPts val="2050"/>
              </a:lnSpc>
            </a:pPr>
            <a:r>
              <a:rPr dirty="0" sz="1800">
                <a:latin typeface="Calibri"/>
                <a:cs typeface="Calibri"/>
              </a:rPr>
              <a:t>and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resolved</a:t>
            </a:r>
            <a:endParaRPr sz="1800">
              <a:latin typeface="Calibri"/>
              <a:cs typeface="Calibri"/>
            </a:endParaRPr>
          </a:p>
          <a:p>
            <a:pPr marL="355600" marR="349885" indent="-342900">
              <a:lnSpc>
                <a:spcPts val="1939"/>
              </a:lnSpc>
              <a:spcBef>
                <a:spcPts val="465"/>
              </a:spcBef>
              <a:buFont typeface="Wingdings"/>
              <a:buChar char=""/>
              <a:tabLst>
                <a:tab pos="355600" algn="l"/>
              </a:tabLst>
            </a:pPr>
            <a:r>
              <a:rPr dirty="0" sz="1800">
                <a:latin typeface="Calibri"/>
                <a:cs typeface="Calibri"/>
              </a:rPr>
              <a:t>2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major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 spc="-20">
                <a:latin typeface="Calibri"/>
                <a:cs typeface="Calibri"/>
              </a:rPr>
              <a:t>pre-</a:t>
            </a:r>
            <a:r>
              <a:rPr dirty="0" sz="1800" spc="-10">
                <a:latin typeface="Calibri"/>
                <a:cs typeface="Calibri"/>
              </a:rPr>
              <a:t>ACReSAL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conflicts </a:t>
            </a:r>
            <a:r>
              <a:rPr dirty="0" sz="1800">
                <a:latin typeface="Calibri"/>
                <a:cs typeface="Calibri"/>
              </a:rPr>
              <a:t>resolved</a:t>
            </a:r>
            <a:r>
              <a:rPr dirty="0" sz="1800" spc="-4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in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Kanawa</a:t>
            </a:r>
            <a:r>
              <a:rPr dirty="0" sz="1800" spc="-4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and</a:t>
            </a:r>
            <a:r>
              <a:rPr dirty="0" sz="1800" spc="-4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Shongom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75503" y="2772282"/>
            <a:ext cx="2994659" cy="340899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70747" y="601218"/>
            <a:ext cx="3515867" cy="330288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270747" y="4004817"/>
            <a:ext cx="3515867" cy="2176526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345566" y="611114"/>
            <a:ext cx="5063490" cy="5590540"/>
            <a:chOff x="345566" y="611114"/>
            <a:chExt cx="5063490" cy="559054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7082" y="611114"/>
              <a:ext cx="5021607" cy="5590051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409574" y="633615"/>
              <a:ext cx="4927600" cy="5495925"/>
            </a:xfrm>
            <a:custGeom>
              <a:avLst/>
              <a:gdLst/>
              <a:ahLst/>
              <a:cxnLst/>
              <a:rect l="l" t="t" r="r" b="b"/>
              <a:pathLst>
                <a:path w="4927600" h="5495925">
                  <a:moveTo>
                    <a:pt x="4927473" y="0"/>
                  </a:moveTo>
                  <a:lnTo>
                    <a:pt x="0" y="0"/>
                  </a:lnTo>
                  <a:lnTo>
                    <a:pt x="0" y="5495925"/>
                  </a:lnTo>
                  <a:lnTo>
                    <a:pt x="4927473" y="5495925"/>
                  </a:lnTo>
                  <a:lnTo>
                    <a:pt x="492747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345566" y="1170431"/>
              <a:ext cx="128270" cy="704215"/>
            </a:xfrm>
            <a:custGeom>
              <a:avLst/>
              <a:gdLst/>
              <a:ahLst/>
              <a:cxnLst/>
              <a:rect l="l" t="t" r="r" b="b"/>
              <a:pathLst>
                <a:path w="128270" h="704214">
                  <a:moveTo>
                    <a:pt x="128015" y="0"/>
                  </a:moveTo>
                  <a:lnTo>
                    <a:pt x="0" y="0"/>
                  </a:lnTo>
                  <a:lnTo>
                    <a:pt x="0" y="704088"/>
                  </a:lnTo>
                  <a:lnTo>
                    <a:pt x="128015" y="704088"/>
                  </a:lnTo>
                  <a:lnTo>
                    <a:pt x="128015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877455" y="2121408"/>
              <a:ext cx="3958590" cy="18415"/>
            </a:xfrm>
            <a:custGeom>
              <a:avLst/>
              <a:gdLst/>
              <a:ahLst/>
              <a:cxnLst/>
              <a:rect l="l" t="t" r="r" b="b"/>
              <a:pathLst>
                <a:path w="3958590" h="18414">
                  <a:moveTo>
                    <a:pt x="3958590" y="0"/>
                  </a:moveTo>
                  <a:lnTo>
                    <a:pt x="0" y="0"/>
                  </a:lnTo>
                  <a:lnTo>
                    <a:pt x="0" y="18287"/>
                  </a:lnTo>
                  <a:lnTo>
                    <a:pt x="3958590" y="18287"/>
                  </a:lnTo>
                  <a:lnTo>
                    <a:pt x="3958590" y="0"/>
                  </a:lnTo>
                  <a:close/>
                </a:path>
              </a:pathLst>
            </a:custGeom>
            <a:solidFill>
              <a:srgbClr val="D4D4D4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409575" y="633615"/>
            <a:ext cx="4927600" cy="5495925"/>
          </a:xfrm>
          <a:prstGeom prst="rect">
            <a:avLst/>
          </a:prstGeom>
          <a:ln w="9525">
            <a:solidFill>
              <a:srgbClr val="DEDEDE"/>
            </a:solidFill>
          </a:ln>
        </p:spPr>
        <p:txBody>
          <a:bodyPr wrap="square" lIns="0" tIns="8763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690"/>
              </a:spcBef>
            </a:pPr>
            <a:endParaRPr sz="2800">
              <a:latin typeface="Times New Roman"/>
              <a:cs typeface="Times New Roman"/>
            </a:endParaRPr>
          </a:p>
          <a:p>
            <a:pPr marL="520065" marR="1752600">
              <a:lnSpc>
                <a:spcPts val="3020"/>
              </a:lnSpc>
            </a:pPr>
            <a:r>
              <a:rPr dirty="0" sz="2800">
                <a:latin typeface="Calibri"/>
                <a:cs typeface="Calibri"/>
              </a:rPr>
              <a:t>Groundnut</a:t>
            </a:r>
            <a:r>
              <a:rPr dirty="0" sz="2800" spc="-125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Milling Machines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95"/>
              </a:spcBef>
            </a:pPr>
            <a:endParaRPr sz="2800">
              <a:latin typeface="Calibri"/>
              <a:cs typeface="Calibri"/>
            </a:endParaRPr>
          </a:p>
          <a:p>
            <a:pPr marL="806450" marR="717550" indent="-229235">
              <a:lnSpc>
                <a:spcPts val="1939"/>
              </a:lnSpc>
              <a:buFont typeface="Arial MT"/>
              <a:buChar char="•"/>
              <a:tabLst>
                <a:tab pos="806450" algn="l"/>
              </a:tabLst>
            </a:pPr>
            <a:r>
              <a:rPr dirty="0" sz="1800" b="1">
                <a:latin typeface="Calibri"/>
                <a:cs typeface="Calibri"/>
              </a:rPr>
              <a:t>50nos</a:t>
            </a:r>
            <a:r>
              <a:rPr dirty="0" sz="1800">
                <a:latin typeface="Calibri"/>
                <a:cs typeface="Calibri"/>
              </a:rPr>
              <a:t>.</a:t>
            </a:r>
            <a:r>
              <a:rPr dirty="0" sz="1800" spc="-5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Procured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for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CIGs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to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enhance </a:t>
            </a:r>
            <a:r>
              <a:rPr dirty="0" sz="1800">
                <a:latin typeface="Calibri"/>
                <a:cs typeface="Calibri"/>
              </a:rPr>
              <a:t>their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production</a:t>
            </a:r>
            <a:endParaRPr sz="1800">
              <a:latin typeface="Calibri"/>
              <a:cs typeface="Calibri"/>
            </a:endParaRPr>
          </a:p>
          <a:p>
            <a:pPr marL="520065" marR="780415" indent="228600">
              <a:lnSpc>
                <a:spcPts val="1939"/>
              </a:lnSpc>
              <a:spcBef>
                <a:spcPts val="610"/>
              </a:spcBef>
              <a:buFont typeface="Arial MT"/>
              <a:buChar char="•"/>
              <a:tabLst>
                <a:tab pos="748665" algn="l"/>
              </a:tabLst>
            </a:pPr>
            <a:r>
              <a:rPr dirty="0" sz="1800" spc="-10">
                <a:latin typeface="Calibri"/>
                <a:cs typeface="Calibri"/>
              </a:rPr>
              <a:t>Improved</a:t>
            </a:r>
            <a:r>
              <a:rPr dirty="0" sz="1800" spc="-7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production</a:t>
            </a:r>
            <a:r>
              <a:rPr dirty="0" sz="1800" spc="-4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capacity</a:t>
            </a:r>
            <a:r>
              <a:rPr dirty="0" sz="1800" spc="-5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of</a:t>
            </a:r>
            <a:r>
              <a:rPr dirty="0" sz="1800" spc="-65">
                <a:latin typeface="Calibri"/>
                <a:cs typeface="Calibri"/>
              </a:rPr>
              <a:t> </a:t>
            </a:r>
            <a:r>
              <a:rPr dirty="0" sz="1800" spc="-25">
                <a:latin typeface="Calibri"/>
                <a:cs typeface="Calibri"/>
              </a:rPr>
              <a:t>the </a:t>
            </a:r>
            <a:r>
              <a:rPr dirty="0" sz="1800">
                <a:latin typeface="Calibri"/>
                <a:cs typeface="Calibri"/>
              </a:rPr>
              <a:t>Groundnut</a:t>
            </a:r>
            <a:r>
              <a:rPr dirty="0" sz="1800" spc="-95">
                <a:latin typeface="Calibri"/>
                <a:cs typeface="Calibri"/>
              </a:rPr>
              <a:t> </a:t>
            </a:r>
            <a:r>
              <a:rPr dirty="0" sz="1800" spc="-20">
                <a:latin typeface="Calibri"/>
                <a:cs typeface="Calibri"/>
              </a:rPr>
              <a:t>CIGs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44082" y="566928"/>
            <a:ext cx="2078989" cy="233895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00617" y="565023"/>
            <a:ext cx="2797175" cy="2338831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23940" y="3109518"/>
            <a:ext cx="5434965" cy="3057144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7618"/>
            <a:ext cx="12192000" cy="6850380"/>
          </a:xfrm>
          <a:custGeom>
            <a:avLst/>
            <a:gdLst/>
            <a:ahLst/>
            <a:cxnLst/>
            <a:rect l="l" t="t" r="r" b="b"/>
            <a:pathLst>
              <a:path w="12192000" h="6850380">
                <a:moveTo>
                  <a:pt x="12192000" y="0"/>
                </a:moveTo>
                <a:lnTo>
                  <a:pt x="0" y="0"/>
                </a:lnTo>
                <a:lnTo>
                  <a:pt x="0" y="6850381"/>
                </a:lnTo>
                <a:lnTo>
                  <a:pt x="12192000" y="6850381"/>
                </a:lnTo>
                <a:lnTo>
                  <a:pt x="12192000" y="0"/>
                </a:lnTo>
                <a:close/>
              </a:path>
            </a:pathLst>
          </a:custGeom>
          <a:solidFill>
            <a:srgbClr val="C4C7CE">
              <a:alpha val="10195"/>
            </a:srgbClr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911618" y="1836013"/>
            <a:ext cx="10368915" cy="4644390"/>
            <a:chOff x="911618" y="1836013"/>
            <a:chExt cx="10368915" cy="4644390"/>
          </a:xfrm>
        </p:grpSpPr>
        <p:sp>
          <p:nvSpPr>
            <p:cNvPr id="4" name="object 4" descr=""/>
            <p:cNvSpPr/>
            <p:nvPr/>
          </p:nvSpPr>
          <p:spPr>
            <a:xfrm>
              <a:off x="911618" y="1897341"/>
              <a:ext cx="9890125" cy="4583430"/>
            </a:xfrm>
            <a:custGeom>
              <a:avLst/>
              <a:gdLst/>
              <a:ahLst/>
              <a:cxnLst/>
              <a:rect l="l" t="t" r="r" b="b"/>
              <a:pathLst>
                <a:path w="9890125" h="4583430">
                  <a:moveTo>
                    <a:pt x="9890125" y="0"/>
                  </a:moveTo>
                  <a:lnTo>
                    <a:pt x="0" y="0"/>
                  </a:lnTo>
                  <a:lnTo>
                    <a:pt x="0" y="4583049"/>
                  </a:lnTo>
                  <a:lnTo>
                    <a:pt x="9890125" y="4583049"/>
                  </a:lnTo>
                  <a:lnTo>
                    <a:pt x="9890125" y="0"/>
                  </a:lnTo>
                  <a:close/>
                </a:path>
              </a:pathLst>
            </a:custGeom>
            <a:solidFill>
              <a:srgbClr val="457A9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1390268" y="1836013"/>
              <a:ext cx="9890125" cy="4582795"/>
            </a:xfrm>
            <a:custGeom>
              <a:avLst/>
              <a:gdLst/>
              <a:ahLst/>
              <a:cxnLst/>
              <a:rect l="l" t="t" r="r" b="b"/>
              <a:pathLst>
                <a:path w="9890125" h="4582795">
                  <a:moveTo>
                    <a:pt x="9890125" y="0"/>
                  </a:moveTo>
                  <a:lnTo>
                    <a:pt x="0" y="0"/>
                  </a:lnTo>
                  <a:lnTo>
                    <a:pt x="0" y="4582414"/>
                  </a:lnTo>
                  <a:lnTo>
                    <a:pt x="9890125" y="4582414"/>
                  </a:lnTo>
                  <a:lnTo>
                    <a:pt x="9890125" y="0"/>
                  </a:lnTo>
                  <a:close/>
                </a:path>
              </a:pathLst>
            </a:custGeom>
            <a:solidFill>
              <a:srgbClr val="A8DAD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776831" y="2028824"/>
              <a:ext cx="3831590" cy="3695065"/>
            </a:xfrm>
            <a:custGeom>
              <a:avLst/>
              <a:gdLst/>
              <a:ahLst/>
              <a:cxnLst/>
              <a:rect l="l" t="t" r="r" b="b"/>
              <a:pathLst>
                <a:path w="3831590" h="3695065">
                  <a:moveTo>
                    <a:pt x="3827424" y="0"/>
                  </a:moveTo>
                  <a:lnTo>
                    <a:pt x="283108" y="0"/>
                  </a:lnTo>
                  <a:lnTo>
                    <a:pt x="266875" y="111956"/>
                  </a:lnTo>
                  <a:lnTo>
                    <a:pt x="222656" y="424941"/>
                  </a:lnTo>
                  <a:lnTo>
                    <a:pt x="221663" y="440354"/>
                  </a:lnTo>
                  <a:lnTo>
                    <a:pt x="222338" y="456231"/>
                  </a:lnTo>
                  <a:lnTo>
                    <a:pt x="224727" y="471894"/>
                  </a:lnTo>
                  <a:lnTo>
                    <a:pt x="228879" y="486663"/>
                  </a:lnTo>
                  <a:lnTo>
                    <a:pt x="243836" y="533506"/>
                  </a:lnTo>
                  <a:lnTo>
                    <a:pt x="254731" y="580566"/>
                  </a:lnTo>
                  <a:lnTo>
                    <a:pt x="262136" y="627816"/>
                  </a:lnTo>
                  <a:lnTo>
                    <a:pt x="266624" y="675227"/>
                  </a:lnTo>
                  <a:lnTo>
                    <a:pt x="268767" y="722771"/>
                  </a:lnTo>
                  <a:lnTo>
                    <a:pt x="269137" y="770421"/>
                  </a:lnTo>
                  <a:lnTo>
                    <a:pt x="268307" y="818148"/>
                  </a:lnTo>
                  <a:lnTo>
                    <a:pt x="265338" y="913722"/>
                  </a:lnTo>
                  <a:lnTo>
                    <a:pt x="264343" y="961513"/>
                  </a:lnTo>
                  <a:lnTo>
                    <a:pt x="264439" y="1009269"/>
                  </a:lnTo>
                  <a:lnTo>
                    <a:pt x="267486" y="1062711"/>
                  </a:lnTo>
                  <a:lnTo>
                    <a:pt x="274824" y="1117044"/>
                  </a:lnTo>
                  <a:lnTo>
                    <a:pt x="287180" y="1170322"/>
                  </a:lnTo>
                  <a:lnTo>
                    <a:pt x="305278" y="1220601"/>
                  </a:lnTo>
                  <a:lnTo>
                    <a:pt x="329844" y="1265936"/>
                  </a:lnTo>
                  <a:lnTo>
                    <a:pt x="356242" y="1310084"/>
                  </a:lnTo>
                  <a:lnTo>
                    <a:pt x="376983" y="1354143"/>
                  </a:lnTo>
                  <a:lnTo>
                    <a:pt x="392271" y="1398251"/>
                  </a:lnTo>
                  <a:lnTo>
                    <a:pt x="402310" y="1442543"/>
                  </a:lnTo>
                  <a:lnTo>
                    <a:pt x="407303" y="1487158"/>
                  </a:lnTo>
                  <a:lnTo>
                    <a:pt x="407455" y="1532231"/>
                  </a:lnTo>
                  <a:lnTo>
                    <a:pt x="402968" y="1577900"/>
                  </a:lnTo>
                  <a:lnTo>
                    <a:pt x="394048" y="1624302"/>
                  </a:lnTo>
                  <a:lnTo>
                    <a:pt x="380898" y="1671574"/>
                  </a:lnTo>
                  <a:lnTo>
                    <a:pt x="365998" y="1719223"/>
                  </a:lnTo>
                  <a:lnTo>
                    <a:pt x="322424" y="1862728"/>
                  </a:lnTo>
                  <a:lnTo>
                    <a:pt x="307312" y="1910311"/>
                  </a:lnTo>
                  <a:lnTo>
                    <a:pt x="291424" y="1957550"/>
                  </a:lnTo>
                  <a:lnTo>
                    <a:pt x="274472" y="2004314"/>
                  </a:lnTo>
                  <a:lnTo>
                    <a:pt x="257424" y="2049593"/>
                  </a:lnTo>
                  <a:lnTo>
                    <a:pt x="206617" y="2186035"/>
                  </a:lnTo>
                  <a:lnTo>
                    <a:pt x="189277" y="2231402"/>
                  </a:lnTo>
                  <a:lnTo>
                    <a:pt x="171476" y="2276555"/>
                  </a:lnTo>
                  <a:lnTo>
                    <a:pt x="153059" y="2321400"/>
                  </a:lnTo>
                  <a:lnTo>
                    <a:pt x="133871" y="2365842"/>
                  </a:lnTo>
                  <a:lnTo>
                    <a:pt x="113757" y="2409786"/>
                  </a:lnTo>
                  <a:lnTo>
                    <a:pt x="92561" y="2453138"/>
                  </a:lnTo>
                  <a:lnTo>
                    <a:pt x="41938" y="2549776"/>
                  </a:lnTo>
                  <a:lnTo>
                    <a:pt x="20690" y="2597387"/>
                  </a:lnTo>
                  <a:lnTo>
                    <a:pt x="6629" y="2640400"/>
                  </a:lnTo>
                  <a:lnTo>
                    <a:pt x="0" y="2680582"/>
                  </a:lnTo>
                  <a:lnTo>
                    <a:pt x="1047" y="2719697"/>
                  </a:lnTo>
                  <a:lnTo>
                    <a:pt x="10015" y="2759512"/>
                  </a:lnTo>
                  <a:lnTo>
                    <a:pt x="27149" y="2801791"/>
                  </a:lnTo>
                  <a:lnTo>
                    <a:pt x="52694" y="2848301"/>
                  </a:lnTo>
                  <a:lnTo>
                    <a:pt x="86893" y="2900807"/>
                  </a:lnTo>
                  <a:lnTo>
                    <a:pt x="114330" y="2941522"/>
                  </a:lnTo>
                  <a:lnTo>
                    <a:pt x="140581" y="2982666"/>
                  </a:lnTo>
                  <a:lnTo>
                    <a:pt x="165259" y="3024333"/>
                  </a:lnTo>
                  <a:lnTo>
                    <a:pt x="187976" y="3066620"/>
                  </a:lnTo>
                  <a:lnTo>
                    <a:pt x="208343" y="3109620"/>
                  </a:lnTo>
                  <a:lnTo>
                    <a:pt x="225973" y="3153429"/>
                  </a:lnTo>
                  <a:lnTo>
                    <a:pt x="240479" y="3198142"/>
                  </a:lnTo>
                  <a:lnTo>
                    <a:pt x="251473" y="3243853"/>
                  </a:lnTo>
                  <a:lnTo>
                    <a:pt x="258566" y="3290659"/>
                  </a:lnTo>
                  <a:lnTo>
                    <a:pt x="261371" y="3338654"/>
                  </a:lnTo>
                  <a:lnTo>
                    <a:pt x="259501" y="3387932"/>
                  </a:lnTo>
                  <a:lnTo>
                    <a:pt x="252567" y="3438590"/>
                  </a:lnTo>
                  <a:lnTo>
                    <a:pt x="240182" y="3490722"/>
                  </a:lnTo>
                  <a:lnTo>
                    <a:pt x="234423" y="3535058"/>
                  </a:lnTo>
                  <a:lnTo>
                    <a:pt x="242277" y="3576352"/>
                  </a:lnTo>
                  <a:lnTo>
                    <a:pt x="262082" y="3613240"/>
                  </a:lnTo>
                  <a:lnTo>
                    <a:pt x="292180" y="3644362"/>
                  </a:lnTo>
                  <a:lnTo>
                    <a:pt x="330911" y="3668354"/>
                  </a:lnTo>
                  <a:lnTo>
                    <a:pt x="376615" y="3683855"/>
                  </a:lnTo>
                  <a:lnTo>
                    <a:pt x="427634" y="3689502"/>
                  </a:lnTo>
                  <a:lnTo>
                    <a:pt x="3664864" y="3694480"/>
                  </a:lnTo>
                  <a:lnTo>
                    <a:pt x="3734999" y="3693684"/>
                  </a:lnTo>
                  <a:lnTo>
                    <a:pt x="3782080" y="3688319"/>
                  </a:lnTo>
                  <a:lnTo>
                    <a:pt x="3825354" y="3646023"/>
                  </a:lnTo>
                  <a:lnTo>
                    <a:pt x="3830684" y="3600161"/>
                  </a:lnTo>
                  <a:lnTo>
                    <a:pt x="3831234" y="3531870"/>
                  </a:lnTo>
                  <a:lnTo>
                    <a:pt x="3827424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6096000" y="2082164"/>
              <a:ext cx="5024120" cy="3419475"/>
            </a:xfrm>
            <a:custGeom>
              <a:avLst/>
              <a:gdLst/>
              <a:ahLst/>
              <a:cxnLst/>
              <a:rect l="l" t="t" r="r" b="b"/>
              <a:pathLst>
                <a:path w="5024120" h="3419475">
                  <a:moveTo>
                    <a:pt x="4785360" y="2839339"/>
                  </a:moveTo>
                  <a:lnTo>
                    <a:pt x="4329811" y="2548255"/>
                  </a:lnTo>
                  <a:lnTo>
                    <a:pt x="4329811" y="2346452"/>
                  </a:lnTo>
                  <a:lnTo>
                    <a:pt x="4323651" y="2312784"/>
                  </a:lnTo>
                  <a:lnTo>
                    <a:pt x="4306913" y="2285238"/>
                  </a:lnTo>
                  <a:lnTo>
                    <a:pt x="4282122" y="2266658"/>
                  </a:lnTo>
                  <a:lnTo>
                    <a:pt x="4251833" y="2259838"/>
                  </a:lnTo>
                  <a:lnTo>
                    <a:pt x="184785" y="2259838"/>
                  </a:lnTo>
                  <a:lnTo>
                    <a:pt x="154406" y="2266658"/>
                  </a:lnTo>
                  <a:lnTo>
                    <a:pt x="129578" y="2285238"/>
                  </a:lnTo>
                  <a:lnTo>
                    <a:pt x="112826" y="2312784"/>
                  </a:lnTo>
                  <a:lnTo>
                    <a:pt x="106680" y="2346452"/>
                  </a:lnTo>
                  <a:lnTo>
                    <a:pt x="106680" y="3332226"/>
                  </a:lnTo>
                  <a:lnTo>
                    <a:pt x="112826" y="3366008"/>
                  </a:lnTo>
                  <a:lnTo>
                    <a:pt x="129578" y="3393757"/>
                  </a:lnTo>
                  <a:lnTo>
                    <a:pt x="154406" y="3412566"/>
                  </a:lnTo>
                  <a:lnTo>
                    <a:pt x="184785" y="3419475"/>
                  </a:lnTo>
                  <a:lnTo>
                    <a:pt x="4251833" y="3419475"/>
                  </a:lnTo>
                  <a:lnTo>
                    <a:pt x="4282122" y="3412566"/>
                  </a:lnTo>
                  <a:lnTo>
                    <a:pt x="4306913" y="3393770"/>
                  </a:lnTo>
                  <a:lnTo>
                    <a:pt x="4323651" y="3366008"/>
                  </a:lnTo>
                  <a:lnTo>
                    <a:pt x="4329811" y="3332226"/>
                  </a:lnTo>
                  <a:lnTo>
                    <a:pt x="4329811" y="3130423"/>
                  </a:lnTo>
                  <a:lnTo>
                    <a:pt x="4785360" y="2839339"/>
                  </a:lnTo>
                  <a:close/>
                </a:path>
                <a:path w="5024120" h="3419475">
                  <a:moveTo>
                    <a:pt x="5023739" y="779907"/>
                  </a:moveTo>
                  <a:lnTo>
                    <a:pt x="4534662" y="387604"/>
                  </a:lnTo>
                  <a:lnTo>
                    <a:pt x="4534662" y="116459"/>
                  </a:lnTo>
                  <a:lnTo>
                    <a:pt x="4528058" y="71208"/>
                  </a:lnTo>
                  <a:lnTo>
                    <a:pt x="4510087" y="34188"/>
                  </a:lnTo>
                  <a:lnTo>
                    <a:pt x="4483430" y="9182"/>
                  </a:lnTo>
                  <a:lnTo>
                    <a:pt x="4450842" y="0"/>
                  </a:lnTo>
                  <a:lnTo>
                    <a:pt x="83820" y="0"/>
                  </a:lnTo>
                  <a:lnTo>
                    <a:pt x="51219" y="9182"/>
                  </a:lnTo>
                  <a:lnTo>
                    <a:pt x="24574" y="34188"/>
                  </a:lnTo>
                  <a:lnTo>
                    <a:pt x="6591" y="71208"/>
                  </a:lnTo>
                  <a:lnTo>
                    <a:pt x="0" y="116459"/>
                  </a:lnTo>
                  <a:lnTo>
                    <a:pt x="0" y="1441450"/>
                  </a:lnTo>
                  <a:lnTo>
                    <a:pt x="6591" y="1487271"/>
                  </a:lnTo>
                  <a:lnTo>
                    <a:pt x="24574" y="1524558"/>
                  </a:lnTo>
                  <a:lnTo>
                    <a:pt x="51219" y="1549628"/>
                  </a:lnTo>
                  <a:lnTo>
                    <a:pt x="83820" y="1558798"/>
                  </a:lnTo>
                  <a:lnTo>
                    <a:pt x="4450842" y="1558798"/>
                  </a:lnTo>
                  <a:lnTo>
                    <a:pt x="4483430" y="1549628"/>
                  </a:lnTo>
                  <a:lnTo>
                    <a:pt x="4510087" y="1524558"/>
                  </a:lnTo>
                  <a:lnTo>
                    <a:pt x="4528058" y="1487271"/>
                  </a:lnTo>
                  <a:lnTo>
                    <a:pt x="4534662" y="1441450"/>
                  </a:lnTo>
                  <a:lnTo>
                    <a:pt x="4534662" y="1171194"/>
                  </a:lnTo>
                  <a:lnTo>
                    <a:pt x="5023739" y="7799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</a:p>
          <a:p>
            <a:pPr>
              <a:lnSpc>
                <a:spcPct val="100000"/>
              </a:lnSpc>
              <a:spcBef>
                <a:spcPts val="865"/>
              </a:spcBef>
            </a:pPr>
          </a:p>
          <a:p>
            <a:pPr marL="4789170">
              <a:lnSpc>
                <a:spcPct val="100000"/>
              </a:lnSpc>
            </a:pPr>
            <a:r>
              <a:rPr dirty="0"/>
              <a:t>C1:</a:t>
            </a:r>
            <a:r>
              <a:rPr dirty="0" spc="10"/>
              <a:t> </a:t>
            </a:r>
            <a:r>
              <a:rPr dirty="0" spc="-10"/>
              <a:t>Institutional</a:t>
            </a:r>
            <a:r>
              <a:rPr dirty="0" spc="-25"/>
              <a:t> </a:t>
            </a:r>
            <a:r>
              <a:rPr dirty="0"/>
              <a:t>and</a:t>
            </a:r>
            <a:r>
              <a:rPr dirty="0" spc="15"/>
              <a:t> </a:t>
            </a:r>
            <a:r>
              <a:rPr dirty="0" spc="-10"/>
              <a:t>Policy</a:t>
            </a:r>
            <a:r>
              <a:rPr dirty="0" spc="5"/>
              <a:t> </a:t>
            </a:r>
            <a:r>
              <a:rPr dirty="0" spc="-10"/>
              <a:t>Strengthening</a:t>
            </a:r>
            <a:r>
              <a:rPr dirty="0" spc="10"/>
              <a:t> </a:t>
            </a:r>
            <a:r>
              <a:rPr dirty="0" spc="-10" b="0">
                <a:latin typeface="Calibri"/>
                <a:cs typeface="Calibri"/>
              </a:rPr>
              <a:t>(US$46m)</a:t>
            </a:r>
          </a:p>
          <a:p>
            <a:pPr marL="5045710" indent="-84455">
              <a:lnSpc>
                <a:spcPct val="100000"/>
              </a:lnSpc>
              <a:spcBef>
                <a:spcPts val="25"/>
              </a:spcBef>
              <a:buSzPct val="83333"/>
              <a:buFont typeface="Symbol"/>
              <a:buChar char=""/>
              <a:tabLst>
                <a:tab pos="5045710" algn="l"/>
              </a:tabLst>
            </a:pPr>
            <a:r>
              <a:rPr dirty="0" spc="-10" b="0" i="0">
                <a:latin typeface="Calibri"/>
                <a:cs typeface="Calibri"/>
              </a:rPr>
              <a:t>Institutional</a:t>
            </a:r>
            <a:r>
              <a:rPr dirty="0" spc="-30" b="0" i="0">
                <a:latin typeface="Calibri"/>
                <a:cs typeface="Calibri"/>
              </a:rPr>
              <a:t> </a:t>
            </a:r>
            <a:r>
              <a:rPr dirty="0" spc="-10" b="0" i="0">
                <a:latin typeface="Calibri"/>
                <a:cs typeface="Calibri"/>
              </a:rPr>
              <a:t>Infrastructure</a:t>
            </a:r>
            <a:r>
              <a:rPr dirty="0" spc="-5" b="0" i="0">
                <a:latin typeface="Calibri"/>
                <a:cs typeface="Calibri"/>
              </a:rPr>
              <a:t> </a:t>
            </a:r>
            <a:r>
              <a:rPr dirty="0" spc="-25" b="0" i="0">
                <a:latin typeface="Calibri"/>
                <a:cs typeface="Calibri"/>
              </a:rPr>
              <a:t>(IT,</a:t>
            </a:r>
            <a:r>
              <a:rPr dirty="0" spc="20" b="0" i="0">
                <a:latin typeface="Calibri"/>
                <a:cs typeface="Calibri"/>
              </a:rPr>
              <a:t> </a:t>
            </a:r>
            <a:r>
              <a:rPr dirty="0" b="0" i="0">
                <a:latin typeface="Calibri"/>
                <a:cs typeface="Calibri"/>
              </a:rPr>
              <a:t>office,</a:t>
            </a:r>
            <a:r>
              <a:rPr dirty="0" spc="5" b="0" i="0">
                <a:latin typeface="Calibri"/>
                <a:cs typeface="Calibri"/>
              </a:rPr>
              <a:t> </a:t>
            </a:r>
            <a:r>
              <a:rPr dirty="0" spc="-10" b="0" i="0">
                <a:latin typeface="Calibri"/>
                <a:cs typeface="Calibri"/>
              </a:rPr>
              <a:t>connectivity)</a:t>
            </a:r>
          </a:p>
          <a:p>
            <a:pPr marL="5029835" marR="1849755" indent="-68580">
              <a:lnSpc>
                <a:spcPct val="101699"/>
              </a:lnSpc>
              <a:buSzPct val="83333"/>
              <a:buFont typeface="Symbol"/>
              <a:buChar char=""/>
              <a:tabLst>
                <a:tab pos="5029835" algn="l"/>
                <a:tab pos="5045710" algn="l"/>
              </a:tabLst>
            </a:pPr>
            <a:r>
              <a:rPr dirty="0" b="0" i="0">
                <a:latin typeface="Calibri"/>
                <a:cs typeface="Calibri"/>
              </a:rPr>
              <a:t>	</a:t>
            </a:r>
            <a:r>
              <a:rPr dirty="0" spc="-10" b="0" i="0">
                <a:latin typeface="Calibri"/>
                <a:cs typeface="Calibri"/>
              </a:rPr>
              <a:t>Longer-</a:t>
            </a:r>
            <a:r>
              <a:rPr dirty="0" b="0" i="0">
                <a:latin typeface="Calibri"/>
                <a:cs typeface="Calibri"/>
              </a:rPr>
              <a:t>term</a:t>
            </a:r>
            <a:r>
              <a:rPr dirty="0" spc="-35" b="0" i="0">
                <a:latin typeface="Calibri"/>
                <a:cs typeface="Calibri"/>
              </a:rPr>
              <a:t> </a:t>
            </a:r>
            <a:r>
              <a:rPr dirty="0" b="0" i="0">
                <a:latin typeface="Calibri"/>
                <a:cs typeface="Calibri"/>
              </a:rPr>
              <a:t>policy</a:t>
            </a:r>
            <a:r>
              <a:rPr dirty="0" spc="-5" b="0" i="0">
                <a:latin typeface="Calibri"/>
                <a:cs typeface="Calibri"/>
              </a:rPr>
              <a:t> </a:t>
            </a:r>
            <a:r>
              <a:rPr dirty="0" b="0" i="0">
                <a:latin typeface="Calibri"/>
                <a:cs typeface="Calibri"/>
              </a:rPr>
              <a:t>and</a:t>
            </a:r>
            <a:r>
              <a:rPr dirty="0" spc="-20" b="0" i="0">
                <a:latin typeface="Calibri"/>
                <a:cs typeface="Calibri"/>
              </a:rPr>
              <a:t> </a:t>
            </a:r>
            <a:r>
              <a:rPr dirty="0" b="0" i="0">
                <a:latin typeface="Calibri"/>
                <a:cs typeface="Calibri"/>
              </a:rPr>
              <a:t>institutional</a:t>
            </a:r>
            <a:r>
              <a:rPr dirty="0" spc="-35" b="0" i="0">
                <a:latin typeface="Calibri"/>
                <a:cs typeface="Calibri"/>
              </a:rPr>
              <a:t> </a:t>
            </a:r>
            <a:r>
              <a:rPr dirty="0" spc="-10" b="0" i="0">
                <a:latin typeface="Calibri"/>
                <a:cs typeface="Calibri"/>
              </a:rPr>
              <a:t>frameworks </a:t>
            </a:r>
            <a:r>
              <a:rPr dirty="0" b="0" i="0">
                <a:latin typeface="Calibri"/>
                <a:cs typeface="Calibri"/>
              </a:rPr>
              <a:t>to</a:t>
            </a:r>
            <a:r>
              <a:rPr dirty="0" spc="-5" b="0" i="0">
                <a:latin typeface="Calibri"/>
                <a:cs typeface="Calibri"/>
              </a:rPr>
              <a:t> </a:t>
            </a:r>
            <a:r>
              <a:rPr dirty="0" spc="-10" b="0" i="0">
                <a:latin typeface="Calibri"/>
                <a:cs typeface="Calibri"/>
              </a:rPr>
              <a:t>promote</a:t>
            </a:r>
            <a:r>
              <a:rPr dirty="0" spc="-20" b="0" i="0">
                <a:latin typeface="Calibri"/>
                <a:cs typeface="Calibri"/>
              </a:rPr>
              <a:t> </a:t>
            </a:r>
            <a:r>
              <a:rPr dirty="0" spc="-10" b="0" i="0">
                <a:latin typeface="Calibri"/>
                <a:cs typeface="Calibri"/>
              </a:rPr>
              <a:t>integrated</a:t>
            </a:r>
            <a:r>
              <a:rPr dirty="0" spc="-25" b="0" i="0">
                <a:latin typeface="Calibri"/>
                <a:cs typeface="Calibri"/>
              </a:rPr>
              <a:t> </a:t>
            </a:r>
            <a:r>
              <a:rPr dirty="0" spc="-10" b="0" i="0">
                <a:latin typeface="Calibri"/>
                <a:cs typeface="Calibri"/>
              </a:rPr>
              <a:t>watershed</a:t>
            </a:r>
            <a:r>
              <a:rPr dirty="0" spc="-15" b="0" i="0">
                <a:latin typeface="Calibri"/>
                <a:cs typeface="Calibri"/>
              </a:rPr>
              <a:t> </a:t>
            </a:r>
            <a:r>
              <a:rPr dirty="0" spc="-10" b="0" i="0">
                <a:latin typeface="Calibri"/>
                <a:cs typeface="Calibri"/>
              </a:rPr>
              <a:t>management</a:t>
            </a:r>
          </a:p>
          <a:p>
            <a:pPr marL="5029835">
              <a:lnSpc>
                <a:spcPct val="100000"/>
              </a:lnSpc>
              <a:spcBef>
                <a:spcPts val="35"/>
              </a:spcBef>
            </a:pPr>
            <a:r>
              <a:rPr dirty="0" b="0" i="0">
                <a:latin typeface="Calibri"/>
                <a:cs typeface="Calibri"/>
              </a:rPr>
              <a:t>across</a:t>
            </a:r>
            <a:r>
              <a:rPr dirty="0" spc="-40" b="0" i="0">
                <a:latin typeface="Calibri"/>
                <a:cs typeface="Calibri"/>
              </a:rPr>
              <a:t> </a:t>
            </a:r>
            <a:r>
              <a:rPr dirty="0" b="0" i="0">
                <a:latin typeface="Calibri"/>
                <a:cs typeface="Calibri"/>
              </a:rPr>
              <a:t>sectors,</a:t>
            </a:r>
            <a:r>
              <a:rPr dirty="0" spc="-40" b="0" i="0">
                <a:latin typeface="Calibri"/>
                <a:cs typeface="Calibri"/>
              </a:rPr>
              <a:t> </a:t>
            </a:r>
            <a:r>
              <a:rPr dirty="0" b="0" i="0">
                <a:latin typeface="Calibri"/>
                <a:cs typeface="Calibri"/>
              </a:rPr>
              <a:t>levels,</a:t>
            </a:r>
            <a:r>
              <a:rPr dirty="0" spc="-60" b="0" i="0">
                <a:latin typeface="Calibri"/>
                <a:cs typeface="Calibri"/>
              </a:rPr>
              <a:t> </a:t>
            </a:r>
            <a:r>
              <a:rPr dirty="0" b="0" i="0">
                <a:latin typeface="Calibri"/>
                <a:cs typeface="Calibri"/>
              </a:rPr>
              <a:t>and</a:t>
            </a:r>
            <a:r>
              <a:rPr dirty="0" spc="-45" b="0" i="0">
                <a:latin typeface="Calibri"/>
                <a:cs typeface="Calibri"/>
              </a:rPr>
              <a:t> </a:t>
            </a:r>
            <a:r>
              <a:rPr dirty="0" spc="-10" b="0" i="0">
                <a:latin typeface="Calibri"/>
                <a:cs typeface="Calibri"/>
              </a:rPr>
              <a:t>institutions</a:t>
            </a:r>
          </a:p>
          <a:p>
            <a:pPr marL="5045710" indent="-84455">
              <a:lnSpc>
                <a:spcPct val="100000"/>
              </a:lnSpc>
              <a:spcBef>
                <a:spcPts val="20"/>
              </a:spcBef>
              <a:buSzPct val="83333"/>
              <a:buFont typeface="Symbol"/>
              <a:buChar char=""/>
              <a:tabLst>
                <a:tab pos="5045710" algn="l"/>
              </a:tabLst>
            </a:pPr>
            <a:r>
              <a:rPr dirty="0" b="0" i="0">
                <a:latin typeface="Calibri"/>
                <a:cs typeface="Calibri"/>
              </a:rPr>
              <a:t>Capacity</a:t>
            </a:r>
            <a:r>
              <a:rPr dirty="0" spc="-30" b="0" i="0">
                <a:latin typeface="Calibri"/>
                <a:cs typeface="Calibri"/>
              </a:rPr>
              <a:t> </a:t>
            </a:r>
            <a:r>
              <a:rPr dirty="0" b="0" i="0">
                <a:latin typeface="Calibri"/>
                <a:cs typeface="Calibri"/>
              </a:rPr>
              <a:t>building</a:t>
            </a:r>
            <a:r>
              <a:rPr dirty="0" spc="-40" b="0" i="0">
                <a:latin typeface="Calibri"/>
                <a:cs typeface="Calibri"/>
              </a:rPr>
              <a:t> </a:t>
            </a:r>
            <a:r>
              <a:rPr dirty="0" b="0" i="0">
                <a:latin typeface="Calibri"/>
                <a:cs typeface="Calibri"/>
              </a:rPr>
              <a:t>and</a:t>
            </a:r>
            <a:r>
              <a:rPr dirty="0" spc="-20" b="0" i="0">
                <a:latin typeface="Calibri"/>
                <a:cs typeface="Calibri"/>
              </a:rPr>
              <a:t> </a:t>
            </a:r>
            <a:r>
              <a:rPr dirty="0" b="0" i="0">
                <a:latin typeface="Calibri"/>
                <a:cs typeface="Calibri"/>
              </a:rPr>
              <a:t>outreach</a:t>
            </a:r>
            <a:r>
              <a:rPr dirty="0" spc="-45" b="0" i="0">
                <a:latin typeface="Calibri"/>
                <a:cs typeface="Calibri"/>
              </a:rPr>
              <a:t> </a:t>
            </a:r>
            <a:r>
              <a:rPr dirty="0" b="0" i="0">
                <a:latin typeface="Calibri"/>
                <a:cs typeface="Calibri"/>
              </a:rPr>
              <a:t>(in-person</a:t>
            </a:r>
            <a:r>
              <a:rPr dirty="0" spc="-30" b="0" i="0">
                <a:latin typeface="Calibri"/>
                <a:cs typeface="Calibri"/>
              </a:rPr>
              <a:t> </a:t>
            </a:r>
            <a:r>
              <a:rPr dirty="0" b="0" i="0">
                <a:latin typeface="Calibri"/>
                <a:cs typeface="Calibri"/>
              </a:rPr>
              <a:t>and</a:t>
            </a:r>
            <a:r>
              <a:rPr dirty="0" spc="-20" b="0" i="0">
                <a:latin typeface="Calibri"/>
                <a:cs typeface="Calibri"/>
              </a:rPr>
              <a:t> </a:t>
            </a:r>
            <a:r>
              <a:rPr dirty="0" b="0" i="0">
                <a:latin typeface="Calibri"/>
                <a:cs typeface="Calibri"/>
              </a:rPr>
              <a:t>virtual</a:t>
            </a:r>
            <a:r>
              <a:rPr dirty="0" spc="-35" b="0" i="0">
                <a:latin typeface="Calibri"/>
                <a:cs typeface="Calibri"/>
              </a:rPr>
              <a:t> </a:t>
            </a:r>
            <a:r>
              <a:rPr dirty="0" b="0" i="0">
                <a:latin typeface="Calibri"/>
                <a:cs typeface="Calibri"/>
              </a:rPr>
              <a:t>training,</a:t>
            </a:r>
            <a:r>
              <a:rPr dirty="0" spc="-35" b="0" i="0">
                <a:latin typeface="Calibri"/>
                <a:cs typeface="Calibri"/>
              </a:rPr>
              <a:t> </a:t>
            </a:r>
            <a:r>
              <a:rPr dirty="0" spc="-10" b="0" i="0">
                <a:latin typeface="Calibri"/>
                <a:cs typeface="Calibri"/>
              </a:rPr>
              <a:t>internships)</a:t>
            </a:r>
          </a:p>
          <a:p>
            <a:pPr>
              <a:lnSpc>
                <a:spcPct val="100000"/>
              </a:lnSpc>
              <a:buClr>
                <a:srgbClr val="747993"/>
              </a:buClr>
              <a:buFont typeface="Symbol"/>
              <a:buChar char=""/>
            </a:pPr>
          </a:p>
          <a:p>
            <a:pPr>
              <a:lnSpc>
                <a:spcPct val="100000"/>
              </a:lnSpc>
              <a:buClr>
                <a:srgbClr val="747993"/>
              </a:buClr>
              <a:buFont typeface="Symbol"/>
              <a:buChar char=""/>
            </a:pPr>
          </a:p>
          <a:p>
            <a:pPr>
              <a:lnSpc>
                <a:spcPct val="100000"/>
              </a:lnSpc>
              <a:buClr>
                <a:srgbClr val="747993"/>
              </a:buClr>
              <a:buFont typeface="Symbol"/>
              <a:buChar char=""/>
            </a:pPr>
          </a:p>
          <a:p>
            <a:pPr>
              <a:lnSpc>
                <a:spcPct val="100000"/>
              </a:lnSpc>
              <a:buClr>
                <a:srgbClr val="747993"/>
              </a:buClr>
              <a:buFont typeface="Symbol"/>
              <a:buChar char=""/>
            </a:pPr>
          </a:p>
          <a:p>
            <a:pPr>
              <a:lnSpc>
                <a:spcPct val="100000"/>
              </a:lnSpc>
              <a:buClr>
                <a:srgbClr val="747993"/>
              </a:buClr>
              <a:buFont typeface="Symbol"/>
              <a:buChar char=""/>
            </a:pPr>
          </a:p>
          <a:p>
            <a:pPr>
              <a:lnSpc>
                <a:spcPct val="100000"/>
              </a:lnSpc>
              <a:spcBef>
                <a:spcPts val="130"/>
              </a:spcBef>
              <a:buClr>
                <a:srgbClr val="747993"/>
              </a:buClr>
              <a:buFont typeface="Symbol"/>
              <a:buChar char=""/>
            </a:pPr>
          </a:p>
          <a:p>
            <a:pPr marL="5206365">
              <a:lnSpc>
                <a:spcPct val="100000"/>
              </a:lnSpc>
            </a:pPr>
            <a:r>
              <a:rPr dirty="0"/>
              <a:t>C2:</a:t>
            </a:r>
            <a:r>
              <a:rPr dirty="0" spc="-25"/>
              <a:t> </a:t>
            </a:r>
            <a:r>
              <a:rPr dirty="0"/>
              <a:t>Project</a:t>
            </a:r>
            <a:r>
              <a:rPr dirty="0" spc="-20"/>
              <a:t> </a:t>
            </a:r>
            <a:r>
              <a:rPr dirty="0" spc="-10"/>
              <a:t>Management </a:t>
            </a:r>
            <a:r>
              <a:rPr dirty="0" spc="-10" b="0">
                <a:latin typeface="Calibri"/>
                <a:cs typeface="Calibri"/>
              </a:rPr>
              <a:t>(US$33m)</a:t>
            </a:r>
          </a:p>
          <a:p>
            <a:pPr lvl="1" marL="5462905" indent="-84455">
              <a:lnSpc>
                <a:spcPct val="100000"/>
              </a:lnSpc>
              <a:spcBef>
                <a:spcPts val="25"/>
              </a:spcBef>
              <a:buSzPct val="83333"/>
              <a:buFont typeface="Symbol"/>
              <a:buChar char=""/>
              <a:tabLst>
                <a:tab pos="5462905" algn="l"/>
              </a:tabLst>
            </a:pPr>
            <a:r>
              <a:rPr dirty="0" sz="1200" spc="-10">
                <a:solidFill>
                  <a:srgbClr val="747993"/>
                </a:solidFill>
                <a:latin typeface="Calibri"/>
                <a:cs typeface="Calibri"/>
              </a:rPr>
              <a:t>Coordination</a:t>
            </a:r>
            <a:r>
              <a:rPr dirty="0" sz="1200" spc="-30">
                <a:solidFill>
                  <a:srgbClr val="747993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747993"/>
                </a:solidFill>
                <a:latin typeface="Calibri"/>
                <a:cs typeface="Calibri"/>
              </a:rPr>
              <a:t>at</a:t>
            </a:r>
            <a:r>
              <a:rPr dirty="0" sz="1200" spc="-10">
                <a:solidFill>
                  <a:srgbClr val="747993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747993"/>
                </a:solidFill>
                <a:latin typeface="Calibri"/>
                <a:cs typeface="Calibri"/>
              </a:rPr>
              <a:t>federal</a:t>
            </a:r>
            <a:r>
              <a:rPr dirty="0" sz="1200" spc="-35">
                <a:solidFill>
                  <a:srgbClr val="747993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747993"/>
                </a:solidFill>
                <a:latin typeface="Calibri"/>
                <a:cs typeface="Calibri"/>
              </a:rPr>
              <a:t>and</a:t>
            </a:r>
            <a:r>
              <a:rPr dirty="0" sz="1200" spc="-10">
                <a:solidFill>
                  <a:srgbClr val="747993"/>
                </a:solidFill>
                <a:latin typeface="Calibri"/>
                <a:cs typeface="Calibri"/>
              </a:rPr>
              <a:t> state</a:t>
            </a:r>
            <a:r>
              <a:rPr dirty="0" sz="1200" spc="-25">
                <a:solidFill>
                  <a:srgbClr val="747993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747993"/>
                </a:solidFill>
                <a:latin typeface="Calibri"/>
                <a:cs typeface="Calibri"/>
              </a:rPr>
              <a:t>levels</a:t>
            </a:r>
            <a:endParaRPr sz="1200">
              <a:latin typeface="Calibri"/>
              <a:cs typeface="Calibri"/>
            </a:endParaRPr>
          </a:p>
          <a:p>
            <a:pPr lvl="1" marL="5462270" marR="852805" indent="-84455">
              <a:lnSpc>
                <a:spcPct val="101699"/>
              </a:lnSpc>
              <a:buSzPct val="83333"/>
              <a:buFont typeface="Symbol"/>
              <a:buChar char=""/>
              <a:tabLst>
                <a:tab pos="5481955" algn="l"/>
              </a:tabLst>
            </a:pPr>
            <a:r>
              <a:rPr dirty="0" sz="1200">
                <a:solidFill>
                  <a:srgbClr val="747993"/>
                </a:solidFill>
                <a:latin typeface="Calibri"/>
                <a:cs typeface="Calibri"/>
              </a:rPr>
              <a:t>Supporting</a:t>
            </a:r>
            <a:r>
              <a:rPr dirty="0" sz="1200" spc="-30">
                <a:solidFill>
                  <a:srgbClr val="747993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747993"/>
                </a:solidFill>
                <a:latin typeface="Calibri"/>
                <a:cs typeface="Calibri"/>
              </a:rPr>
              <a:t>technical</a:t>
            </a:r>
            <a:r>
              <a:rPr dirty="0" sz="1200" spc="-15">
                <a:solidFill>
                  <a:srgbClr val="747993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747993"/>
                </a:solidFill>
                <a:latin typeface="Calibri"/>
                <a:cs typeface="Calibri"/>
              </a:rPr>
              <a:t>assistance</a:t>
            </a:r>
            <a:r>
              <a:rPr dirty="0" sz="1200">
                <a:solidFill>
                  <a:srgbClr val="747993"/>
                </a:solidFill>
                <a:latin typeface="Calibri"/>
                <a:cs typeface="Calibri"/>
              </a:rPr>
              <a:t> (e.g. M&amp;E, </a:t>
            </a:r>
            <a:r>
              <a:rPr dirty="0" sz="1200" spc="-10">
                <a:solidFill>
                  <a:srgbClr val="747993"/>
                </a:solidFill>
                <a:latin typeface="Calibri"/>
                <a:cs typeface="Calibri"/>
              </a:rPr>
              <a:t>data/analytics, 	implementation</a:t>
            </a:r>
            <a:r>
              <a:rPr dirty="0" sz="1200" spc="30">
                <a:solidFill>
                  <a:srgbClr val="747993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747993"/>
                </a:solidFill>
                <a:latin typeface="Calibri"/>
                <a:cs typeface="Calibri"/>
              </a:rPr>
              <a:t>support)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9" name="object 9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7783" y="441959"/>
            <a:ext cx="10299954" cy="1006601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28547" y="-86404"/>
            <a:ext cx="9779000" cy="1217295"/>
          </a:xfrm>
          <a:prstGeom prst="rect"/>
        </p:spPr>
        <p:txBody>
          <a:bodyPr wrap="square" lIns="0" tIns="59690" rIns="0" bIns="0" rtlCol="0" vert="horz">
            <a:spAutoFit/>
          </a:bodyPr>
          <a:lstStyle/>
          <a:p>
            <a:pPr algn="ctr" marR="1905">
              <a:lnSpc>
                <a:spcPct val="100000"/>
              </a:lnSpc>
              <a:spcBef>
                <a:spcPts val="470"/>
              </a:spcBef>
            </a:pPr>
            <a:r>
              <a:rPr dirty="0" sz="3600" spc="-145" b="1">
                <a:solidFill>
                  <a:srgbClr val="00AF50"/>
                </a:solidFill>
                <a:latin typeface="Trebuchet MS"/>
                <a:cs typeface="Trebuchet MS"/>
              </a:rPr>
              <a:t>Component</a:t>
            </a:r>
            <a:r>
              <a:rPr dirty="0" sz="3600" spc="-740" b="1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dirty="0" sz="3600" spc="210" b="1">
                <a:solidFill>
                  <a:srgbClr val="00AF50"/>
                </a:solidFill>
                <a:latin typeface="Trebuchet MS"/>
                <a:cs typeface="Trebuchet MS"/>
              </a:rPr>
              <a:t>C</a:t>
            </a:r>
            <a:endParaRPr sz="36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370"/>
              </a:spcBef>
            </a:pPr>
            <a:r>
              <a:rPr dirty="0" sz="3600" spc="-250" b="1">
                <a:solidFill>
                  <a:srgbClr val="C00000"/>
                </a:solidFill>
                <a:latin typeface="Trebuchet MS"/>
                <a:cs typeface="Trebuchet MS"/>
              </a:rPr>
              <a:t>Institutional</a:t>
            </a:r>
            <a:r>
              <a:rPr dirty="0" sz="3600" spc="-755" b="1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dirty="0" sz="3600" spc="-150" b="1">
                <a:solidFill>
                  <a:srgbClr val="C00000"/>
                </a:solidFill>
                <a:latin typeface="Trebuchet MS"/>
                <a:cs typeface="Trebuchet MS"/>
              </a:rPr>
              <a:t>S</a:t>
            </a:r>
            <a:r>
              <a:rPr dirty="0" sz="3600" spc="-215" b="1">
                <a:solidFill>
                  <a:srgbClr val="C00000"/>
                </a:solidFill>
                <a:latin typeface="Trebuchet MS"/>
                <a:cs typeface="Trebuchet MS"/>
              </a:rPr>
              <a:t>t</a:t>
            </a:r>
            <a:r>
              <a:rPr dirty="0" sz="3600" spc="-240" b="1">
                <a:solidFill>
                  <a:srgbClr val="C00000"/>
                </a:solidFill>
                <a:latin typeface="Trebuchet MS"/>
                <a:cs typeface="Trebuchet MS"/>
              </a:rPr>
              <a:t>r</a:t>
            </a:r>
            <a:r>
              <a:rPr dirty="0" sz="3600" spc="-190" b="1">
                <a:solidFill>
                  <a:srgbClr val="C00000"/>
                </a:solidFill>
                <a:latin typeface="Trebuchet MS"/>
                <a:cs typeface="Trebuchet MS"/>
              </a:rPr>
              <a:t>e</a:t>
            </a:r>
            <a:r>
              <a:rPr dirty="0" sz="3600" spc="-195" b="1">
                <a:solidFill>
                  <a:srgbClr val="C00000"/>
                </a:solidFill>
                <a:latin typeface="Trebuchet MS"/>
                <a:cs typeface="Trebuchet MS"/>
              </a:rPr>
              <a:t>n</a:t>
            </a:r>
            <a:r>
              <a:rPr dirty="0" sz="3600" spc="-145" b="1">
                <a:solidFill>
                  <a:srgbClr val="C00000"/>
                </a:solidFill>
                <a:latin typeface="Trebuchet MS"/>
                <a:cs typeface="Trebuchet MS"/>
              </a:rPr>
              <a:t>g</a:t>
            </a:r>
            <a:r>
              <a:rPr dirty="0" sz="3600" spc="-215" b="1">
                <a:solidFill>
                  <a:srgbClr val="C00000"/>
                </a:solidFill>
                <a:latin typeface="Trebuchet MS"/>
                <a:cs typeface="Trebuchet MS"/>
              </a:rPr>
              <a:t>t</a:t>
            </a:r>
            <a:r>
              <a:rPr dirty="0" sz="3600" spc="-200" b="1">
                <a:solidFill>
                  <a:srgbClr val="C00000"/>
                </a:solidFill>
                <a:latin typeface="Trebuchet MS"/>
                <a:cs typeface="Trebuchet MS"/>
              </a:rPr>
              <a:t>h</a:t>
            </a:r>
            <a:r>
              <a:rPr dirty="0" sz="3600" spc="-190" b="1">
                <a:solidFill>
                  <a:srgbClr val="C00000"/>
                </a:solidFill>
                <a:latin typeface="Trebuchet MS"/>
                <a:cs typeface="Trebuchet MS"/>
              </a:rPr>
              <a:t>e</a:t>
            </a:r>
            <a:r>
              <a:rPr dirty="0" sz="3600" spc="-195" b="1">
                <a:solidFill>
                  <a:srgbClr val="C00000"/>
                </a:solidFill>
                <a:latin typeface="Trebuchet MS"/>
                <a:cs typeface="Trebuchet MS"/>
              </a:rPr>
              <a:t>n</a:t>
            </a:r>
            <a:r>
              <a:rPr dirty="0" sz="3600" spc="-250" b="1">
                <a:solidFill>
                  <a:srgbClr val="C00000"/>
                </a:solidFill>
                <a:latin typeface="Trebuchet MS"/>
                <a:cs typeface="Trebuchet MS"/>
              </a:rPr>
              <a:t>i</a:t>
            </a:r>
            <a:r>
              <a:rPr dirty="0" sz="3600" spc="-195" b="1">
                <a:solidFill>
                  <a:srgbClr val="C00000"/>
                </a:solidFill>
                <a:latin typeface="Trebuchet MS"/>
                <a:cs typeface="Trebuchet MS"/>
              </a:rPr>
              <a:t>n</a:t>
            </a:r>
            <a:r>
              <a:rPr dirty="0" sz="3600" spc="375" b="1">
                <a:solidFill>
                  <a:srgbClr val="C00000"/>
                </a:solidFill>
                <a:latin typeface="Trebuchet MS"/>
                <a:cs typeface="Trebuchet MS"/>
              </a:rPr>
              <a:t>g</a:t>
            </a:r>
            <a:r>
              <a:rPr dirty="0" sz="3600" spc="-180" b="1">
                <a:solidFill>
                  <a:srgbClr val="C00000"/>
                </a:solidFill>
                <a:latin typeface="Trebuchet MS"/>
                <a:cs typeface="Trebuchet MS"/>
              </a:rPr>
              <a:t>a</a:t>
            </a:r>
            <a:r>
              <a:rPr dirty="0" sz="3600" spc="-195" b="1">
                <a:solidFill>
                  <a:srgbClr val="C00000"/>
                </a:solidFill>
                <a:latin typeface="Trebuchet MS"/>
                <a:cs typeface="Trebuchet MS"/>
              </a:rPr>
              <a:t>n</a:t>
            </a:r>
            <a:r>
              <a:rPr dirty="0" sz="3600" spc="90" b="1">
                <a:solidFill>
                  <a:srgbClr val="C00000"/>
                </a:solidFill>
                <a:latin typeface="Trebuchet MS"/>
                <a:cs typeface="Trebuchet MS"/>
              </a:rPr>
              <a:t>d</a:t>
            </a:r>
            <a:r>
              <a:rPr dirty="0" sz="3600" spc="-715" b="1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dirty="0" sz="3600" spc="-260" b="1">
                <a:solidFill>
                  <a:srgbClr val="C00000"/>
                </a:solidFill>
                <a:latin typeface="Trebuchet MS"/>
                <a:cs typeface="Trebuchet MS"/>
              </a:rPr>
              <a:t>Project</a:t>
            </a:r>
            <a:r>
              <a:rPr dirty="0" sz="3600" spc="-740" b="1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dirty="0" sz="3600" spc="-50" b="1">
                <a:solidFill>
                  <a:srgbClr val="C00000"/>
                </a:solidFill>
                <a:latin typeface="Trebuchet MS"/>
                <a:cs typeface="Trebuchet MS"/>
              </a:rPr>
              <a:t>Management</a:t>
            </a:r>
            <a:endParaRPr sz="3600">
              <a:latin typeface="Trebuchet MS"/>
              <a:cs typeface="Trebuchet MS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76476" y="2028825"/>
            <a:ext cx="3830954" cy="3625215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5649" y="850137"/>
            <a:ext cx="1715770" cy="36068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200" spc="-10">
                <a:solidFill>
                  <a:srgbClr val="00AF50"/>
                </a:solidFill>
                <a:latin typeface="Calibri"/>
                <a:cs typeface="Calibri"/>
              </a:rPr>
              <a:t>Component</a:t>
            </a:r>
            <a:r>
              <a:rPr dirty="0" sz="2200" spc="-55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2200" spc="-25">
                <a:solidFill>
                  <a:srgbClr val="00AF50"/>
                </a:solidFill>
                <a:latin typeface="Calibri"/>
                <a:cs typeface="Calibri"/>
              </a:rPr>
              <a:t>C1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955649" y="1154938"/>
            <a:ext cx="3216275" cy="4680585"/>
          </a:xfrm>
          <a:prstGeom prst="rect">
            <a:avLst/>
          </a:prstGeom>
        </p:spPr>
        <p:txBody>
          <a:bodyPr wrap="square" lIns="0" tIns="47625" rIns="0" bIns="0" rtlCol="0" vert="horz">
            <a:spAutoFit/>
          </a:bodyPr>
          <a:lstStyle/>
          <a:p>
            <a:pPr marL="12700" marR="212090">
              <a:lnSpc>
                <a:spcPts val="2160"/>
              </a:lnSpc>
              <a:spcBef>
                <a:spcPts val="375"/>
              </a:spcBef>
            </a:pPr>
            <a:r>
              <a:rPr dirty="0" sz="2000">
                <a:latin typeface="Calibri"/>
                <a:cs typeface="Calibri"/>
              </a:rPr>
              <a:t>Provision</a:t>
            </a:r>
            <a:r>
              <a:rPr dirty="0" sz="2000" spc="-5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of</a:t>
            </a:r>
            <a:r>
              <a:rPr dirty="0" sz="2000" spc="-6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wildlife </a:t>
            </a:r>
            <a:r>
              <a:rPr dirty="0" sz="2000">
                <a:latin typeface="Calibri"/>
                <a:cs typeface="Calibri"/>
              </a:rPr>
              <a:t>management</a:t>
            </a:r>
            <a:r>
              <a:rPr dirty="0" sz="2000" spc="-7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gadgets</a:t>
            </a:r>
            <a:r>
              <a:rPr dirty="0" sz="2000" spc="-9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for</a:t>
            </a:r>
            <a:r>
              <a:rPr dirty="0" sz="2000" spc="-80">
                <a:latin typeface="Calibri"/>
                <a:cs typeface="Calibri"/>
              </a:rPr>
              <a:t> </a:t>
            </a:r>
            <a:r>
              <a:rPr dirty="0" sz="2000" spc="-25">
                <a:latin typeface="Calibri"/>
                <a:cs typeface="Calibri"/>
              </a:rPr>
              <a:t>the </a:t>
            </a:r>
            <a:r>
              <a:rPr dirty="0" sz="2000">
                <a:latin typeface="Calibri"/>
                <a:cs typeface="Calibri"/>
              </a:rPr>
              <a:t>Department</a:t>
            </a:r>
            <a:r>
              <a:rPr dirty="0" sz="2000" spc="-75">
                <a:latin typeface="Calibri"/>
                <a:cs typeface="Calibri"/>
              </a:rPr>
              <a:t> </a:t>
            </a:r>
            <a:r>
              <a:rPr dirty="0" sz="2000" spc="-25">
                <a:latin typeface="Calibri"/>
                <a:cs typeface="Calibri"/>
              </a:rPr>
              <a:t>of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ts val="2130"/>
              </a:lnSpc>
            </a:pPr>
            <a:r>
              <a:rPr dirty="0" sz="2000" spc="-10">
                <a:latin typeface="Calibri"/>
                <a:cs typeface="Calibri"/>
              </a:rPr>
              <a:t>Forest</a:t>
            </a:r>
            <a:r>
              <a:rPr dirty="0" sz="2000" spc="-7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Resources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925"/>
              </a:spcBef>
              <a:buClr>
                <a:srgbClr val="4F81BC"/>
              </a:buClr>
              <a:buFont typeface="Arial MT"/>
              <a:buChar char="•"/>
              <a:tabLst>
                <a:tab pos="240665" algn="l"/>
              </a:tabLst>
            </a:pPr>
            <a:r>
              <a:rPr dirty="0" sz="1700" spc="-10" b="1" i="1">
                <a:latin typeface="Calibri"/>
                <a:cs typeface="Calibri"/>
              </a:rPr>
              <a:t>Impacts:</a:t>
            </a:r>
            <a:endParaRPr sz="1700">
              <a:latin typeface="Calibri"/>
              <a:cs typeface="Calibri"/>
            </a:endParaRPr>
          </a:p>
          <a:p>
            <a:pPr marL="12700" marR="106045" indent="227965">
              <a:lnSpc>
                <a:spcPts val="1839"/>
              </a:lnSpc>
              <a:spcBef>
                <a:spcPts val="625"/>
              </a:spcBef>
              <a:buClr>
                <a:srgbClr val="4F81BC"/>
              </a:buClr>
              <a:buFont typeface="Arial MT"/>
              <a:buChar char="•"/>
              <a:tabLst>
                <a:tab pos="240665" algn="l"/>
              </a:tabLst>
            </a:pPr>
            <a:r>
              <a:rPr dirty="0" sz="1700" spc="-10">
                <a:latin typeface="Calibri"/>
                <a:cs typeface="Calibri"/>
              </a:rPr>
              <a:t>High-</a:t>
            </a:r>
            <a:r>
              <a:rPr dirty="0" sz="1700">
                <a:latin typeface="Calibri"/>
                <a:cs typeface="Calibri"/>
              </a:rPr>
              <a:t>level</a:t>
            </a:r>
            <a:r>
              <a:rPr dirty="0" sz="1700" spc="-60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of</a:t>
            </a:r>
            <a:r>
              <a:rPr dirty="0" sz="1700" spc="-20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awareness</a:t>
            </a:r>
            <a:r>
              <a:rPr dirty="0" sz="1700" spc="-30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in</a:t>
            </a:r>
            <a:r>
              <a:rPr dirty="0" sz="1700" spc="-70">
                <a:latin typeface="Calibri"/>
                <a:cs typeface="Calibri"/>
              </a:rPr>
              <a:t> </a:t>
            </a:r>
            <a:r>
              <a:rPr dirty="0" sz="1700" spc="-20">
                <a:latin typeface="Calibri"/>
                <a:cs typeface="Calibri"/>
              </a:rPr>
              <a:t>terms </a:t>
            </a:r>
            <a:r>
              <a:rPr dirty="0" sz="1700">
                <a:latin typeface="Calibri"/>
                <a:cs typeface="Calibri"/>
              </a:rPr>
              <a:t>of</a:t>
            </a:r>
            <a:r>
              <a:rPr dirty="0" sz="1700" spc="-5">
                <a:latin typeface="Calibri"/>
                <a:cs typeface="Calibri"/>
              </a:rPr>
              <a:t> </a:t>
            </a:r>
            <a:r>
              <a:rPr dirty="0" sz="1700" spc="-10">
                <a:latin typeface="Calibri"/>
                <a:cs typeface="Calibri"/>
              </a:rPr>
              <a:t>Hippo/human</a:t>
            </a:r>
            <a:r>
              <a:rPr dirty="0" sz="1700" spc="-50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conflict</a:t>
            </a:r>
            <a:r>
              <a:rPr dirty="0" sz="1700" spc="-5">
                <a:latin typeface="Calibri"/>
                <a:cs typeface="Calibri"/>
              </a:rPr>
              <a:t> </a:t>
            </a:r>
            <a:r>
              <a:rPr dirty="0" sz="1700" spc="-10">
                <a:latin typeface="Calibri"/>
                <a:cs typeface="Calibri"/>
              </a:rPr>
              <a:t>resolution</a:t>
            </a:r>
            <a:endParaRPr sz="1700">
              <a:latin typeface="Calibri"/>
              <a:cs typeface="Calibri"/>
            </a:endParaRPr>
          </a:p>
          <a:p>
            <a:pPr marL="240665" indent="-227965">
              <a:lnSpc>
                <a:spcPts val="1939"/>
              </a:lnSpc>
              <a:spcBef>
                <a:spcPts val="365"/>
              </a:spcBef>
              <a:buClr>
                <a:srgbClr val="4F81BC"/>
              </a:buClr>
              <a:buFont typeface="Arial MT"/>
              <a:buChar char="•"/>
              <a:tabLst>
                <a:tab pos="240665" algn="l"/>
              </a:tabLst>
            </a:pPr>
            <a:r>
              <a:rPr dirty="0" sz="1700">
                <a:latin typeface="Calibri"/>
                <a:cs typeface="Calibri"/>
              </a:rPr>
              <a:t>Enhanced</a:t>
            </a:r>
            <a:r>
              <a:rPr dirty="0" sz="1700" spc="-7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rapid</a:t>
            </a:r>
            <a:r>
              <a:rPr dirty="0" sz="1700" spc="-80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response</a:t>
            </a:r>
            <a:r>
              <a:rPr dirty="0" sz="1700" spc="-75">
                <a:latin typeface="Calibri"/>
                <a:cs typeface="Calibri"/>
              </a:rPr>
              <a:t> </a:t>
            </a:r>
            <a:r>
              <a:rPr dirty="0" sz="1700" spc="-25">
                <a:latin typeface="Calibri"/>
                <a:cs typeface="Calibri"/>
              </a:rPr>
              <a:t>to</a:t>
            </a:r>
            <a:endParaRPr sz="1700">
              <a:latin typeface="Calibri"/>
              <a:cs typeface="Calibri"/>
            </a:endParaRPr>
          </a:p>
          <a:p>
            <a:pPr marL="12700">
              <a:lnSpc>
                <a:spcPts val="1939"/>
              </a:lnSpc>
            </a:pPr>
            <a:r>
              <a:rPr dirty="0" sz="1700" spc="-10">
                <a:latin typeface="Calibri"/>
                <a:cs typeface="Calibri"/>
              </a:rPr>
              <a:t>emergency</a:t>
            </a:r>
            <a:r>
              <a:rPr dirty="0" sz="1700" spc="-15">
                <a:latin typeface="Calibri"/>
                <a:cs typeface="Calibri"/>
              </a:rPr>
              <a:t> </a:t>
            </a:r>
            <a:r>
              <a:rPr dirty="0" sz="1700" spc="-10">
                <a:latin typeface="Calibri"/>
                <a:cs typeface="Calibri"/>
              </a:rPr>
              <a:t>situations</a:t>
            </a:r>
            <a:endParaRPr sz="17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400"/>
              </a:spcBef>
              <a:buClr>
                <a:srgbClr val="4F81BC"/>
              </a:buClr>
              <a:buFont typeface="Arial MT"/>
              <a:buChar char="•"/>
              <a:tabLst>
                <a:tab pos="240665" algn="l"/>
              </a:tabLst>
            </a:pPr>
            <a:r>
              <a:rPr dirty="0" sz="1700" spc="-10">
                <a:latin typeface="Calibri"/>
                <a:cs typeface="Calibri"/>
              </a:rPr>
              <a:t>Improved</a:t>
            </a:r>
            <a:r>
              <a:rPr dirty="0" sz="1700" spc="-45">
                <a:latin typeface="Calibri"/>
                <a:cs typeface="Calibri"/>
              </a:rPr>
              <a:t> </a:t>
            </a:r>
            <a:r>
              <a:rPr dirty="0" sz="1700" spc="-10">
                <a:latin typeface="Calibri"/>
                <a:cs typeface="Calibri"/>
              </a:rPr>
              <a:t>protection</a:t>
            </a:r>
            <a:r>
              <a:rPr dirty="0" sz="1700" spc="-3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for</a:t>
            </a:r>
            <a:r>
              <a:rPr dirty="0" sz="1700" spc="5">
                <a:latin typeface="Calibri"/>
                <a:cs typeface="Calibri"/>
              </a:rPr>
              <a:t> </a:t>
            </a:r>
            <a:r>
              <a:rPr dirty="0" sz="1700" spc="-10">
                <a:latin typeface="Calibri"/>
                <a:cs typeface="Calibri"/>
              </a:rPr>
              <a:t>hippos</a:t>
            </a:r>
            <a:endParaRPr sz="1700">
              <a:latin typeface="Calibri"/>
              <a:cs typeface="Calibri"/>
            </a:endParaRPr>
          </a:p>
          <a:p>
            <a:pPr marL="12700" marR="43815" indent="227965">
              <a:lnSpc>
                <a:spcPts val="1839"/>
              </a:lnSpc>
              <a:spcBef>
                <a:spcPts val="625"/>
              </a:spcBef>
              <a:buClr>
                <a:srgbClr val="4F81BC"/>
              </a:buClr>
              <a:buFont typeface="Arial MT"/>
              <a:buChar char="•"/>
              <a:tabLst>
                <a:tab pos="240665" algn="l"/>
              </a:tabLst>
            </a:pPr>
            <a:r>
              <a:rPr dirty="0" sz="1700">
                <a:latin typeface="Calibri"/>
                <a:cs typeface="Calibri"/>
              </a:rPr>
              <a:t>Ease</a:t>
            </a:r>
            <a:r>
              <a:rPr dirty="0" sz="1700" spc="-5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of</a:t>
            </a:r>
            <a:r>
              <a:rPr dirty="0" sz="1700" spc="-2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data</a:t>
            </a:r>
            <a:r>
              <a:rPr dirty="0" sz="1700" spc="-40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collection</a:t>
            </a:r>
            <a:r>
              <a:rPr dirty="0" sz="1700" spc="-50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on</a:t>
            </a:r>
            <a:r>
              <a:rPr dirty="0" sz="1700" spc="-40">
                <a:latin typeface="Calibri"/>
                <a:cs typeface="Calibri"/>
              </a:rPr>
              <a:t> </a:t>
            </a:r>
            <a:r>
              <a:rPr dirty="0" sz="1700" spc="-10">
                <a:latin typeface="Calibri"/>
                <a:cs typeface="Calibri"/>
              </a:rPr>
              <a:t>wildlife </a:t>
            </a:r>
            <a:r>
              <a:rPr dirty="0" sz="1700">
                <a:latin typeface="Calibri"/>
                <a:cs typeface="Calibri"/>
              </a:rPr>
              <a:t>species</a:t>
            </a:r>
            <a:r>
              <a:rPr dirty="0" sz="1700" spc="-55">
                <a:latin typeface="Calibri"/>
                <a:cs typeface="Calibri"/>
              </a:rPr>
              <a:t> </a:t>
            </a:r>
            <a:r>
              <a:rPr dirty="0" sz="1700" spc="-10">
                <a:latin typeface="Calibri"/>
                <a:cs typeface="Calibri"/>
              </a:rPr>
              <a:t>demography</a:t>
            </a:r>
            <a:endParaRPr sz="17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360"/>
              </a:spcBef>
              <a:buClr>
                <a:srgbClr val="4F81BC"/>
              </a:buClr>
              <a:buFont typeface="Arial MT"/>
              <a:buChar char="•"/>
              <a:tabLst>
                <a:tab pos="240665" algn="l"/>
              </a:tabLst>
            </a:pPr>
            <a:r>
              <a:rPr dirty="0" sz="1700" spc="-10">
                <a:latin typeface="Calibri"/>
                <a:cs typeface="Calibri"/>
              </a:rPr>
              <a:t>improved</a:t>
            </a:r>
            <a:r>
              <a:rPr dirty="0" sz="1700" spc="-50">
                <a:latin typeface="Calibri"/>
                <a:cs typeface="Calibri"/>
              </a:rPr>
              <a:t> </a:t>
            </a:r>
            <a:r>
              <a:rPr dirty="0" sz="1700" spc="-10">
                <a:latin typeface="Calibri"/>
                <a:cs typeface="Calibri"/>
              </a:rPr>
              <a:t>workers</a:t>
            </a:r>
            <a:r>
              <a:rPr dirty="0" sz="1700" spc="-15">
                <a:latin typeface="Calibri"/>
                <a:cs typeface="Calibri"/>
              </a:rPr>
              <a:t> </a:t>
            </a:r>
            <a:r>
              <a:rPr dirty="0" sz="1700" spc="-10">
                <a:latin typeface="Calibri"/>
                <a:cs typeface="Calibri"/>
              </a:rPr>
              <a:t>productivity</a:t>
            </a:r>
            <a:endParaRPr sz="1700">
              <a:latin typeface="Calibri"/>
              <a:cs typeface="Calibri"/>
            </a:endParaRPr>
          </a:p>
          <a:p>
            <a:pPr marL="12700" marR="5080" indent="227965">
              <a:lnSpc>
                <a:spcPts val="1839"/>
              </a:lnSpc>
              <a:spcBef>
                <a:spcPts val="625"/>
              </a:spcBef>
              <a:buClr>
                <a:srgbClr val="4F81BC"/>
              </a:buClr>
              <a:buFont typeface="Arial MT"/>
              <a:buChar char="•"/>
              <a:tabLst>
                <a:tab pos="240665" algn="l"/>
              </a:tabLst>
            </a:pPr>
            <a:r>
              <a:rPr dirty="0" sz="1700" spc="-10">
                <a:latin typeface="Calibri"/>
                <a:cs typeface="Calibri"/>
              </a:rPr>
              <a:t>improved</a:t>
            </a:r>
            <a:r>
              <a:rPr dirty="0" sz="1700" spc="-40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farm</a:t>
            </a:r>
            <a:r>
              <a:rPr dirty="0" sz="1700" spc="10">
                <a:latin typeface="Calibri"/>
                <a:cs typeface="Calibri"/>
              </a:rPr>
              <a:t> </a:t>
            </a:r>
            <a:r>
              <a:rPr dirty="0" sz="1700" spc="-10">
                <a:latin typeface="Calibri"/>
                <a:cs typeface="Calibri"/>
              </a:rPr>
              <a:t>production</a:t>
            </a:r>
            <a:r>
              <a:rPr dirty="0" sz="1700" spc="-40">
                <a:latin typeface="Calibri"/>
                <a:cs typeface="Calibri"/>
              </a:rPr>
              <a:t> </a:t>
            </a:r>
            <a:r>
              <a:rPr dirty="0" sz="1700" spc="-10">
                <a:latin typeface="Calibri"/>
                <a:cs typeface="Calibri"/>
              </a:rPr>
              <a:t>output </a:t>
            </a:r>
            <a:r>
              <a:rPr dirty="0" sz="1700">
                <a:latin typeface="Calibri"/>
                <a:cs typeface="Calibri"/>
              </a:rPr>
              <a:t>due</a:t>
            </a:r>
            <a:r>
              <a:rPr dirty="0" sz="1700" spc="-4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to</a:t>
            </a:r>
            <a:r>
              <a:rPr dirty="0" sz="1700" spc="-20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good</a:t>
            </a:r>
            <a:r>
              <a:rPr dirty="0" sz="1700" spc="-20">
                <a:latin typeface="Calibri"/>
                <a:cs typeface="Calibri"/>
              </a:rPr>
              <a:t> </a:t>
            </a:r>
            <a:r>
              <a:rPr dirty="0" sz="1700" spc="-10">
                <a:latin typeface="Calibri"/>
                <a:cs typeface="Calibri"/>
              </a:rPr>
              <a:t>farmer/hippo</a:t>
            </a:r>
            <a:endParaRPr sz="1700">
              <a:latin typeface="Calibri"/>
              <a:cs typeface="Calibri"/>
            </a:endParaRPr>
          </a:p>
          <a:p>
            <a:pPr marL="12700">
              <a:lnSpc>
                <a:spcPts val="1805"/>
              </a:lnSpc>
            </a:pPr>
            <a:r>
              <a:rPr dirty="0" sz="1700">
                <a:latin typeface="Calibri"/>
                <a:cs typeface="Calibri"/>
              </a:rPr>
              <a:t>Hippo's</a:t>
            </a:r>
            <a:r>
              <a:rPr dirty="0" sz="1700" spc="-65">
                <a:latin typeface="Calibri"/>
                <a:cs typeface="Calibri"/>
              </a:rPr>
              <a:t> </a:t>
            </a:r>
            <a:r>
              <a:rPr dirty="0" sz="1700" spc="-10">
                <a:latin typeface="Calibri"/>
                <a:cs typeface="Calibri"/>
              </a:rPr>
              <a:t>relationship</a:t>
            </a:r>
            <a:endParaRPr sz="1700">
              <a:latin typeface="Calibri"/>
              <a:cs typeface="Calibri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5065521" y="0"/>
            <a:ext cx="7126605" cy="6858000"/>
            <a:chOff x="5065521" y="0"/>
            <a:chExt cx="7126605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65521" y="0"/>
              <a:ext cx="7032879" cy="5101844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65521" y="5101842"/>
              <a:ext cx="7049643" cy="1756156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068682" y="0"/>
              <a:ext cx="123362" cy="6858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11200" y="4411726"/>
            <a:ext cx="2860040" cy="953135"/>
          </a:xfrm>
          <a:prstGeom prst="rect">
            <a:avLst/>
          </a:prstGeom>
        </p:spPr>
        <p:txBody>
          <a:bodyPr wrap="square" lIns="0" tIns="67945" rIns="0" bIns="0" rtlCol="0" vert="horz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5"/>
              </a:spcBef>
            </a:pPr>
            <a:r>
              <a:rPr dirty="0" sz="3200" spc="-10">
                <a:solidFill>
                  <a:srgbClr val="00AF50"/>
                </a:solidFill>
                <a:latin typeface="Calibri"/>
                <a:cs typeface="Calibri"/>
              </a:rPr>
              <a:t>Component</a:t>
            </a:r>
            <a:r>
              <a:rPr dirty="0" sz="3200" spc="-125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3200" spc="-25">
                <a:solidFill>
                  <a:srgbClr val="00AF50"/>
                </a:solidFill>
                <a:latin typeface="Calibri"/>
                <a:cs typeface="Calibri"/>
              </a:rPr>
              <a:t>C1 </a:t>
            </a:r>
            <a:r>
              <a:rPr dirty="0" sz="3200">
                <a:latin typeface="Calibri"/>
                <a:cs typeface="Calibri"/>
              </a:rPr>
              <a:t>Capacity</a:t>
            </a:r>
            <a:r>
              <a:rPr dirty="0" sz="3200" spc="-95">
                <a:latin typeface="Calibri"/>
                <a:cs typeface="Calibri"/>
              </a:rPr>
              <a:t> </a:t>
            </a:r>
            <a:r>
              <a:rPr dirty="0" sz="3200" spc="-10">
                <a:latin typeface="Calibri"/>
                <a:cs typeface="Calibri"/>
              </a:rPr>
              <a:t>Building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4769" y="814069"/>
            <a:ext cx="5469763" cy="293954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54496" y="814069"/>
            <a:ext cx="5469763" cy="2939541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5413628" y="4650485"/>
            <a:ext cx="5564505" cy="662305"/>
          </a:xfrm>
          <a:prstGeom prst="rect">
            <a:avLst/>
          </a:prstGeom>
        </p:spPr>
        <p:txBody>
          <a:bodyPr wrap="square" lIns="0" tIns="49530" rIns="0" bIns="0" rtlCol="0" vert="horz">
            <a:spAutoFit/>
          </a:bodyPr>
          <a:lstStyle/>
          <a:p>
            <a:pPr marL="12700" marR="5080" indent="227965">
              <a:lnSpc>
                <a:spcPts val="2380"/>
              </a:lnSpc>
              <a:spcBef>
                <a:spcPts val="390"/>
              </a:spcBef>
              <a:buFont typeface="Arial MT"/>
              <a:buChar char="•"/>
              <a:tabLst>
                <a:tab pos="240665" algn="l"/>
              </a:tabLst>
            </a:pPr>
            <a:r>
              <a:rPr dirty="0" sz="2200" b="1">
                <a:latin typeface="Calibri"/>
                <a:cs typeface="Calibri"/>
              </a:rPr>
              <a:t>419</a:t>
            </a:r>
            <a:r>
              <a:rPr dirty="0" sz="2200" spc="-55" b="1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people</a:t>
            </a:r>
            <a:r>
              <a:rPr dirty="0" sz="2200" spc="-45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from</a:t>
            </a:r>
            <a:r>
              <a:rPr dirty="0" sz="2200" spc="-50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various</a:t>
            </a:r>
            <a:r>
              <a:rPr dirty="0" sz="2200" spc="-65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MDAs</a:t>
            </a:r>
            <a:r>
              <a:rPr dirty="0" sz="2200" spc="-40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and</a:t>
            </a:r>
            <a:r>
              <a:rPr dirty="0" sz="2200" spc="-55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NGOs</a:t>
            </a:r>
            <a:r>
              <a:rPr dirty="0" sz="2200" spc="-30">
                <a:latin typeface="Calibri"/>
                <a:cs typeface="Calibri"/>
              </a:rPr>
              <a:t> </a:t>
            </a:r>
            <a:r>
              <a:rPr dirty="0" sz="2200" spc="-20">
                <a:latin typeface="Calibri"/>
                <a:cs typeface="Calibri"/>
              </a:rPr>
              <a:t>have </a:t>
            </a:r>
            <a:r>
              <a:rPr dirty="0" sz="2200">
                <a:latin typeface="Calibri"/>
                <a:cs typeface="Calibri"/>
              </a:rPr>
              <a:t>been</a:t>
            </a:r>
            <a:r>
              <a:rPr dirty="0" sz="2200" spc="-60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trained.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6520942" y="3809746"/>
            <a:ext cx="365569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0">
                <a:solidFill>
                  <a:srgbClr val="006FC0"/>
                </a:solidFill>
                <a:latin typeface="Calibri"/>
                <a:cs typeface="Calibri"/>
              </a:rPr>
              <a:t>Stakeholders’</a:t>
            </a:r>
            <a:r>
              <a:rPr dirty="0" sz="1400" spc="-2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006FC0"/>
                </a:solidFill>
                <a:latin typeface="Calibri"/>
                <a:cs typeface="Calibri"/>
              </a:rPr>
              <a:t>training</a:t>
            </a:r>
            <a:r>
              <a:rPr dirty="0" sz="1400" spc="-15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06FC0"/>
                </a:solidFill>
                <a:latin typeface="Calibri"/>
                <a:cs typeface="Calibri"/>
              </a:rPr>
              <a:t>on</a:t>
            </a:r>
            <a:r>
              <a:rPr dirty="0" sz="1400" spc="-3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06FC0"/>
                </a:solidFill>
                <a:latin typeface="Calibri"/>
                <a:cs typeface="Calibri"/>
              </a:rPr>
              <a:t>social</a:t>
            </a:r>
            <a:r>
              <a:rPr dirty="0" sz="1400" spc="-2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06FC0"/>
                </a:solidFill>
                <a:latin typeface="Calibri"/>
                <a:cs typeface="Calibri"/>
              </a:rPr>
              <a:t>cohesion</a:t>
            </a:r>
            <a:r>
              <a:rPr dirty="0" sz="1400" spc="-3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06FC0"/>
                </a:solidFill>
                <a:latin typeface="Calibri"/>
                <a:cs typeface="Calibri"/>
              </a:rPr>
              <a:t>in</a:t>
            </a:r>
            <a:r>
              <a:rPr dirty="0" sz="1400" spc="-2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006FC0"/>
                </a:solidFill>
                <a:latin typeface="Calibri"/>
                <a:cs typeface="Calibri"/>
              </a:rPr>
              <a:t>Bauchi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553923" y="3801617"/>
            <a:ext cx="3406140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006FC0"/>
                </a:solidFill>
                <a:latin typeface="Calibri"/>
                <a:cs typeface="Calibri"/>
              </a:rPr>
              <a:t>Students</a:t>
            </a:r>
            <a:r>
              <a:rPr dirty="0" sz="1400" spc="-25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06FC0"/>
                </a:solidFill>
                <a:latin typeface="Calibri"/>
                <a:cs typeface="Calibri"/>
              </a:rPr>
              <a:t>from</a:t>
            </a:r>
            <a:r>
              <a:rPr dirty="0" sz="1400" spc="-65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1400" spc="-25">
                <a:solidFill>
                  <a:srgbClr val="006FC0"/>
                </a:solidFill>
                <a:latin typeface="Calibri"/>
                <a:cs typeface="Calibri"/>
              </a:rPr>
              <a:t>ATBU,</a:t>
            </a:r>
            <a:r>
              <a:rPr dirty="0" sz="1400" spc="-5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06FC0"/>
                </a:solidFill>
                <a:latin typeface="Calibri"/>
                <a:cs typeface="Calibri"/>
              </a:rPr>
              <a:t>Bauchi,</a:t>
            </a:r>
            <a:r>
              <a:rPr dirty="0" sz="1400" spc="-35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06FC0"/>
                </a:solidFill>
                <a:latin typeface="Calibri"/>
                <a:cs typeface="Calibri"/>
              </a:rPr>
              <a:t>on</a:t>
            </a:r>
            <a:r>
              <a:rPr dirty="0" sz="1400" spc="-5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dirty="0" sz="1400" spc="-4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06FC0"/>
                </a:solidFill>
                <a:latin typeface="Calibri"/>
                <a:cs typeface="Calibri"/>
              </a:rPr>
              <a:t>learning</a:t>
            </a:r>
            <a:r>
              <a:rPr dirty="0" sz="1400" spc="-3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1400" spc="-20">
                <a:solidFill>
                  <a:srgbClr val="006FC0"/>
                </a:solidFill>
                <a:latin typeface="Calibri"/>
                <a:cs typeface="Calibri"/>
              </a:rPr>
              <a:t>visit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5649" y="1346962"/>
            <a:ext cx="2860040" cy="953135"/>
          </a:xfrm>
          <a:prstGeom prst="rect"/>
        </p:spPr>
        <p:txBody>
          <a:bodyPr wrap="square" lIns="0" tIns="67945" rIns="0" bIns="0" rtlCol="0" vert="horz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5"/>
              </a:spcBef>
            </a:pPr>
            <a:r>
              <a:rPr dirty="0" sz="3200" spc="-10">
                <a:solidFill>
                  <a:srgbClr val="00AF50"/>
                </a:solidFill>
                <a:latin typeface="Calibri"/>
                <a:cs typeface="Calibri"/>
              </a:rPr>
              <a:t>Component</a:t>
            </a:r>
            <a:r>
              <a:rPr dirty="0" sz="3200" spc="-125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3200" spc="-25">
                <a:solidFill>
                  <a:srgbClr val="00AF50"/>
                </a:solidFill>
                <a:latin typeface="Calibri"/>
                <a:cs typeface="Calibri"/>
              </a:rPr>
              <a:t>C1 </a:t>
            </a:r>
            <a:r>
              <a:rPr dirty="0" sz="3200">
                <a:solidFill>
                  <a:srgbClr val="000000"/>
                </a:solidFill>
                <a:latin typeface="Calibri"/>
                <a:cs typeface="Calibri"/>
              </a:rPr>
              <a:t>Capacity</a:t>
            </a:r>
            <a:r>
              <a:rPr dirty="0" sz="3200" spc="-95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000000"/>
                </a:solidFill>
                <a:latin typeface="Calibri"/>
                <a:cs typeface="Calibri"/>
              </a:rPr>
              <a:t>Building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955649" y="2519933"/>
            <a:ext cx="2711450" cy="879475"/>
          </a:xfrm>
          <a:prstGeom prst="rect">
            <a:avLst/>
          </a:prstGeom>
        </p:spPr>
        <p:txBody>
          <a:bodyPr wrap="square" lIns="0" tIns="47625" rIns="0" bIns="0" rtlCol="0" vert="horz">
            <a:spAutoFit/>
          </a:bodyPr>
          <a:lstStyle/>
          <a:p>
            <a:pPr marL="12700" marR="5080" indent="227965">
              <a:lnSpc>
                <a:spcPts val="2160"/>
              </a:lnSpc>
              <a:spcBef>
                <a:spcPts val="375"/>
              </a:spcBef>
              <a:buFont typeface="Arial MT"/>
              <a:buChar char="•"/>
              <a:tabLst>
                <a:tab pos="240665" algn="l"/>
              </a:tabLst>
            </a:pPr>
            <a:r>
              <a:rPr dirty="0" sz="2000" spc="-10">
                <a:latin typeface="Calibri"/>
                <a:cs typeface="Calibri"/>
              </a:rPr>
              <a:t>Stakeholder</a:t>
            </a:r>
            <a:r>
              <a:rPr dirty="0" sz="2000" spc="-5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retreat</a:t>
            </a:r>
            <a:r>
              <a:rPr dirty="0" sz="2000" spc="-40">
                <a:latin typeface="Calibri"/>
                <a:cs typeface="Calibri"/>
              </a:rPr>
              <a:t> </a:t>
            </a:r>
            <a:r>
              <a:rPr dirty="0" sz="2000" spc="-25">
                <a:latin typeface="Calibri"/>
                <a:cs typeface="Calibri"/>
              </a:rPr>
              <a:t>on </a:t>
            </a:r>
            <a:r>
              <a:rPr dirty="0" sz="2000">
                <a:latin typeface="Calibri"/>
                <a:cs typeface="Calibri"/>
              </a:rPr>
              <a:t>review</a:t>
            </a:r>
            <a:r>
              <a:rPr dirty="0" sz="2000" spc="-5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of</a:t>
            </a:r>
            <a:r>
              <a:rPr dirty="0" sz="2000" spc="-6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forestry</a:t>
            </a:r>
            <a:r>
              <a:rPr dirty="0" sz="2000" spc="-5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law</a:t>
            </a:r>
            <a:r>
              <a:rPr dirty="0" sz="2000" spc="-50">
                <a:latin typeface="Calibri"/>
                <a:cs typeface="Calibri"/>
              </a:rPr>
              <a:t> </a:t>
            </a:r>
            <a:r>
              <a:rPr dirty="0" sz="2000" spc="-25">
                <a:latin typeface="Calibri"/>
                <a:cs typeface="Calibri"/>
              </a:rPr>
              <a:t>and </a:t>
            </a:r>
            <a:r>
              <a:rPr dirty="0" sz="2000" spc="-20">
                <a:latin typeface="Calibri"/>
                <a:cs typeface="Calibri"/>
              </a:rPr>
              <a:t>GOSEPA</a:t>
            </a:r>
            <a:r>
              <a:rPr dirty="0" sz="2000" spc="-4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policy</a:t>
            </a:r>
            <a:r>
              <a:rPr dirty="0" sz="2000" spc="-3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in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Bauchi.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5065521" y="0"/>
            <a:ext cx="7126605" cy="6858000"/>
            <a:chOff x="5065521" y="0"/>
            <a:chExt cx="7126605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65521" y="0"/>
              <a:ext cx="7032879" cy="4378706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65521" y="4378831"/>
              <a:ext cx="7032879" cy="2479167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068682" y="0"/>
              <a:ext cx="123362" cy="6858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12065" marR="4445">
              <a:lnSpc>
                <a:spcPct val="100000"/>
              </a:lnSpc>
              <a:spcBef>
                <a:spcPts val="100"/>
              </a:spcBef>
            </a:pPr>
            <a:r>
              <a:rPr dirty="0" sz="3200" spc="-10">
                <a:solidFill>
                  <a:srgbClr val="00AF50"/>
                </a:solidFill>
                <a:latin typeface="Calibri"/>
                <a:cs typeface="Calibri"/>
              </a:rPr>
              <a:t>Component</a:t>
            </a:r>
            <a:r>
              <a:rPr dirty="0" sz="3200" spc="-125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3200" spc="-25">
                <a:solidFill>
                  <a:srgbClr val="00AF50"/>
                </a:solidFill>
                <a:latin typeface="Calibri"/>
                <a:cs typeface="Calibri"/>
              </a:rPr>
              <a:t>C1</a:t>
            </a:r>
            <a:endParaRPr sz="3200">
              <a:latin typeface="Calibri"/>
              <a:cs typeface="Calibri"/>
            </a:endParaRPr>
          </a:p>
          <a:p>
            <a:pPr algn="ctr" marL="24765" marR="5080">
              <a:lnSpc>
                <a:spcPct val="100000"/>
              </a:lnSpc>
            </a:pPr>
            <a:r>
              <a:rPr dirty="0" sz="3200" spc="-10">
                <a:solidFill>
                  <a:srgbClr val="000000"/>
                </a:solidFill>
                <a:latin typeface="Calibri"/>
                <a:cs typeface="Calibri"/>
              </a:rPr>
              <a:t>Renovation</a:t>
            </a:r>
            <a:r>
              <a:rPr dirty="0" sz="3200" spc="-6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000000"/>
                </a:solidFill>
                <a:latin typeface="Calibri"/>
                <a:cs typeface="Calibri"/>
              </a:rPr>
              <a:t>of</a:t>
            </a:r>
            <a:r>
              <a:rPr dirty="0" sz="3200" spc="-6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000000"/>
                </a:solidFill>
                <a:latin typeface="Calibri"/>
                <a:cs typeface="Calibri"/>
              </a:rPr>
              <a:t>the</a:t>
            </a:r>
            <a:r>
              <a:rPr dirty="0" sz="3200" spc="-5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000000"/>
                </a:solidFill>
                <a:latin typeface="Calibri"/>
                <a:cs typeface="Calibri"/>
              </a:rPr>
              <a:t>Ministry</a:t>
            </a:r>
            <a:r>
              <a:rPr dirty="0" sz="3200" spc="-2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000000"/>
                </a:solidFill>
                <a:latin typeface="Calibri"/>
                <a:cs typeface="Calibri"/>
              </a:rPr>
              <a:t>of</a:t>
            </a:r>
            <a:r>
              <a:rPr dirty="0" sz="3200" spc="-6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3200" spc="-65">
                <a:solidFill>
                  <a:srgbClr val="000000"/>
                </a:solidFill>
                <a:latin typeface="Calibri"/>
                <a:cs typeface="Calibri"/>
              </a:rPr>
              <a:t>Water,</a:t>
            </a:r>
            <a:r>
              <a:rPr dirty="0" sz="3200" spc="-6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3200" spc="-20">
                <a:solidFill>
                  <a:srgbClr val="000000"/>
                </a:solidFill>
                <a:latin typeface="Calibri"/>
                <a:cs typeface="Calibri"/>
              </a:rPr>
              <a:t>Environment,</a:t>
            </a:r>
            <a:r>
              <a:rPr dirty="0" sz="3200" spc="-5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3200" spc="-25">
                <a:solidFill>
                  <a:srgbClr val="000000"/>
                </a:solidFill>
                <a:latin typeface="Calibri"/>
                <a:cs typeface="Calibri"/>
              </a:rPr>
              <a:t>and </a:t>
            </a:r>
            <a:r>
              <a:rPr dirty="0" sz="3200">
                <a:solidFill>
                  <a:srgbClr val="000000"/>
                </a:solidFill>
                <a:latin typeface="Calibri"/>
                <a:cs typeface="Calibri"/>
              </a:rPr>
              <a:t>Forest</a:t>
            </a:r>
            <a:r>
              <a:rPr dirty="0" sz="3200" spc="-175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000000"/>
                </a:solidFill>
                <a:latin typeface="Calibri"/>
                <a:cs typeface="Calibri"/>
              </a:rPr>
              <a:t>Resources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1229" y="2991040"/>
            <a:ext cx="5828284" cy="327964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82486" y="2991675"/>
            <a:ext cx="5828284" cy="3278378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556361" y="6277762"/>
            <a:ext cx="63944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latin typeface="Calibri"/>
                <a:cs typeface="Calibri"/>
              </a:rPr>
              <a:t>Before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6602348" y="6247282"/>
            <a:ext cx="4953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latin typeface="Calibri"/>
                <a:cs typeface="Calibri"/>
              </a:rPr>
              <a:t>After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526795" y="1707007"/>
            <a:ext cx="9551035" cy="8489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299085" algn="l"/>
              </a:tabLst>
            </a:pPr>
            <a:r>
              <a:rPr dirty="0" sz="1800">
                <a:latin typeface="Calibri"/>
                <a:cs typeface="Calibri"/>
              </a:rPr>
              <a:t>It</a:t>
            </a:r>
            <a:r>
              <a:rPr dirty="0" sz="1800" spc="-4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houses</a:t>
            </a:r>
            <a:r>
              <a:rPr dirty="0" sz="1800" spc="-5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the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Ministries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of</a:t>
            </a:r>
            <a:r>
              <a:rPr dirty="0" sz="1800" spc="-4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Environment,</a:t>
            </a:r>
            <a:r>
              <a:rPr dirty="0" sz="1800" spc="-5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Information,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and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GMC</a:t>
            </a:r>
            <a:r>
              <a:rPr dirty="0" sz="1800" spc="-4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with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a</a:t>
            </a:r>
            <a:r>
              <a:rPr dirty="0" sz="1800" spc="-4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combined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300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staff</a:t>
            </a:r>
            <a:r>
              <a:rPr dirty="0" sz="1800" spc="-4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members</a:t>
            </a:r>
            <a:endParaRPr sz="18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</a:tabLst>
            </a:pPr>
            <a:r>
              <a:rPr dirty="0" sz="1800" spc="-10">
                <a:latin typeface="Calibri"/>
                <a:cs typeface="Calibri"/>
              </a:rPr>
              <a:t>Improved</a:t>
            </a:r>
            <a:r>
              <a:rPr dirty="0" sz="1800" spc="-6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the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working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conditions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of</a:t>
            </a:r>
            <a:r>
              <a:rPr dirty="0" sz="1800" spc="-4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staff</a:t>
            </a:r>
            <a:endParaRPr sz="18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</a:tabLst>
            </a:pPr>
            <a:r>
              <a:rPr dirty="0" sz="1800">
                <a:latin typeface="Calibri"/>
                <a:cs typeface="Calibri"/>
              </a:rPr>
              <a:t>Provision</a:t>
            </a:r>
            <a:r>
              <a:rPr dirty="0" sz="1800" spc="-5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of</a:t>
            </a:r>
            <a:r>
              <a:rPr dirty="0" sz="1800" spc="-6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laptops</a:t>
            </a:r>
            <a:r>
              <a:rPr dirty="0" sz="1800" spc="-5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to</a:t>
            </a:r>
            <a:r>
              <a:rPr dirty="0" sz="1800" spc="-6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improve</a:t>
            </a:r>
            <a:r>
              <a:rPr dirty="0" sz="1800" spc="-6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efficiency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5649" y="911098"/>
            <a:ext cx="1946910" cy="4064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500">
                <a:solidFill>
                  <a:srgbClr val="00AF50"/>
                </a:solidFill>
                <a:latin typeface="Calibri"/>
                <a:cs typeface="Calibri"/>
              </a:rPr>
              <a:t>Component</a:t>
            </a:r>
            <a:r>
              <a:rPr dirty="0" sz="2500" spc="-135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2500" spc="-25">
                <a:solidFill>
                  <a:srgbClr val="00AF50"/>
                </a:solidFill>
                <a:latin typeface="Calibri"/>
                <a:cs typeface="Calibri"/>
              </a:rPr>
              <a:t>C1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955649" y="1255521"/>
            <a:ext cx="3199765" cy="2769235"/>
          </a:xfrm>
          <a:prstGeom prst="rect">
            <a:avLst/>
          </a:prstGeom>
        </p:spPr>
        <p:txBody>
          <a:bodyPr wrap="square" lIns="0" tIns="53975" rIns="0" bIns="0" rtlCol="0" vert="horz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dirty="0" sz="2400">
                <a:latin typeface="Calibri"/>
                <a:cs typeface="Calibri"/>
              </a:rPr>
              <a:t>Provision</a:t>
            </a:r>
            <a:r>
              <a:rPr dirty="0" sz="2400" spc="-5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of</a:t>
            </a:r>
            <a:r>
              <a:rPr dirty="0" sz="2400" spc="-5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2</a:t>
            </a:r>
            <a:r>
              <a:rPr dirty="0" sz="2400" spc="-60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operational </a:t>
            </a:r>
            <a:r>
              <a:rPr dirty="0" sz="2400">
                <a:latin typeface="Calibri"/>
                <a:cs typeface="Calibri"/>
              </a:rPr>
              <a:t>vehicles</a:t>
            </a:r>
            <a:r>
              <a:rPr dirty="0" sz="2400" spc="-8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(Hilux</a:t>
            </a:r>
            <a:r>
              <a:rPr dirty="0" sz="2400" spc="-100">
                <a:latin typeface="Calibri"/>
                <a:cs typeface="Calibri"/>
              </a:rPr>
              <a:t> </a:t>
            </a:r>
            <a:r>
              <a:rPr dirty="0" sz="2400" spc="-20">
                <a:latin typeface="Calibri"/>
                <a:cs typeface="Calibri"/>
              </a:rPr>
              <a:t>Vans)</a:t>
            </a:r>
            <a:r>
              <a:rPr dirty="0" sz="2400" spc="-85">
                <a:latin typeface="Calibri"/>
                <a:cs typeface="Calibri"/>
              </a:rPr>
              <a:t> </a:t>
            </a:r>
            <a:r>
              <a:rPr dirty="0" sz="2400" spc="-25">
                <a:latin typeface="Calibri"/>
                <a:cs typeface="Calibri"/>
              </a:rPr>
              <a:t>for </a:t>
            </a:r>
            <a:r>
              <a:rPr dirty="0" sz="2400">
                <a:latin typeface="Calibri"/>
                <a:cs typeface="Calibri"/>
              </a:rPr>
              <a:t>the</a:t>
            </a:r>
            <a:r>
              <a:rPr dirty="0" sz="2400" spc="-4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line</a:t>
            </a:r>
            <a:r>
              <a:rPr dirty="0" sz="2400" spc="-45">
                <a:latin typeface="Calibri"/>
                <a:cs typeface="Calibri"/>
              </a:rPr>
              <a:t> </a:t>
            </a:r>
            <a:r>
              <a:rPr dirty="0" sz="2400" spc="-20">
                <a:latin typeface="Calibri"/>
                <a:cs typeface="Calibri"/>
              </a:rPr>
              <a:t>MDAs:</a:t>
            </a:r>
            <a:endParaRPr sz="2400">
              <a:latin typeface="Calibri"/>
              <a:cs typeface="Calibri"/>
            </a:endParaRPr>
          </a:p>
          <a:p>
            <a:pPr marL="299085" marR="424180" indent="-228600">
              <a:lnSpc>
                <a:spcPts val="2160"/>
              </a:lnSpc>
              <a:spcBef>
                <a:spcPts val="2135"/>
              </a:spcBef>
              <a:buFont typeface="Arial MT"/>
              <a:buChar char="•"/>
              <a:tabLst>
                <a:tab pos="299085" algn="l"/>
              </a:tabLst>
            </a:pPr>
            <a:r>
              <a:rPr dirty="0" sz="2000">
                <a:latin typeface="Calibri"/>
                <a:cs typeface="Calibri"/>
              </a:rPr>
              <a:t>Ministry</a:t>
            </a:r>
            <a:r>
              <a:rPr dirty="0" sz="2000" spc="-5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of</a:t>
            </a:r>
            <a:r>
              <a:rPr dirty="0" sz="2000" spc="-6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Water, Environment</a:t>
            </a:r>
            <a:r>
              <a:rPr dirty="0" sz="2000" spc="-2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and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Forest Resources</a:t>
            </a:r>
            <a:endParaRPr sz="2000">
              <a:latin typeface="Calibri"/>
              <a:cs typeface="Calibri"/>
            </a:endParaRPr>
          </a:p>
          <a:p>
            <a:pPr marL="299085" indent="-228600">
              <a:lnSpc>
                <a:spcPts val="2280"/>
              </a:lnSpc>
              <a:spcBef>
                <a:spcPts val="330"/>
              </a:spcBef>
              <a:buFont typeface="Arial MT"/>
              <a:buChar char="•"/>
              <a:tabLst>
                <a:tab pos="299085" algn="l"/>
              </a:tabLst>
            </a:pPr>
            <a:r>
              <a:rPr dirty="0" sz="2000">
                <a:latin typeface="Calibri"/>
                <a:cs typeface="Calibri"/>
              </a:rPr>
              <a:t>Agriculture,</a:t>
            </a:r>
            <a:r>
              <a:rPr dirty="0" sz="2000" spc="-5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Animal</a:t>
            </a:r>
            <a:endParaRPr sz="2000">
              <a:latin typeface="Calibri"/>
              <a:cs typeface="Calibri"/>
            </a:endParaRPr>
          </a:p>
          <a:p>
            <a:pPr marL="299085">
              <a:lnSpc>
                <a:spcPts val="2280"/>
              </a:lnSpc>
            </a:pPr>
            <a:r>
              <a:rPr dirty="0" sz="2000">
                <a:latin typeface="Calibri"/>
                <a:cs typeface="Calibri"/>
              </a:rPr>
              <a:t>Husbandry</a:t>
            </a:r>
            <a:r>
              <a:rPr dirty="0" sz="2000" spc="-2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and</a:t>
            </a:r>
            <a:r>
              <a:rPr dirty="0" sz="2000" spc="-2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Cooperative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5089271" y="877468"/>
            <a:ext cx="6226810" cy="5104765"/>
            <a:chOff x="5089271" y="877468"/>
            <a:chExt cx="6226810" cy="51047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89271" y="877468"/>
              <a:ext cx="6222619" cy="5043042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89271" y="5858833"/>
              <a:ext cx="6226429" cy="12336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916939" y="1411300"/>
            <a:ext cx="3482975" cy="3715385"/>
          </a:xfrm>
          <a:prstGeom prst="rect">
            <a:avLst/>
          </a:prstGeom>
        </p:spPr>
        <p:txBody>
          <a:bodyPr wrap="square" lIns="0" tIns="80645" rIns="0" bIns="0" rtlCol="0" vert="horz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635"/>
              </a:spcBef>
            </a:pPr>
            <a:r>
              <a:rPr dirty="0" sz="4400" spc="-155">
                <a:solidFill>
                  <a:srgbClr val="00AF50"/>
                </a:solidFill>
                <a:latin typeface="Trebuchet MS"/>
                <a:cs typeface="Trebuchet MS"/>
              </a:rPr>
              <a:t>Component</a:t>
            </a:r>
            <a:r>
              <a:rPr dirty="0" sz="4400" spc="-450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dirty="0" sz="4400" spc="70">
                <a:solidFill>
                  <a:srgbClr val="00AF50"/>
                </a:solidFill>
                <a:latin typeface="Trebuchet MS"/>
                <a:cs typeface="Trebuchet MS"/>
              </a:rPr>
              <a:t>C1 </a:t>
            </a:r>
            <a:r>
              <a:rPr dirty="0" sz="4400" spc="-125">
                <a:solidFill>
                  <a:srgbClr val="FFFFFF"/>
                </a:solidFill>
                <a:latin typeface="Trebuchet MS"/>
                <a:cs typeface="Trebuchet MS"/>
              </a:rPr>
              <a:t>Sustainability </a:t>
            </a:r>
            <a:r>
              <a:rPr dirty="0" sz="4400" spc="-254">
                <a:solidFill>
                  <a:srgbClr val="FFFFFF"/>
                </a:solidFill>
                <a:latin typeface="Trebuchet MS"/>
                <a:cs typeface="Trebuchet MS"/>
              </a:rPr>
              <a:t>Strategy</a:t>
            </a:r>
            <a:r>
              <a:rPr dirty="0" sz="4400" spc="-4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400" spc="-345">
                <a:solidFill>
                  <a:srgbClr val="FFFFFF"/>
                </a:solidFill>
                <a:latin typeface="Trebuchet MS"/>
                <a:cs typeface="Trebuchet MS"/>
              </a:rPr>
              <a:t>for </a:t>
            </a:r>
            <a:r>
              <a:rPr dirty="0" sz="4400" spc="-10">
                <a:solidFill>
                  <a:srgbClr val="FFFFFF"/>
                </a:solidFill>
                <a:latin typeface="Trebuchet MS"/>
                <a:cs typeface="Trebuchet MS"/>
              </a:rPr>
              <a:t>ACReSAL</a:t>
            </a:r>
            <a:endParaRPr sz="4400">
              <a:latin typeface="Trebuchet MS"/>
              <a:cs typeface="Trebuchet MS"/>
            </a:endParaRPr>
          </a:p>
          <a:p>
            <a:pPr marL="12700" marR="425450">
              <a:lnSpc>
                <a:spcPts val="4750"/>
              </a:lnSpc>
              <a:spcBef>
                <a:spcPts val="70"/>
              </a:spcBef>
            </a:pPr>
            <a:r>
              <a:rPr dirty="0" sz="4400" spc="-225">
                <a:solidFill>
                  <a:srgbClr val="FFFFFF"/>
                </a:solidFill>
                <a:latin typeface="Trebuchet MS"/>
                <a:cs typeface="Trebuchet MS"/>
              </a:rPr>
              <a:t>Investment</a:t>
            </a:r>
            <a:r>
              <a:rPr dirty="0" sz="4400" spc="-4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400" spc="-285">
                <a:solidFill>
                  <a:srgbClr val="FFFFFF"/>
                </a:solidFill>
                <a:latin typeface="Trebuchet MS"/>
                <a:cs typeface="Trebuchet MS"/>
              </a:rPr>
              <a:t>in </a:t>
            </a:r>
            <a:r>
              <a:rPr dirty="0" sz="4400" spc="-150">
                <a:solidFill>
                  <a:srgbClr val="FFFFFF"/>
                </a:solidFill>
                <a:latin typeface="Trebuchet MS"/>
                <a:cs typeface="Trebuchet MS"/>
              </a:rPr>
              <a:t>Gombe</a:t>
            </a:r>
            <a:r>
              <a:rPr dirty="0" sz="4400" spc="-4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400" spc="-90">
                <a:solidFill>
                  <a:srgbClr val="FFFFFF"/>
                </a:solidFill>
                <a:latin typeface="Trebuchet MS"/>
                <a:cs typeface="Trebuchet MS"/>
              </a:rPr>
              <a:t>State</a:t>
            </a:r>
            <a:endParaRPr sz="44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4528820" y="506348"/>
            <a:ext cx="6740525" cy="1782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41605" indent="-128905">
              <a:lnSpc>
                <a:spcPct val="100000"/>
              </a:lnSpc>
              <a:spcBef>
                <a:spcPts val="95"/>
              </a:spcBef>
              <a:buFont typeface="Trebuchet MS"/>
              <a:buAutoNum type="arabicPeriod"/>
              <a:tabLst>
                <a:tab pos="141605" algn="l"/>
              </a:tabLst>
            </a:pPr>
            <a:r>
              <a:rPr dirty="0" sz="1000" spc="-10" b="1">
                <a:solidFill>
                  <a:srgbClr val="FFFFFF"/>
                </a:solidFill>
                <a:latin typeface="Trebuchet MS"/>
                <a:cs typeface="Trebuchet MS"/>
              </a:rPr>
              <a:t>Background</a:t>
            </a:r>
            <a:endParaRPr sz="1000">
              <a:latin typeface="Trebuchet MS"/>
              <a:cs typeface="Trebuchet MS"/>
            </a:endParaRPr>
          </a:p>
          <a:p>
            <a:pPr lvl="1" marL="241300" marR="5080" indent="-228600">
              <a:lnSpc>
                <a:spcPts val="1080"/>
              </a:lnSpc>
              <a:spcBef>
                <a:spcPts val="1010"/>
              </a:spcBef>
              <a:buFont typeface="Arial MT"/>
              <a:buChar char="•"/>
              <a:tabLst>
                <a:tab pos="241300" algn="l"/>
              </a:tabLst>
            </a:pPr>
            <a:r>
              <a:rPr dirty="0" sz="1000" spc="-5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dirty="0" sz="1000" spc="-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25">
                <a:solidFill>
                  <a:srgbClr val="FFFFFF"/>
                </a:solidFill>
                <a:latin typeface="Trebuchet MS"/>
                <a:cs typeface="Trebuchet MS"/>
              </a:rPr>
              <a:t>Agro-</a:t>
            </a:r>
            <a:r>
              <a:rPr dirty="0" sz="1000" spc="-20">
                <a:solidFill>
                  <a:srgbClr val="FFFFFF"/>
                </a:solidFill>
                <a:latin typeface="Trebuchet MS"/>
                <a:cs typeface="Trebuchet MS"/>
              </a:rPr>
              <a:t>Climatic</a:t>
            </a:r>
            <a:r>
              <a:rPr dirty="0" sz="10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20">
                <a:solidFill>
                  <a:srgbClr val="FFFFFF"/>
                </a:solidFill>
                <a:latin typeface="Trebuchet MS"/>
                <a:cs typeface="Trebuchet MS"/>
              </a:rPr>
              <a:t>Resilience</a:t>
            </a:r>
            <a:r>
              <a:rPr dirty="0" sz="1000" spc="-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40">
                <a:solidFill>
                  <a:srgbClr val="FFFFFF"/>
                </a:solidFill>
                <a:latin typeface="Trebuchet MS"/>
                <a:cs typeface="Trebuchet MS"/>
              </a:rPr>
              <a:t>in</a:t>
            </a:r>
            <a:r>
              <a:rPr dirty="0" sz="100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FFFFFF"/>
                </a:solidFill>
                <a:latin typeface="Trebuchet MS"/>
                <a:cs typeface="Trebuchet MS"/>
              </a:rPr>
              <a:t>Semi-</a:t>
            </a:r>
            <a:r>
              <a:rPr dirty="0" sz="1000" spc="-40">
                <a:solidFill>
                  <a:srgbClr val="FFFFFF"/>
                </a:solidFill>
                <a:latin typeface="Trebuchet MS"/>
                <a:cs typeface="Trebuchet MS"/>
              </a:rPr>
              <a:t>Arid</a:t>
            </a:r>
            <a:r>
              <a:rPr dirty="0" sz="10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FFFFFF"/>
                </a:solidFill>
                <a:latin typeface="Trebuchet MS"/>
                <a:cs typeface="Trebuchet MS"/>
              </a:rPr>
              <a:t>Landscapes</a:t>
            </a:r>
            <a:r>
              <a:rPr dirty="0" sz="10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Trebuchet MS"/>
                <a:cs typeface="Trebuchet MS"/>
              </a:rPr>
              <a:t>(ACReSAL)</a:t>
            </a:r>
            <a:r>
              <a:rPr dirty="0" sz="10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45">
                <a:solidFill>
                  <a:srgbClr val="FFFFFF"/>
                </a:solidFill>
                <a:latin typeface="Trebuchet MS"/>
                <a:cs typeface="Trebuchet MS"/>
              </a:rPr>
              <a:t>project</a:t>
            </a:r>
            <a:r>
              <a:rPr dirty="0" sz="1000" spc="-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FFFFFF"/>
                </a:solidFill>
                <a:latin typeface="Trebuchet MS"/>
                <a:cs typeface="Trebuchet MS"/>
              </a:rPr>
              <a:t>has</a:t>
            </a:r>
            <a:r>
              <a:rPr dirty="0" sz="10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Trebuchet MS"/>
                <a:cs typeface="Trebuchet MS"/>
              </a:rPr>
              <a:t>made</a:t>
            </a:r>
            <a:r>
              <a:rPr dirty="0" sz="10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30">
                <a:solidFill>
                  <a:srgbClr val="FFFFFF"/>
                </a:solidFill>
                <a:latin typeface="Trebuchet MS"/>
                <a:cs typeface="Trebuchet MS"/>
              </a:rPr>
              <a:t>significant</a:t>
            </a:r>
            <a:r>
              <a:rPr dirty="0" sz="10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Trebuchet MS"/>
                <a:cs typeface="Trebuchet MS"/>
              </a:rPr>
              <a:t>strides</a:t>
            </a:r>
            <a:r>
              <a:rPr dirty="0" sz="10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35">
                <a:solidFill>
                  <a:srgbClr val="FFFFFF"/>
                </a:solidFill>
                <a:latin typeface="Trebuchet MS"/>
                <a:cs typeface="Trebuchet MS"/>
              </a:rPr>
              <a:t>in</a:t>
            </a:r>
            <a:r>
              <a:rPr dirty="0" sz="10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Trebuchet MS"/>
                <a:cs typeface="Trebuchet MS"/>
              </a:rPr>
              <a:t>environmental </a:t>
            </a:r>
            <a:r>
              <a:rPr dirty="0" sz="1000" spc="-35">
                <a:solidFill>
                  <a:srgbClr val="FFFFFF"/>
                </a:solidFill>
                <a:latin typeface="Trebuchet MS"/>
                <a:cs typeface="Trebuchet MS"/>
              </a:rPr>
              <a:t>restoration,</a:t>
            </a:r>
            <a:r>
              <a:rPr dirty="0" sz="10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35">
                <a:solidFill>
                  <a:srgbClr val="FFFFFF"/>
                </a:solidFill>
                <a:latin typeface="Trebuchet MS"/>
                <a:cs typeface="Trebuchet MS"/>
              </a:rPr>
              <a:t>infrastructure</a:t>
            </a:r>
            <a:r>
              <a:rPr dirty="0" sz="1000" spc="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35">
                <a:solidFill>
                  <a:srgbClr val="FFFFFF"/>
                </a:solidFill>
                <a:latin typeface="Trebuchet MS"/>
                <a:cs typeface="Trebuchet MS"/>
              </a:rPr>
              <a:t>development,</a:t>
            </a:r>
            <a:r>
              <a:rPr dirty="0" sz="1000" spc="-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dirty="0" sz="10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30">
                <a:solidFill>
                  <a:srgbClr val="FFFFFF"/>
                </a:solidFill>
                <a:latin typeface="Trebuchet MS"/>
                <a:cs typeface="Trebuchet MS"/>
              </a:rPr>
              <a:t>climate</a:t>
            </a:r>
            <a:r>
              <a:rPr dirty="0" sz="10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25">
                <a:solidFill>
                  <a:srgbClr val="FFFFFF"/>
                </a:solidFill>
                <a:latin typeface="Trebuchet MS"/>
                <a:cs typeface="Trebuchet MS"/>
              </a:rPr>
              <a:t>resilience</a:t>
            </a:r>
            <a:r>
              <a:rPr dirty="0" sz="10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FFFFFF"/>
                </a:solidFill>
                <a:latin typeface="Trebuchet MS"/>
                <a:cs typeface="Trebuchet MS"/>
              </a:rPr>
              <a:t>across</a:t>
            </a:r>
            <a:r>
              <a:rPr dirty="0" sz="10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FFFFFF"/>
                </a:solidFill>
                <a:latin typeface="Trebuchet MS"/>
                <a:cs typeface="Trebuchet MS"/>
              </a:rPr>
              <a:t>Gombe</a:t>
            </a:r>
            <a:r>
              <a:rPr dirty="0" sz="10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35">
                <a:solidFill>
                  <a:srgbClr val="FFFFFF"/>
                </a:solidFill>
                <a:latin typeface="Trebuchet MS"/>
                <a:cs typeface="Trebuchet MS"/>
              </a:rPr>
              <a:t>State.</a:t>
            </a:r>
            <a:r>
              <a:rPr dirty="0" sz="10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55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dirty="0" sz="100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Trebuchet MS"/>
                <a:cs typeface="Trebuchet MS"/>
              </a:rPr>
              <a:t>ensure</a:t>
            </a:r>
            <a:r>
              <a:rPr dirty="0" sz="10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45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dirty="0" sz="100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Trebuchet MS"/>
                <a:cs typeface="Trebuchet MS"/>
              </a:rPr>
              <a:t>long-</a:t>
            </a:r>
            <a:r>
              <a:rPr dirty="0" sz="1000" spc="-20">
                <a:solidFill>
                  <a:srgbClr val="FFFFFF"/>
                </a:solidFill>
                <a:latin typeface="Trebuchet MS"/>
                <a:cs typeface="Trebuchet MS"/>
              </a:rPr>
              <a:t>term </a:t>
            </a:r>
            <a:r>
              <a:rPr dirty="0" sz="1000" spc="-25">
                <a:solidFill>
                  <a:srgbClr val="FFFFFF"/>
                </a:solidFill>
                <a:latin typeface="Trebuchet MS"/>
                <a:cs typeface="Trebuchet MS"/>
              </a:rPr>
              <a:t>sustainability</a:t>
            </a:r>
            <a:r>
              <a:rPr dirty="0" sz="10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4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dirty="0" sz="1000" spc="-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20">
                <a:solidFill>
                  <a:srgbClr val="FFFFFF"/>
                </a:solidFill>
                <a:latin typeface="Trebuchet MS"/>
                <a:cs typeface="Trebuchet MS"/>
              </a:rPr>
              <a:t>these</a:t>
            </a:r>
            <a:r>
              <a:rPr dirty="0" sz="10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20">
                <a:solidFill>
                  <a:srgbClr val="FFFFFF"/>
                </a:solidFill>
                <a:latin typeface="Trebuchet MS"/>
                <a:cs typeface="Trebuchet MS"/>
              </a:rPr>
              <a:t>investments</a:t>
            </a:r>
            <a:r>
              <a:rPr dirty="0" sz="10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20">
                <a:solidFill>
                  <a:srgbClr val="FFFFFF"/>
                </a:solidFill>
                <a:latin typeface="Trebuchet MS"/>
                <a:cs typeface="Trebuchet MS"/>
              </a:rPr>
              <a:t>beyond</a:t>
            </a:r>
            <a:r>
              <a:rPr dirty="0" sz="1000" spc="-8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45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dirty="0" sz="1000" spc="-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45">
                <a:solidFill>
                  <a:srgbClr val="FFFFFF"/>
                </a:solidFill>
                <a:latin typeface="Trebuchet MS"/>
                <a:cs typeface="Trebuchet MS"/>
              </a:rPr>
              <a:t>project</a:t>
            </a:r>
            <a:r>
              <a:rPr dirty="0" sz="1000" spc="-7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40">
                <a:solidFill>
                  <a:srgbClr val="FFFFFF"/>
                </a:solidFill>
                <a:latin typeface="Trebuchet MS"/>
                <a:cs typeface="Trebuchet MS"/>
              </a:rPr>
              <a:t>lifecycle,</a:t>
            </a:r>
            <a:r>
              <a:rPr dirty="0" sz="1000" spc="-8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45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dirty="0" sz="1000" spc="-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FFFFFF"/>
                </a:solidFill>
                <a:latin typeface="Trebuchet MS"/>
                <a:cs typeface="Trebuchet MS"/>
              </a:rPr>
              <a:t>Gombe</a:t>
            </a:r>
            <a:r>
              <a:rPr dirty="0" sz="1000" spc="-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30">
                <a:solidFill>
                  <a:srgbClr val="FFFFFF"/>
                </a:solidFill>
                <a:latin typeface="Trebuchet MS"/>
                <a:cs typeface="Trebuchet MS"/>
              </a:rPr>
              <a:t>State</a:t>
            </a:r>
            <a:r>
              <a:rPr dirty="0" sz="10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25">
                <a:solidFill>
                  <a:srgbClr val="FFFFFF"/>
                </a:solidFill>
                <a:latin typeface="Trebuchet MS"/>
                <a:cs typeface="Trebuchet MS"/>
              </a:rPr>
              <a:t>Government</a:t>
            </a:r>
            <a:r>
              <a:rPr dirty="0" sz="1000" spc="-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FFFFFF"/>
                </a:solidFill>
                <a:latin typeface="Trebuchet MS"/>
                <a:cs typeface="Trebuchet MS"/>
              </a:rPr>
              <a:t>has</a:t>
            </a:r>
            <a:r>
              <a:rPr dirty="0" sz="1000" spc="-50">
                <a:solidFill>
                  <a:srgbClr val="FFFFFF"/>
                </a:solidFill>
                <a:latin typeface="Trebuchet MS"/>
                <a:cs typeface="Trebuchet MS"/>
              </a:rPr>
              <a:t> initiated </a:t>
            </a:r>
            <a:r>
              <a:rPr dirty="0" sz="100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0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Trebuchet MS"/>
                <a:cs typeface="Trebuchet MS"/>
              </a:rPr>
              <a:t>strategic </a:t>
            </a:r>
            <a:r>
              <a:rPr dirty="0" sz="1000" spc="-30">
                <a:solidFill>
                  <a:srgbClr val="FFFFFF"/>
                </a:solidFill>
                <a:latin typeface="Trebuchet MS"/>
                <a:cs typeface="Trebuchet MS"/>
              </a:rPr>
              <a:t>transition</a:t>
            </a:r>
            <a:r>
              <a:rPr dirty="0" sz="10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Trebuchet MS"/>
                <a:cs typeface="Trebuchet MS"/>
              </a:rPr>
              <a:t>plan.</a:t>
            </a:r>
            <a:endParaRPr sz="1000">
              <a:latin typeface="Trebuchet MS"/>
              <a:cs typeface="Trebuchet MS"/>
            </a:endParaRPr>
          </a:p>
          <a:p>
            <a:pPr marL="140970" indent="-128270">
              <a:lnSpc>
                <a:spcPct val="100000"/>
              </a:lnSpc>
              <a:spcBef>
                <a:spcPts val="860"/>
              </a:spcBef>
              <a:buAutoNum type="arabicPeriod" startAt="2"/>
              <a:tabLst>
                <a:tab pos="140970" algn="l"/>
              </a:tabLst>
            </a:pPr>
            <a:r>
              <a:rPr dirty="0" sz="1000">
                <a:solidFill>
                  <a:srgbClr val="FFFFFF"/>
                </a:solidFill>
                <a:latin typeface="Trebuchet MS"/>
                <a:cs typeface="Trebuchet MS"/>
              </a:rPr>
              <a:t>Proposed</a:t>
            </a:r>
            <a:r>
              <a:rPr dirty="0" sz="10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30">
                <a:solidFill>
                  <a:srgbClr val="FFFFFF"/>
                </a:solidFill>
                <a:latin typeface="Trebuchet MS"/>
                <a:cs typeface="Trebuchet MS"/>
              </a:rPr>
              <a:t>Institutional</a:t>
            </a:r>
            <a:r>
              <a:rPr dirty="0" sz="10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Trebuchet MS"/>
                <a:cs typeface="Trebuchet MS"/>
              </a:rPr>
              <a:t>Framework</a:t>
            </a:r>
            <a:endParaRPr sz="1000">
              <a:latin typeface="Trebuchet MS"/>
              <a:cs typeface="Trebuchet MS"/>
            </a:endParaRPr>
          </a:p>
          <a:p>
            <a:pPr lvl="1" marL="241300" marR="23495" indent="-228600">
              <a:lnSpc>
                <a:spcPts val="1080"/>
              </a:lnSpc>
              <a:spcBef>
                <a:spcPts val="1025"/>
              </a:spcBef>
              <a:buFont typeface="Arial MT"/>
              <a:buChar char="•"/>
              <a:tabLst>
                <a:tab pos="241300" algn="l"/>
              </a:tabLst>
            </a:pPr>
            <a:r>
              <a:rPr dirty="0" sz="1000" spc="-5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dirty="0" sz="1000" spc="-7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40">
                <a:solidFill>
                  <a:srgbClr val="FFFFFF"/>
                </a:solidFill>
                <a:latin typeface="Trebuchet MS"/>
                <a:cs typeface="Trebuchet MS"/>
              </a:rPr>
              <a:t>institutionalize</a:t>
            </a:r>
            <a:r>
              <a:rPr dirty="0" sz="10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dirty="0" sz="10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FFFFFF"/>
                </a:solidFill>
                <a:latin typeface="Trebuchet MS"/>
                <a:cs typeface="Trebuchet MS"/>
              </a:rPr>
              <a:t>sustain</a:t>
            </a:r>
            <a:r>
              <a:rPr dirty="0" sz="10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45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dirty="0" sz="1000" spc="-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FFFFFF"/>
                </a:solidFill>
                <a:latin typeface="Trebuchet MS"/>
                <a:cs typeface="Trebuchet MS"/>
              </a:rPr>
              <a:t>gains</a:t>
            </a:r>
            <a:r>
              <a:rPr dirty="0" sz="10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4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dirty="0" sz="100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FFFFFF"/>
                </a:solidFill>
                <a:latin typeface="Trebuchet MS"/>
                <a:cs typeface="Trebuchet MS"/>
              </a:rPr>
              <a:t>ACReSAL,</a:t>
            </a:r>
            <a:r>
              <a:rPr dirty="0" sz="1000" spc="-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45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dirty="0" sz="1000" spc="-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30">
                <a:solidFill>
                  <a:srgbClr val="FFFFFF"/>
                </a:solidFill>
                <a:latin typeface="Trebuchet MS"/>
                <a:cs typeface="Trebuchet MS"/>
              </a:rPr>
              <a:t>government</a:t>
            </a:r>
            <a:r>
              <a:rPr dirty="0" sz="1000" spc="-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FFFFFF"/>
                </a:solidFill>
                <a:latin typeface="Trebuchet MS"/>
                <a:cs typeface="Trebuchet MS"/>
              </a:rPr>
              <a:t>has</a:t>
            </a:r>
            <a:r>
              <a:rPr dirty="0" sz="100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25">
                <a:solidFill>
                  <a:srgbClr val="FFFFFF"/>
                </a:solidFill>
                <a:latin typeface="Trebuchet MS"/>
                <a:cs typeface="Trebuchet MS"/>
              </a:rPr>
              <a:t>developed</a:t>
            </a:r>
            <a:r>
              <a:rPr dirty="0" sz="1000" spc="-8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000" spc="-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35">
                <a:solidFill>
                  <a:srgbClr val="FFFFFF"/>
                </a:solidFill>
                <a:latin typeface="Trebuchet MS"/>
                <a:cs typeface="Trebuchet MS"/>
              </a:rPr>
              <a:t>framework</a:t>
            </a:r>
            <a:r>
              <a:rPr dirty="0" sz="1000" spc="-55">
                <a:solidFill>
                  <a:srgbClr val="FFFFFF"/>
                </a:solidFill>
                <a:latin typeface="Trebuchet MS"/>
                <a:cs typeface="Trebuchet MS"/>
              </a:rPr>
              <a:t> for</a:t>
            </a:r>
            <a:r>
              <a:rPr dirty="0" sz="100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45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dirty="0" sz="1000" spc="-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Trebuchet MS"/>
                <a:cs typeface="Trebuchet MS"/>
              </a:rPr>
              <a:t>establishment </a:t>
            </a:r>
            <a:r>
              <a:rPr dirty="0" sz="1000" spc="-4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dirty="0" sz="1000" spc="-9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000" spc="-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25">
                <a:solidFill>
                  <a:srgbClr val="FFFFFF"/>
                </a:solidFill>
                <a:latin typeface="Trebuchet MS"/>
                <a:cs typeface="Trebuchet MS"/>
              </a:rPr>
              <a:t>dedicated</a:t>
            </a:r>
            <a:r>
              <a:rPr dirty="0" sz="1000" spc="-8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Trebuchet MS"/>
                <a:cs typeface="Trebuchet MS"/>
              </a:rPr>
              <a:t>agency:</a:t>
            </a:r>
            <a:endParaRPr sz="1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dirty="0" sz="1000" spc="-20" b="1">
                <a:solidFill>
                  <a:srgbClr val="FFFFFF"/>
                </a:solidFill>
                <a:latin typeface="Trebuchet MS"/>
                <a:cs typeface="Trebuchet MS"/>
              </a:rPr>
              <a:t>Agency</a:t>
            </a:r>
            <a:r>
              <a:rPr dirty="0" sz="1000" spc="-5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20" b="1">
                <a:solidFill>
                  <a:srgbClr val="FFFFFF"/>
                </a:solidFill>
                <a:latin typeface="Trebuchet MS"/>
                <a:cs typeface="Trebuchet MS"/>
              </a:rPr>
              <a:t>Name: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4528820" y="2375154"/>
            <a:ext cx="4490085" cy="14992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240665" algn="l"/>
              </a:tabLst>
            </a:pPr>
            <a:r>
              <a:rPr dirty="0" sz="1000">
                <a:solidFill>
                  <a:srgbClr val="FFFFFF"/>
                </a:solidFill>
                <a:latin typeface="Trebuchet MS"/>
                <a:cs typeface="Trebuchet MS"/>
              </a:rPr>
              <a:t>Gombe</a:t>
            </a:r>
            <a:r>
              <a:rPr dirty="0" sz="1000" spc="-9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30">
                <a:solidFill>
                  <a:srgbClr val="FFFFFF"/>
                </a:solidFill>
                <a:latin typeface="Trebuchet MS"/>
                <a:cs typeface="Trebuchet MS"/>
              </a:rPr>
              <a:t>State</a:t>
            </a:r>
            <a:r>
              <a:rPr dirty="0" sz="1000" spc="-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25">
                <a:solidFill>
                  <a:srgbClr val="FFFFFF"/>
                </a:solidFill>
                <a:latin typeface="Trebuchet MS"/>
                <a:cs typeface="Trebuchet MS"/>
              </a:rPr>
              <a:t>Integrated</a:t>
            </a:r>
            <a:r>
              <a:rPr dirty="0" sz="1000" spc="1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20">
                <a:solidFill>
                  <a:srgbClr val="FFFFFF"/>
                </a:solidFill>
                <a:latin typeface="Trebuchet MS"/>
                <a:cs typeface="Trebuchet MS"/>
              </a:rPr>
              <a:t>Watershed</a:t>
            </a:r>
            <a:r>
              <a:rPr dirty="0" sz="1000" spc="-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Trebuchet MS"/>
                <a:cs typeface="Trebuchet MS"/>
              </a:rPr>
              <a:t>Management</a:t>
            </a:r>
            <a:r>
              <a:rPr dirty="0" sz="100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25">
                <a:solidFill>
                  <a:srgbClr val="FFFFFF"/>
                </a:solidFill>
                <a:latin typeface="Trebuchet MS"/>
                <a:cs typeface="Trebuchet MS"/>
              </a:rPr>
              <a:t>Agency</a:t>
            </a:r>
            <a:r>
              <a:rPr dirty="0" sz="100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35">
                <a:solidFill>
                  <a:srgbClr val="FFFFFF"/>
                </a:solidFill>
                <a:latin typeface="Trebuchet MS"/>
                <a:cs typeface="Trebuchet MS"/>
              </a:rPr>
              <a:t>-</a:t>
            </a:r>
            <a:r>
              <a:rPr dirty="0" sz="1000" spc="-8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Trebuchet MS"/>
                <a:cs typeface="Trebuchet MS"/>
              </a:rPr>
              <a:t>GSIMA</a:t>
            </a:r>
            <a:endParaRPr sz="1000">
              <a:latin typeface="Trebuchet MS"/>
              <a:cs typeface="Trebuchet MS"/>
            </a:endParaRPr>
          </a:p>
          <a:p>
            <a:pPr marL="240665" indent="-227965">
              <a:lnSpc>
                <a:spcPct val="100000"/>
              </a:lnSpc>
              <a:spcBef>
                <a:spcPts val="885"/>
              </a:spcBef>
              <a:buFont typeface="Arial MT"/>
              <a:buChar char="•"/>
              <a:tabLst>
                <a:tab pos="240665" algn="l"/>
              </a:tabLst>
            </a:pPr>
            <a:r>
              <a:rPr dirty="0" sz="1000" spc="-10">
                <a:solidFill>
                  <a:srgbClr val="FFFFFF"/>
                </a:solidFill>
                <a:latin typeface="Trebuchet MS"/>
                <a:cs typeface="Trebuchet MS"/>
              </a:rPr>
              <a:t>Mandate:</a:t>
            </a:r>
            <a:endParaRPr sz="1000">
              <a:latin typeface="Trebuchet MS"/>
              <a:cs typeface="Trebuchet MS"/>
            </a:endParaRPr>
          </a:p>
          <a:p>
            <a:pPr marL="240665" indent="-227965">
              <a:lnSpc>
                <a:spcPct val="100000"/>
              </a:lnSpc>
              <a:spcBef>
                <a:spcPts val="880"/>
              </a:spcBef>
              <a:buFont typeface="Arial MT"/>
              <a:buChar char="•"/>
              <a:tabLst>
                <a:tab pos="240665" algn="l"/>
              </a:tabLst>
            </a:pPr>
            <a:r>
              <a:rPr dirty="0" sz="1000" spc="-10">
                <a:solidFill>
                  <a:srgbClr val="FFFFFF"/>
                </a:solidFill>
                <a:latin typeface="Trebuchet MS"/>
                <a:cs typeface="Trebuchet MS"/>
              </a:rPr>
              <a:t>Oversee</a:t>
            </a:r>
            <a:r>
              <a:rPr dirty="0" sz="10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Trebuchet MS"/>
                <a:cs typeface="Trebuchet MS"/>
              </a:rPr>
              <a:t>post-</a:t>
            </a:r>
            <a:r>
              <a:rPr dirty="0" sz="1000">
                <a:solidFill>
                  <a:srgbClr val="FFFFFF"/>
                </a:solidFill>
                <a:latin typeface="Trebuchet MS"/>
                <a:cs typeface="Trebuchet MS"/>
              </a:rPr>
              <a:t>ACReSAL</a:t>
            </a:r>
            <a:r>
              <a:rPr dirty="0" sz="10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45">
                <a:solidFill>
                  <a:srgbClr val="FFFFFF"/>
                </a:solidFill>
                <a:latin typeface="Trebuchet MS"/>
                <a:cs typeface="Trebuchet MS"/>
              </a:rPr>
              <a:t>project</a:t>
            </a:r>
            <a:r>
              <a:rPr dirty="0" sz="10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Trebuchet MS"/>
                <a:cs typeface="Trebuchet MS"/>
              </a:rPr>
              <a:t>activities</a:t>
            </a:r>
            <a:endParaRPr sz="1000">
              <a:latin typeface="Trebuchet MS"/>
              <a:cs typeface="Trebuchet MS"/>
            </a:endParaRPr>
          </a:p>
          <a:p>
            <a:pPr marL="240665" indent="-227965">
              <a:lnSpc>
                <a:spcPct val="100000"/>
              </a:lnSpc>
              <a:spcBef>
                <a:spcPts val="875"/>
              </a:spcBef>
              <a:buFont typeface="Arial MT"/>
              <a:buChar char="•"/>
              <a:tabLst>
                <a:tab pos="240665" algn="l"/>
              </a:tabLst>
            </a:pPr>
            <a:r>
              <a:rPr dirty="0" sz="1000">
                <a:solidFill>
                  <a:srgbClr val="FFFFFF"/>
                </a:solidFill>
                <a:latin typeface="Trebuchet MS"/>
                <a:cs typeface="Trebuchet MS"/>
              </a:rPr>
              <a:t>Manage</a:t>
            </a:r>
            <a:r>
              <a:rPr dirty="0" sz="10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25">
                <a:solidFill>
                  <a:srgbClr val="FFFFFF"/>
                </a:solidFill>
                <a:latin typeface="Trebuchet MS"/>
                <a:cs typeface="Trebuchet MS"/>
              </a:rPr>
              <a:t>watershed</a:t>
            </a:r>
            <a:r>
              <a:rPr dirty="0" sz="10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dirty="0" sz="10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30">
                <a:solidFill>
                  <a:srgbClr val="FFFFFF"/>
                </a:solidFill>
                <a:latin typeface="Trebuchet MS"/>
                <a:cs typeface="Trebuchet MS"/>
              </a:rPr>
              <a:t>climate</a:t>
            </a:r>
            <a:r>
              <a:rPr dirty="0" sz="100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25">
                <a:solidFill>
                  <a:srgbClr val="FFFFFF"/>
                </a:solidFill>
                <a:latin typeface="Trebuchet MS"/>
                <a:cs typeface="Trebuchet MS"/>
              </a:rPr>
              <a:t>resilience</a:t>
            </a:r>
            <a:r>
              <a:rPr dirty="0" sz="1000" spc="-8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Trebuchet MS"/>
                <a:cs typeface="Trebuchet MS"/>
              </a:rPr>
              <a:t>programs</a:t>
            </a:r>
            <a:endParaRPr sz="1000">
              <a:latin typeface="Trebuchet MS"/>
              <a:cs typeface="Trebuchet MS"/>
            </a:endParaRPr>
          </a:p>
          <a:p>
            <a:pPr marL="240665" indent="-227965">
              <a:lnSpc>
                <a:spcPct val="100000"/>
              </a:lnSpc>
              <a:spcBef>
                <a:spcPts val="885"/>
              </a:spcBef>
              <a:buFont typeface="Arial MT"/>
              <a:buChar char="•"/>
              <a:tabLst>
                <a:tab pos="240665" algn="l"/>
              </a:tabLst>
            </a:pPr>
            <a:r>
              <a:rPr dirty="0" sz="1000" spc="-20">
                <a:solidFill>
                  <a:srgbClr val="FFFFFF"/>
                </a:solidFill>
                <a:latin typeface="Trebuchet MS"/>
                <a:cs typeface="Trebuchet MS"/>
              </a:rPr>
              <a:t>Coordinate </a:t>
            </a:r>
            <a:r>
              <a:rPr dirty="0" sz="1000" spc="-30">
                <a:solidFill>
                  <a:srgbClr val="FFFFFF"/>
                </a:solidFill>
                <a:latin typeface="Trebuchet MS"/>
                <a:cs typeface="Trebuchet MS"/>
              </a:rPr>
              <a:t>environmental</a:t>
            </a:r>
            <a:r>
              <a:rPr dirty="0" sz="10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25">
                <a:solidFill>
                  <a:srgbClr val="FFFFFF"/>
                </a:solidFill>
                <a:latin typeface="Trebuchet MS"/>
                <a:cs typeface="Trebuchet MS"/>
              </a:rPr>
              <a:t>sustainability</a:t>
            </a:r>
            <a:r>
              <a:rPr dirty="0" sz="1000" spc="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40">
                <a:solidFill>
                  <a:srgbClr val="FFFFFF"/>
                </a:solidFill>
                <a:latin typeface="Trebuchet MS"/>
                <a:cs typeface="Trebuchet MS"/>
              </a:rPr>
              <a:t>efforts</a:t>
            </a:r>
            <a:r>
              <a:rPr dirty="0" sz="10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FFFFFF"/>
                </a:solidFill>
                <a:latin typeface="Trebuchet MS"/>
                <a:cs typeface="Trebuchet MS"/>
              </a:rPr>
              <a:t>across</a:t>
            </a:r>
            <a:r>
              <a:rPr dirty="0" sz="1000" spc="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20">
                <a:solidFill>
                  <a:srgbClr val="FFFFFF"/>
                </a:solidFill>
                <a:latin typeface="Trebuchet MS"/>
                <a:cs typeface="Trebuchet MS"/>
              </a:rPr>
              <a:t>LGAs</a:t>
            </a:r>
            <a:endParaRPr sz="1000">
              <a:latin typeface="Trebuchet MS"/>
              <a:cs typeface="Trebuchet MS"/>
            </a:endParaRPr>
          </a:p>
          <a:p>
            <a:pPr marL="240665" indent="-227965">
              <a:lnSpc>
                <a:spcPct val="100000"/>
              </a:lnSpc>
              <a:spcBef>
                <a:spcPts val="880"/>
              </a:spcBef>
              <a:buFont typeface="Arial MT"/>
              <a:buChar char="•"/>
              <a:tabLst>
                <a:tab pos="240665" algn="l"/>
              </a:tabLst>
            </a:pPr>
            <a:r>
              <a:rPr dirty="0" sz="1000" spc="-20">
                <a:solidFill>
                  <a:srgbClr val="FFFFFF"/>
                </a:solidFill>
                <a:latin typeface="Trebuchet MS"/>
                <a:cs typeface="Trebuchet MS"/>
              </a:rPr>
              <a:t>Serve</a:t>
            </a:r>
            <a:r>
              <a:rPr dirty="0" sz="1000" spc="-7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FFFFFF"/>
                </a:solidFill>
                <a:latin typeface="Trebuchet MS"/>
                <a:cs typeface="Trebuchet MS"/>
              </a:rPr>
              <a:t>as</a:t>
            </a:r>
            <a:r>
              <a:rPr dirty="0" sz="10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0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35">
                <a:solidFill>
                  <a:srgbClr val="FFFFFF"/>
                </a:solidFill>
                <a:latin typeface="Trebuchet MS"/>
                <a:cs typeface="Trebuchet MS"/>
              </a:rPr>
              <a:t>central</a:t>
            </a:r>
            <a:r>
              <a:rPr dirty="0" sz="10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Trebuchet MS"/>
                <a:cs typeface="Trebuchet MS"/>
              </a:rPr>
              <a:t>body</a:t>
            </a:r>
            <a:r>
              <a:rPr dirty="0" sz="1000" spc="-55">
                <a:solidFill>
                  <a:srgbClr val="FFFFFF"/>
                </a:solidFill>
                <a:latin typeface="Trebuchet MS"/>
                <a:cs typeface="Trebuchet MS"/>
              </a:rPr>
              <a:t> for</a:t>
            </a:r>
            <a:r>
              <a:rPr dirty="0" sz="100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50">
                <a:solidFill>
                  <a:srgbClr val="FFFFFF"/>
                </a:solidFill>
                <a:latin typeface="Trebuchet MS"/>
                <a:cs typeface="Trebuchet MS"/>
              </a:rPr>
              <a:t>future</a:t>
            </a:r>
            <a:r>
              <a:rPr dirty="0" sz="10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20">
                <a:solidFill>
                  <a:srgbClr val="FFFFFF"/>
                </a:solidFill>
                <a:latin typeface="Trebuchet MS"/>
                <a:cs typeface="Trebuchet MS"/>
              </a:rPr>
              <a:t>donor</a:t>
            </a:r>
            <a:r>
              <a:rPr dirty="0" sz="100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dirty="0" sz="10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30">
                <a:solidFill>
                  <a:srgbClr val="FFFFFF"/>
                </a:solidFill>
                <a:latin typeface="Trebuchet MS"/>
                <a:cs typeface="Trebuchet MS"/>
              </a:rPr>
              <a:t>government-funded</a:t>
            </a:r>
            <a:r>
              <a:rPr dirty="0" sz="100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Trebuchet MS"/>
                <a:cs typeface="Trebuchet MS"/>
              </a:rPr>
              <a:t>interventions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4528820" y="3960367"/>
            <a:ext cx="6660515" cy="8432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42875" indent="-133350">
              <a:lnSpc>
                <a:spcPct val="100000"/>
              </a:lnSpc>
              <a:spcBef>
                <a:spcPts val="95"/>
              </a:spcBef>
              <a:buAutoNum type="arabicPeriod" startAt="3"/>
              <a:tabLst>
                <a:tab pos="142875" algn="l"/>
              </a:tabLst>
            </a:pPr>
            <a:r>
              <a:rPr dirty="0" sz="1000" spc="-25" b="1">
                <a:solidFill>
                  <a:srgbClr val="FFFFFF"/>
                </a:solidFill>
                <a:latin typeface="Trebuchet MS"/>
                <a:cs typeface="Trebuchet MS"/>
              </a:rPr>
              <a:t>Legislative</a:t>
            </a:r>
            <a:r>
              <a:rPr dirty="0" sz="1000" spc="-3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Trebuchet MS"/>
                <a:cs typeface="Trebuchet MS"/>
              </a:rPr>
              <a:t>Progress</a:t>
            </a:r>
            <a:endParaRPr sz="1000">
              <a:latin typeface="Trebuchet MS"/>
              <a:cs typeface="Trebuchet MS"/>
            </a:endParaRPr>
          </a:p>
          <a:p>
            <a:pPr lvl="1" marL="241300" marR="5080" indent="-228600">
              <a:lnSpc>
                <a:spcPts val="1080"/>
              </a:lnSpc>
              <a:spcBef>
                <a:spcPts val="1025"/>
              </a:spcBef>
              <a:buFont typeface="Arial MT"/>
              <a:buChar char="•"/>
              <a:tabLst>
                <a:tab pos="241300" algn="l"/>
              </a:tabLst>
            </a:pPr>
            <a:r>
              <a:rPr dirty="0" sz="1000" spc="-5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dirty="0" sz="1000" spc="-7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Trebuchet MS"/>
                <a:cs typeface="Trebuchet MS"/>
              </a:rPr>
              <a:t>proposal</a:t>
            </a:r>
            <a:r>
              <a:rPr dirty="0" sz="100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55">
                <a:solidFill>
                  <a:srgbClr val="FFFFFF"/>
                </a:solidFill>
                <a:latin typeface="Trebuchet MS"/>
                <a:cs typeface="Trebuchet MS"/>
              </a:rPr>
              <a:t>for</a:t>
            </a:r>
            <a:r>
              <a:rPr dirty="0" sz="10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45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dirty="0" sz="1000" spc="-7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20">
                <a:solidFill>
                  <a:srgbClr val="FFFFFF"/>
                </a:solidFill>
                <a:latin typeface="Trebuchet MS"/>
                <a:cs typeface="Trebuchet MS"/>
              </a:rPr>
              <a:t>establishment</a:t>
            </a:r>
            <a:r>
              <a:rPr dirty="0" sz="1000" spc="-40">
                <a:solidFill>
                  <a:srgbClr val="FFFFFF"/>
                </a:solidFill>
                <a:latin typeface="Trebuchet MS"/>
                <a:cs typeface="Trebuchet MS"/>
              </a:rPr>
              <a:t> of</a:t>
            </a:r>
            <a:r>
              <a:rPr dirty="0" sz="1000" spc="-7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45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dirty="0" sz="10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20">
                <a:solidFill>
                  <a:srgbClr val="FFFFFF"/>
                </a:solidFill>
                <a:latin typeface="Trebuchet MS"/>
                <a:cs typeface="Trebuchet MS"/>
              </a:rPr>
              <a:t>agency</a:t>
            </a:r>
            <a:r>
              <a:rPr dirty="0" sz="1000" spc="-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FFFFFF"/>
                </a:solidFill>
                <a:latin typeface="Trebuchet MS"/>
                <a:cs typeface="Trebuchet MS"/>
              </a:rPr>
              <a:t>has</a:t>
            </a:r>
            <a:r>
              <a:rPr dirty="0" sz="10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25">
                <a:solidFill>
                  <a:srgbClr val="FFFFFF"/>
                </a:solidFill>
                <a:latin typeface="Trebuchet MS"/>
                <a:cs typeface="Trebuchet MS"/>
              </a:rPr>
              <a:t>been</a:t>
            </a:r>
            <a:r>
              <a:rPr dirty="0" sz="1000" spc="-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40">
                <a:solidFill>
                  <a:srgbClr val="FFFFFF"/>
                </a:solidFill>
                <a:latin typeface="Trebuchet MS"/>
                <a:cs typeface="Trebuchet MS"/>
              </a:rPr>
              <a:t>formally</a:t>
            </a:r>
            <a:r>
              <a:rPr dirty="0" sz="10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25">
                <a:solidFill>
                  <a:srgbClr val="FFFFFF"/>
                </a:solidFill>
                <a:latin typeface="Trebuchet MS"/>
                <a:cs typeface="Trebuchet MS"/>
              </a:rPr>
              <a:t>submitted</a:t>
            </a:r>
            <a:r>
              <a:rPr dirty="0" sz="10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4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dirty="0" sz="100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45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dirty="0" sz="1000" spc="-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FFFFFF"/>
                </a:solidFill>
                <a:latin typeface="Trebuchet MS"/>
                <a:cs typeface="Trebuchet MS"/>
              </a:rPr>
              <a:t>Gombe</a:t>
            </a:r>
            <a:r>
              <a:rPr dirty="0" sz="1000" spc="-7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30">
                <a:solidFill>
                  <a:srgbClr val="FFFFFF"/>
                </a:solidFill>
                <a:latin typeface="Trebuchet MS"/>
                <a:cs typeface="Trebuchet MS"/>
              </a:rPr>
              <a:t>State</a:t>
            </a:r>
            <a:r>
              <a:rPr dirty="0" sz="10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FFFFFF"/>
                </a:solidFill>
                <a:latin typeface="Trebuchet MS"/>
                <a:cs typeface="Trebuchet MS"/>
              </a:rPr>
              <a:t>House</a:t>
            </a:r>
            <a:r>
              <a:rPr dirty="0" sz="1000" spc="-40">
                <a:solidFill>
                  <a:srgbClr val="FFFFFF"/>
                </a:solidFill>
                <a:latin typeface="Trebuchet MS"/>
                <a:cs typeface="Trebuchet MS"/>
              </a:rPr>
              <a:t> of</a:t>
            </a:r>
            <a:r>
              <a:rPr dirty="0" sz="1000" spc="-7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Trebuchet MS"/>
                <a:cs typeface="Trebuchet MS"/>
              </a:rPr>
              <a:t>Assembly </a:t>
            </a:r>
            <a:r>
              <a:rPr dirty="0" sz="1000" spc="-55">
                <a:solidFill>
                  <a:srgbClr val="FFFFFF"/>
                </a:solidFill>
                <a:latin typeface="Trebuchet MS"/>
                <a:cs typeface="Trebuchet MS"/>
              </a:rPr>
              <a:t>for</a:t>
            </a:r>
            <a:r>
              <a:rPr dirty="0" sz="10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35">
                <a:solidFill>
                  <a:srgbClr val="FFFFFF"/>
                </a:solidFill>
                <a:latin typeface="Trebuchet MS"/>
                <a:cs typeface="Trebuchet MS"/>
              </a:rPr>
              <a:t>legislative</a:t>
            </a:r>
            <a:r>
              <a:rPr dirty="0" sz="10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20">
                <a:solidFill>
                  <a:srgbClr val="FFFFFF"/>
                </a:solidFill>
                <a:latin typeface="Trebuchet MS"/>
                <a:cs typeface="Trebuchet MS"/>
              </a:rPr>
              <a:t>consideration</a:t>
            </a:r>
            <a:r>
              <a:rPr dirty="0" sz="100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dirty="0" sz="10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Trebuchet MS"/>
                <a:cs typeface="Trebuchet MS"/>
              </a:rPr>
              <a:t>passage.</a:t>
            </a:r>
            <a:endParaRPr sz="1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860"/>
              </a:spcBef>
            </a:pPr>
            <a:r>
              <a:rPr dirty="0" sz="1000" spc="-45">
                <a:solidFill>
                  <a:srgbClr val="FFFFFF"/>
                </a:solidFill>
                <a:latin typeface="Trebuchet MS"/>
                <a:cs typeface="Trebuchet MS"/>
              </a:rPr>
              <a:t>4.</a:t>
            </a:r>
            <a:r>
              <a:rPr dirty="0" sz="10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20" b="1">
                <a:solidFill>
                  <a:srgbClr val="FFFFFF"/>
                </a:solidFill>
                <a:latin typeface="Trebuchet MS"/>
                <a:cs typeface="Trebuchet MS"/>
              </a:rPr>
              <a:t>Strategic</a:t>
            </a:r>
            <a:r>
              <a:rPr dirty="0" sz="1000" spc="-6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Trebuchet MS"/>
                <a:cs typeface="Trebuchet MS"/>
              </a:rPr>
              <a:t>Importance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4528820" y="4890008"/>
            <a:ext cx="4309110" cy="9702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240665" algn="l"/>
              </a:tabLst>
            </a:pPr>
            <a:r>
              <a:rPr dirty="0" sz="1000">
                <a:solidFill>
                  <a:srgbClr val="FFFFFF"/>
                </a:solidFill>
                <a:latin typeface="Trebuchet MS"/>
                <a:cs typeface="Trebuchet MS"/>
              </a:rPr>
              <a:t>Ensures</a:t>
            </a:r>
            <a:r>
              <a:rPr dirty="0" sz="10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35">
                <a:solidFill>
                  <a:srgbClr val="FFFFFF"/>
                </a:solidFill>
                <a:latin typeface="Trebuchet MS"/>
                <a:cs typeface="Trebuchet MS"/>
              </a:rPr>
              <a:t>continuity</a:t>
            </a:r>
            <a:r>
              <a:rPr dirty="0" sz="10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4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dirty="0" sz="10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FFFFFF"/>
                </a:solidFill>
                <a:latin typeface="Trebuchet MS"/>
                <a:cs typeface="Trebuchet MS"/>
              </a:rPr>
              <a:t>ACReSAL’s</a:t>
            </a:r>
            <a:r>
              <a:rPr dirty="0" sz="10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Trebuchet MS"/>
                <a:cs typeface="Trebuchet MS"/>
              </a:rPr>
              <a:t>impact</a:t>
            </a:r>
            <a:endParaRPr sz="1000">
              <a:latin typeface="Trebuchet MS"/>
              <a:cs typeface="Trebuchet MS"/>
            </a:endParaRPr>
          </a:p>
          <a:p>
            <a:pPr marL="240665" indent="-227965">
              <a:lnSpc>
                <a:spcPct val="100000"/>
              </a:lnSpc>
              <a:spcBef>
                <a:spcPts val="890"/>
              </a:spcBef>
              <a:buFont typeface="Arial MT"/>
              <a:buChar char="•"/>
              <a:tabLst>
                <a:tab pos="240665" algn="l"/>
              </a:tabLst>
            </a:pPr>
            <a:r>
              <a:rPr dirty="0" sz="1000" spc="-20">
                <a:solidFill>
                  <a:srgbClr val="FFFFFF"/>
                </a:solidFill>
                <a:latin typeface="Trebuchet MS"/>
                <a:cs typeface="Trebuchet MS"/>
              </a:rPr>
              <a:t>Strengthens</a:t>
            </a:r>
            <a:r>
              <a:rPr dirty="0" sz="10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35">
                <a:solidFill>
                  <a:srgbClr val="FFFFFF"/>
                </a:solidFill>
                <a:latin typeface="Trebuchet MS"/>
                <a:cs typeface="Trebuchet MS"/>
              </a:rPr>
              <a:t>institutional</a:t>
            </a:r>
            <a:r>
              <a:rPr dirty="0" sz="10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25">
                <a:solidFill>
                  <a:srgbClr val="FFFFFF"/>
                </a:solidFill>
                <a:latin typeface="Trebuchet MS"/>
                <a:cs typeface="Trebuchet MS"/>
              </a:rPr>
              <a:t>capacity</a:t>
            </a:r>
            <a:r>
              <a:rPr dirty="0" sz="10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50">
                <a:solidFill>
                  <a:srgbClr val="FFFFFF"/>
                </a:solidFill>
                <a:latin typeface="Trebuchet MS"/>
                <a:cs typeface="Trebuchet MS"/>
              </a:rPr>
              <a:t>for</a:t>
            </a:r>
            <a:r>
              <a:rPr dirty="0" sz="10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30">
                <a:solidFill>
                  <a:srgbClr val="FFFFFF"/>
                </a:solidFill>
                <a:latin typeface="Trebuchet MS"/>
                <a:cs typeface="Trebuchet MS"/>
              </a:rPr>
              <a:t>climate</a:t>
            </a:r>
            <a:r>
              <a:rPr dirty="0" sz="10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Trebuchet MS"/>
                <a:cs typeface="Trebuchet MS"/>
              </a:rPr>
              <a:t>adaptation</a:t>
            </a:r>
            <a:endParaRPr sz="1000">
              <a:latin typeface="Trebuchet MS"/>
              <a:cs typeface="Trebuchet MS"/>
            </a:endParaRPr>
          </a:p>
          <a:p>
            <a:pPr marL="240665" indent="-227965">
              <a:lnSpc>
                <a:spcPct val="100000"/>
              </a:lnSpc>
              <a:spcBef>
                <a:spcPts val="875"/>
              </a:spcBef>
              <a:buFont typeface="Arial MT"/>
              <a:buChar char="•"/>
              <a:tabLst>
                <a:tab pos="240665" algn="l"/>
              </a:tabLst>
            </a:pPr>
            <a:r>
              <a:rPr dirty="0" sz="1000" spc="-10">
                <a:solidFill>
                  <a:srgbClr val="FFFFFF"/>
                </a:solidFill>
                <a:latin typeface="Trebuchet MS"/>
                <a:cs typeface="Trebuchet MS"/>
              </a:rPr>
              <a:t>Promotes</a:t>
            </a:r>
            <a:r>
              <a:rPr dirty="0" sz="10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45">
                <a:solidFill>
                  <a:srgbClr val="FFFFFF"/>
                </a:solidFill>
                <a:latin typeface="Trebuchet MS"/>
                <a:cs typeface="Trebuchet MS"/>
              </a:rPr>
              <a:t>integrated</a:t>
            </a:r>
            <a:r>
              <a:rPr dirty="0" sz="10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25">
                <a:solidFill>
                  <a:srgbClr val="FFFFFF"/>
                </a:solidFill>
                <a:latin typeface="Trebuchet MS"/>
                <a:cs typeface="Trebuchet MS"/>
              </a:rPr>
              <a:t>watershed</a:t>
            </a:r>
            <a:r>
              <a:rPr dirty="0" sz="10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Trebuchet MS"/>
                <a:cs typeface="Trebuchet MS"/>
              </a:rPr>
              <a:t>management</a:t>
            </a:r>
            <a:endParaRPr sz="1000">
              <a:latin typeface="Trebuchet MS"/>
              <a:cs typeface="Trebuchet MS"/>
            </a:endParaRPr>
          </a:p>
          <a:p>
            <a:pPr marL="240665" indent="-227965">
              <a:lnSpc>
                <a:spcPct val="100000"/>
              </a:lnSpc>
              <a:spcBef>
                <a:spcPts val="875"/>
              </a:spcBef>
              <a:buFont typeface="Arial MT"/>
              <a:buChar char="•"/>
              <a:tabLst>
                <a:tab pos="240665" algn="l"/>
              </a:tabLst>
            </a:pPr>
            <a:r>
              <a:rPr dirty="0" sz="1000" spc="-10">
                <a:solidFill>
                  <a:srgbClr val="FFFFFF"/>
                </a:solidFill>
                <a:latin typeface="Trebuchet MS"/>
                <a:cs typeface="Trebuchet MS"/>
              </a:rPr>
              <a:t>Positions</a:t>
            </a:r>
            <a:r>
              <a:rPr dirty="0" sz="1000" spc="-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FFFFFF"/>
                </a:solidFill>
                <a:latin typeface="Trebuchet MS"/>
                <a:cs typeface="Trebuchet MS"/>
              </a:rPr>
              <a:t>Gombe</a:t>
            </a:r>
            <a:r>
              <a:rPr dirty="0" sz="1000" spc="-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30">
                <a:solidFill>
                  <a:srgbClr val="FFFFFF"/>
                </a:solidFill>
                <a:latin typeface="Trebuchet MS"/>
                <a:cs typeface="Trebuchet MS"/>
              </a:rPr>
              <a:t>State</a:t>
            </a:r>
            <a:r>
              <a:rPr dirty="0" sz="10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FFFFFF"/>
                </a:solidFill>
                <a:latin typeface="Trebuchet MS"/>
                <a:cs typeface="Trebuchet MS"/>
              </a:rPr>
              <a:t>as</a:t>
            </a:r>
            <a:r>
              <a:rPr dirty="0" sz="10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0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Trebuchet MS"/>
                <a:cs typeface="Trebuchet MS"/>
              </a:rPr>
              <a:t>model</a:t>
            </a:r>
            <a:r>
              <a:rPr dirty="0" sz="1000" spc="-7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55">
                <a:solidFill>
                  <a:srgbClr val="FFFFFF"/>
                </a:solidFill>
                <a:latin typeface="Trebuchet MS"/>
                <a:cs typeface="Trebuchet MS"/>
              </a:rPr>
              <a:t>for</a:t>
            </a:r>
            <a:r>
              <a:rPr dirty="0" sz="10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Trebuchet MS"/>
                <a:cs typeface="Trebuchet MS"/>
              </a:rPr>
              <a:t>post-</a:t>
            </a:r>
            <a:r>
              <a:rPr dirty="0" sz="1000" spc="-45">
                <a:solidFill>
                  <a:srgbClr val="FFFFFF"/>
                </a:solidFill>
                <a:latin typeface="Trebuchet MS"/>
                <a:cs typeface="Trebuchet MS"/>
              </a:rPr>
              <a:t>project</a:t>
            </a:r>
            <a:r>
              <a:rPr dirty="0" sz="1000" spc="-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25">
                <a:solidFill>
                  <a:srgbClr val="FFFFFF"/>
                </a:solidFill>
                <a:latin typeface="Trebuchet MS"/>
                <a:cs typeface="Trebuchet MS"/>
              </a:rPr>
              <a:t>sustainability</a:t>
            </a:r>
            <a:r>
              <a:rPr dirty="0" sz="10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40">
                <a:solidFill>
                  <a:srgbClr val="FFFFFF"/>
                </a:solidFill>
                <a:latin typeface="Trebuchet MS"/>
                <a:cs typeface="Trebuchet MS"/>
              </a:rPr>
              <a:t>in</a:t>
            </a:r>
            <a:r>
              <a:rPr dirty="0" sz="1000" spc="-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Trebuchet MS"/>
                <a:cs typeface="Trebuchet MS"/>
              </a:rPr>
              <a:t>Nigeria</a:t>
            </a:r>
            <a:endParaRPr sz="1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2" y="-48"/>
            <a:ext cx="4040758" cy="6858046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277774" y="2715513"/>
            <a:ext cx="3521075" cy="160401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ts val="4220"/>
              </a:lnSpc>
              <a:spcBef>
                <a:spcPts val="95"/>
              </a:spcBef>
            </a:pPr>
            <a:r>
              <a:rPr dirty="0" sz="3700">
                <a:solidFill>
                  <a:srgbClr val="FFFFFF"/>
                </a:solidFill>
                <a:latin typeface="Calibri"/>
                <a:cs typeface="Calibri"/>
              </a:rPr>
              <a:t>FCE</a:t>
            </a:r>
            <a:r>
              <a:rPr dirty="0" sz="37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700">
                <a:solidFill>
                  <a:srgbClr val="FFFFFF"/>
                </a:solidFill>
                <a:latin typeface="Calibri"/>
                <a:cs typeface="Calibri"/>
              </a:rPr>
              <a:t>(T)</a:t>
            </a:r>
            <a:r>
              <a:rPr dirty="0" sz="37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700" spc="-10">
                <a:solidFill>
                  <a:srgbClr val="FFFFFF"/>
                </a:solidFill>
                <a:latin typeface="Calibri"/>
                <a:cs typeface="Calibri"/>
              </a:rPr>
              <a:t>Catchment</a:t>
            </a:r>
            <a:endParaRPr sz="3700">
              <a:latin typeface="Calibri"/>
              <a:cs typeface="Calibri"/>
            </a:endParaRPr>
          </a:p>
          <a:p>
            <a:pPr marL="922655" marR="5080" indent="1263015">
              <a:lnSpc>
                <a:spcPts val="4000"/>
              </a:lnSpc>
              <a:spcBef>
                <a:spcPts val="280"/>
              </a:spcBef>
            </a:pPr>
            <a:r>
              <a:rPr dirty="0" sz="3700" spc="-10">
                <a:solidFill>
                  <a:srgbClr val="FFFFFF"/>
                </a:solidFill>
                <a:latin typeface="Calibri"/>
                <a:cs typeface="Calibri"/>
              </a:rPr>
              <a:t>Impact </a:t>
            </a:r>
            <a:r>
              <a:rPr dirty="0" sz="3700" spc="-20">
                <a:solidFill>
                  <a:srgbClr val="FFFFFF"/>
                </a:solidFill>
                <a:latin typeface="Calibri"/>
                <a:cs typeface="Calibri"/>
              </a:rPr>
              <a:t>Documentary</a:t>
            </a:r>
            <a:endParaRPr sz="37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02403" y="1396746"/>
            <a:ext cx="7225792" cy="406450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0236" y="399999"/>
            <a:ext cx="3978275" cy="1068705"/>
          </a:xfrm>
          <a:prstGeom prst="rect"/>
        </p:spPr>
        <p:txBody>
          <a:bodyPr wrap="square" lIns="0" tIns="74930" rIns="0" bIns="0" rtlCol="0" vert="horz">
            <a:spAutoFit/>
          </a:bodyPr>
          <a:lstStyle/>
          <a:p>
            <a:pPr marL="12700" marR="5080" indent="327660">
              <a:lnSpc>
                <a:spcPts val="3890"/>
              </a:lnSpc>
              <a:spcBef>
                <a:spcPts val="590"/>
              </a:spcBef>
            </a:pPr>
            <a:r>
              <a:rPr dirty="0" sz="3600" spc="-180">
                <a:solidFill>
                  <a:srgbClr val="006FC0"/>
                </a:solidFill>
                <a:latin typeface="Arial Black"/>
                <a:cs typeface="Arial Black"/>
              </a:rPr>
              <a:t>Component</a:t>
            </a:r>
            <a:r>
              <a:rPr dirty="0" sz="3600" spc="-710">
                <a:solidFill>
                  <a:srgbClr val="006FC0"/>
                </a:solidFill>
                <a:latin typeface="Arial Black"/>
                <a:cs typeface="Arial Black"/>
              </a:rPr>
              <a:t> </a:t>
            </a:r>
            <a:r>
              <a:rPr dirty="0" sz="3600" spc="-365">
                <a:solidFill>
                  <a:srgbClr val="006FC0"/>
                </a:solidFill>
                <a:latin typeface="Arial Black"/>
                <a:cs typeface="Arial Black"/>
              </a:rPr>
              <a:t>A2 </a:t>
            </a:r>
            <a:r>
              <a:rPr dirty="0" sz="3600" spc="-305">
                <a:solidFill>
                  <a:srgbClr val="747992"/>
                </a:solidFill>
                <a:latin typeface="Arial Black"/>
                <a:cs typeface="Arial Black"/>
              </a:rPr>
              <a:t>FCE(T)</a:t>
            </a:r>
            <a:r>
              <a:rPr dirty="0" sz="3600" spc="-710">
                <a:solidFill>
                  <a:srgbClr val="747992"/>
                </a:solidFill>
                <a:latin typeface="Arial Black"/>
                <a:cs typeface="Arial Black"/>
              </a:rPr>
              <a:t> </a:t>
            </a:r>
            <a:r>
              <a:rPr dirty="0" sz="3600" spc="-175">
                <a:solidFill>
                  <a:srgbClr val="747992"/>
                </a:solidFill>
                <a:latin typeface="Arial Black"/>
                <a:cs typeface="Arial Black"/>
              </a:rPr>
              <a:t>Midstream</a:t>
            </a:r>
            <a:endParaRPr sz="3600">
              <a:latin typeface="Arial Black"/>
              <a:cs typeface="Arial Black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6187440" y="1797811"/>
            <a:ext cx="5122545" cy="3911600"/>
            <a:chOff x="6187440" y="1797811"/>
            <a:chExt cx="5122545" cy="39116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87440" y="2064257"/>
              <a:ext cx="5122037" cy="3644900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10621772" y="1804161"/>
              <a:ext cx="149860" cy="260350"/>
            </a:xfrm>
            <a:custGeom>
              <a:avLst/>
              <a:gdLst/>
              <a:ahLst/>
              <a:cxnLst/>
              <a:rect l="l" t="t" r="r" b="b"/>
              <a:pathLst>
                <a:path w="149859" h="260350">
                  <a:moveTo>
                    <a:pt x="112268" y="0"/>
                  </a:moveTo>
                  <a:lnTo>
                    <a:pt x="37464" y="0"/>
                  </a:lnTo>
                  <a:lnTo>
                    <a:pt x="37464" y="185165"/>
                  </a:lnTo>
                  <a:lnTo>
                    <a:pt x="0" y="185165"/>
                  </a:lnTo>
                  <a:lnTo>
                    <a:pt x="74802" y="260096"/>
                  </a:lnTo>
                  <a:lnTo>
                    <a:pt x="149732" y="185165"/>
                  </a:lnTo>
                  <a:lnTo>
                    <a:pt x="112268" y="185165"/>
                  </a:lnTo>
                  <a:lnTo>
                    <a:pt x="112268" y="0"/>
                  </a:lnTo>
                  <a:close/>
                </a:path>
              </a:pathLst>
            </a:custGeom>
            <a:solidFill>
              <a:srgbClr val="2351A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0621772" y="1804161"/>
              <a:ext cx="149860" cy="260350"/>
            </a:xfrm>
            <a:custGeom>
              <a:avLst/>
              <a:gdLst/>
              <a:ahLst/>
              <a:cxnLst/>
              <a:rect l="l" t="t" r="r" b="b"/>
              <a:pathLst>
                <a:path w="149859" h="260350">
                  <a:moveTo>
                    <a:pt x="0" y="185165"/>
                  </a:moveTo>
                  <a:lnTo>
                    <a:pt x="37464" y="185165"/>
                  </a:lnTo>
                  <a:lnTo>
                    <a:pt x="37464" y="0"/>
                  </a:lnTo>
                  <a:lnTo>
                    <a:pt x="112268" y="0"/>
                  </a:lnTo>
                  <a:lnTo>
                    <a:pt x="112268" y="185165"/>
                  </a:lnTo>
                  <a:lnTo>
                    <a:pt x="149732" y="185165"/>
                  </a:lnTo>
                  <a:lnTo>
                    <a:pt x="74802" y="260096"/>
                  </a:lnTo>
                  <a:lnTo>
                    <a:pt x="0" y="185165"/>
                  </a:lnTo>
                  <a:close/>
                </a:path>
              </a:pathLst>
            </a:custGeom>
            <a:ln w="12700">
              <a:solidFill>
                <a:srgbClr val="091D4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" name="object 7"/>
          <p:cNvGrpSpPr/>
          <p:nvPr/>
        </p:nvGrpSpPr>
        <p:grpSpPr>
          <a:xfrm>
            <a:off x="868006" y="2064219"/>
            <a:ext cx="5134610" cy="3652520"/>
            <a:chOff x="868006" y="2064219"/>
            <a:chExt cx="5134610" cy="365252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8006" y="2064219"/>
              <a:ext cx="5134229" cy="3652012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4763897" y="2729484"/>
              <a:ext cx="164465" cy="342900"/>
            </a:xfrm>
            <a:custGeom>
              <a:avLst/>
              <a:gdLst/>
              <a:ahLst/>
              <a:cxnLst/>
              <a:rect l="l" t="t" r="r" b="b"/>
              <a:pathLst>
                <a:path w="164464" h="342900">
                  <a:moveTo>
                    <a:pt x="122936" y="0"/>
                  </a:moveTo>
                  <a:lnTo>
                    <a:pt x="41020" y="0"/>
                  </a:lnTo>
                  <a:lnTo>
                    <a:pt x="41020" y="260985"/>
                  </a:lnTo>
                  <a:lnTo>
                    <a:pt x="0" y="260985"/>
                  </a:lnTo>
                  <a:lnTo>
                    <a:pt x="81914" y="342900"/>
                  </a:lnTo>
                  <a:lnTo>
                    <a:pt x="163956" y="260985"/>
                  </a:lnTo>
                  <a:lnTo>
                    <a:pt x="122936" y="260985"/>
                  </a:lnTo>
                  <a:lnTo>
                    <a:pt x="122936" y="0"/>
                  </a:lnTo>
                  <a:close/>
                </a:path>
              </a:pathLst>
            </a:custGeom>
            <a:solidFill>
              <a:srgbClr val="2351A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4763897" y="2729484"/>
              <a:ext cx="164465" cy="342900"/>
            </a:xfrm>
            <a:custGeom>
              <a:avLst/>
              <a:gdLst/>
              <a:ahLst/>
              <a:cxnLst/>
              <a:rect l="l" t="t" r="r" b="b"/>
              <a:pathLst>
                <a:path w="164464" h="342900">
                  <a:moveTo>
                    <a:pt x="0" y="260985"/>
                  </a:moveTo>
                  <a:lnTo>
                    <a:pt x="41020" y="260985"/>
                  </a:lnTo>
                  <a:lnTo>
                    <a:pt x="41020" y="0"/>
                  </a:lnTo>
                  <a:lnTo>
                    <a:pt x="122936" y="0"/>
                  </a:lnTo>
                  <a:lnTo>
                    <a:pt x="122936" y="260985"/>
                  </a:lnTo>
                  <a:lnTo>
                    <a:pt x="163956" y="260985"/>
                  </a:lnTo>
                  <a:lnTo>
                    <a:pt x="81914" y="342900"/>
                  </a:lnTo>
                  <a:lnTo>
                    <a:pt x="0" y="260985"/>
                  </a:lnTo>
                  <a:close/>
                </a:path>
              </a:pathLst>
            </a:custGeom>
            <a:ln w="12700">
              <a:solidFill>
                <a:srgbClr val="091D4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 txBox="1"/>
          <p:nvPr/>
        </p:nvSpPr>
        <p:spPr>
          <a:xfrm>
            <a:off x="1120851" y="5783376"/>
            <a:ext cx="1647189" cy="635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50">
                <a:solidFill>
                  <a:srgbClr val="747992"/>
                </a:solidFill>
                <a:latin typeface="Lucida Sans Unicode"/>
                <a:cs typeface="Lucida Sans Unicode"/>
              </a:rPr>
              <a:t>Before</a:t>
            </a:r>
            <a:endParaRPr sz="4000">
              <a:latin typeface="Lucida Sans Unicode"/>
              <a:cs typeface="Lucida Sans Unicode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6214998" y="5705347"/>
            <a:ext cx="1223645" cy="635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30">
                <a:solidFill>
                  <a:srgbClr val="747992"/>
                </a:solidFill>
                <a:latin typeface="Lucida Sans Unicode"/>
                <a:cs typeface="Lucida Sans Unicode"/>
              </a:rPr>
              <a:t>After</a:t>
            </a:r>
            <a:endParaRPr sz="40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651814"/>
            <a:ext cx="12192000" cy="736600"/>
          </a:xfrm>
          <a:custGeom>
            <a:avLst/>
            <a:gdLst/>
            <a:ahLst/>
            <a:cxnLst/>
            <a:rect l="l" t="t" r="r" b="b"/>
            <a:pathLst>
              <a:path w="12192000" h="736600">
                <a:moveTo>
                  <a:pt x="12192000" y="0"/>
                </a:moveTo>
                <a:lnTo>
                  <a:pt x="0" y="0"/>
                </a:lnTo>
                <a:lnTo>
                  <a:pt x="0" y="736549"/>
                </a:lnTo>
                <a:lnTo>
                  <a:pt x="12192000" y="736549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55241" y="709421"/>
            <a:ext cx="9213215" cy="51371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b="1">
                <a:latin typeface="Calibri"/>
                <a:cs typeface="Calibri"/>
              </a:rPr>
              <a:t>Gombe</a:t>
            </a:r>
            <a:r>
              <a:rPr dirty="0" sz="3200" spc="-65" b="1">
                <a:latin typeface="Calibri"/>
                <a:cs typeface="Calibri"/>
              </a:rPr>
              <a:t> </a:t>
            </a:r>
            <a:r>
              <a:rPr dirty="0" sz="3200" b="1">
                <a:latin typeface="Calibri"/>
                <a:cs typeface="Calibri"/>
              </a:rPr>
              <a:t>State</a:t>
            </a:r>
            <a:r>
              <a:rPr dirty="0" sz="3200" spc="-65" b="1">
                <a:latin typeface="Calibri"/>
                <a:cs typeface="Calibri"/>
              </a:rPr>
              <a:t> </a:t>
            </a:r>
            <a:r>
              <a:rPr dirty="0" sz="3200" b="1">
                <a:latin typeface="Calibri"/>
                <a:cs typeface="Calibri"/>
              </a:rPr>
              <a:t>Progress</a:t>
            </a:r>
            <a:r>
              <a:rPr dirty="0" sz="3200" spc="-85" b="1">
                <a:latin typeface="Calibri"/>
                <a:cs typeface="Calibri"/>
              </a:rPr>
              <a:t> </a:t>
            </a:r>
            <a:r>
              <a:rPr dirty="0" sz="3200" b="1">
                <a:latin typeface="Calibri"/>
                <a:cs typeface="Calibri"/>
              </a:rPr>
              <a:t>of</a:t>
            </a:r>
            <a:r>
              <a:rPr dirty="0" sz="3200" spc="-50" b="1">
                <a:latin typeface="Calibri"/>
                <a:cs typeface="Calibri"/>
              </a:rPr>
              <a:t> </a:t>
            </a:r>
            <a:r>
              <a:rPr dirty="0" sz="3200" b="1">
                <a:latin typeface="Calibri"/>
                <a:cs typeface="Calibri"/>
              </a:rPr>
              <a:t>Activities</a:t>
            </a:r>
            <a:r>
              <a:rPr dirty="0" sz="3200" spc="-50" b="1">
                <a:latin typeface="Calibri"/>
                <a:cs typeface="Calibri"/>
              </a:rPr>
              <a:t> </a:t>
            </a:r>
            <a:r>
              <a:rPr dirty="0" sz="3200" b="1">
                <a:latin typeface="Calibri"/>
                <a:cs typeface="Calibri"/>
              </a:rPr>
              <a:t>across</a:t>
            </a:r>
            <a:r>
              <a:rPr dirty="0" sz="3200" spc="-60" b="1">
                <a:latin typeface="Calibri"/>
                <a:cs typeface="Calibri"/>
              </a:rPr>
              <a:t> </a:t>
            </a:r>
            <a:r>
              <a:rPr dirty="0" sz="3200" spc="-10" b="1">
                <a:latin typeface="Calibri"/>
                <a:cs typeface="Calibri"/>
              </a:rPr>
              <a:t>Components</a:t>
            </a:r>
            <a:endParaRPr sz="3200">
              <a:latin typeface="Calibri"/>
              <a:cs typeface="Calibri"/>
            </a:endParaRPr>
          </a:p>
        </p:txBody>
      </p:sp>
      <p:graphicFrame>
        <p:nvGraphicFramePr>
          <p:cNvPr id="4" name="object 4" descr=""/>
          <p:cNvGraphicFramePr>
            <a:graphicFrameLocks noGrp="1"/>
          </p:cNvGraphicFramePr>
          <p:nvPr/>
        </p:nvGraphicFramePr>
        <p:xfrm>
          <a:off x="637120" y="1946401"/>
          <a:ext cx="11003915" cy="3835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9245"/>
                <a:gridCol w="3508375"/>
                <a:gridCol w="991235"/>
                <a:gridCol w="990600"/>
                <a:gridCol w="5116829"/>
              </a:tblGrid>
              <a:tr h="357505">
                <a:tc>
                  <a:txBody>
                    <a:bodyPr/>
                    <a:lstStyle/>
                    <a:p>
                      <a:pPr algn="ctr">
                        <a:lnSpc>
                          <a:spcPts val="1280"/>
                        </a:lnSpc>
                      </a:pPr>
                      <a:r>
                        <a:rPr dirty="0" sz="11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S/N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algn="ctr" marR="3810">
                        <a:lnSpc>
                          <a:spcPts val="1280"/>
                        </a:lnSpc>
                      </a:pPr>
                      <a:r>
                        <a:rPr dirty="0" sz="11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Task</a:t>
                      </a:r>
                      <a:r>
                        <a:rPr dirty="0" sz="11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dirty="0" sz="11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Activity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ts val="1280"/>
                        </a:lnSpc>
                      </a:pPr>
                      <a:r>
                        <a:rPr dirty="0" sz="11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Sub-component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80"/>
                        </a:lnSpc>
                      </a:pPr>
                      <a:r>
                        <a:rPr dirty="0" sz="11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Status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dirty="0" sz="11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Progress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8699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</a:tr>
              <a:tr h="193675">
                <a:tc>
                  <a:txBody>
                    <a:bodyPr/>
                    <a:lstStyle/>
                    <a:p>
                      <a:pPr algn="ctr">
                        <a:lnSpc>
                          <a:spcPts val="1280"/>
                        </a:lnSpc>
                      </a:pPr>
                      <a:r>
                        <a:rPr dirty="0" sz="1100" spc="-50">
                          <a:latin typeface="Calibri"/>
                          <a:cs typeface="Calibri"/>
                        </a:rPr>
                        <a:t>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R="3175">
                        <a:lnSpc>
                          <a:spcPts val="1280"/>
                        </a:lnSpc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Identification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of</a:t>
                      </a:r>
                      <a:r>
                        <a:rPr dirty="0" sz="11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strategic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watershed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boundaries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80"/>
                        </a:lnSpc>
                      </a:pPr>
                      <a:r>
                        <a:rPr dirty="0" sz="1100" spc="-25">
                          <a:latin typeface="Calibri"/>
                          <a:cs typeface="Calibri"/>
                        </a:rPr>
                        <a:t>A1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ts val="1280"/>
                        </a:lnSpc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Achieved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F50"/>
                    </a:solidFill>
                  </a:tcPr>
                </a:tc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Boundaries</a:t>
                      </a:r>
                      <a:r>
                        <a:rPr dirty="0" sz="1100" spc="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identified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444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</a:tr>
              <a:tr h="193675">
                <a:tc>
                  <a:txBody>
                    <a:bodyPr/>
                    <a:lstStyle/>
                    <a:p>
                      <a:pPr algn="ctr">
                        <a:lnSpc>
                          <a:spcPts val="1280"/>
                        </a:lnSpc>
                      </a:pPr>
                      <a:r>
                        <a:rPr dirty="0" sz="1100" spc="-50">
                          <a:latin typeface="Calibri"/>
                          <a:cs typeface="Calibri"/>
                        </a:rPr>
                        <a:t>2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R="3175">
                        <a:lnSpc>
                          <a:spcPts val="1280"/>
                        </a:lnSpc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Establish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knowledge</a:t>
                      </a:r>
                      <a:r>
                        <a:rPr dirty="0"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base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on</a:t>
                      </a:r>
                      <a:r>
                        <a:rPr dirty="0"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watersheds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80"/>
                        </a:lnSpc>
                      </a:pPr>
                      <a:r>
                        <a:rPr dirty="0" sz="1100" spc="-25">
                          <a:latin typeface="Calibri"/>
                          <a:cs typeface="Calibri"/>
                        </a:rPr>
                        <a:t>A1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356870">
                <a:tc>
                  <a:txBody>
                    <a:bodyPr/>
                    <a:lstStyle/>
                    <a:p>
                      <a:pPr algn="ctr">
                        <a:lnSpc>
                          <a:spcPts val="1280"/>
                        </a:lnSpc>
                      </a:pPr>
                      <a:r>
                        <a:rPr dirty="0" sz="1100" spc="-50">
                          <a:latin typeface="Calibri"/>
                          <a:cs typeface="Calibri"/>
                        </a:rPr>
                        <a:t>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R="3175">
                        <a:lnSpc>
                          <a:spcPts val="1280"/>
                        </a:lnSpc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Stakeholder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engagement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/</a:t>
                      </a:r>
                      <a:r>
                        <a:rPr dirty="0" sz="1100" spc="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inter-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ministerial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coordination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80"/>
                        </a:lnSpc>
                      </a:pPr>
                      <a:r>
                        <a:rPr dirty="0" sz="1100" spc="-25">
                          <a:latin typeface="Calibri"/>
                          <a:cs typeface="Calibri"/>
                        </a:rPr>
                        <a:t>A1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1750">
                        <a:lnSpc>
                          <a:spcPts val="1280"/>
                        </a:lnSpc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Achieved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F50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133985" indent="3175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Stakeholder</a:t>
                      </a:r>
                      <a:r>
                        <a:rPr dirty="0"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engagements</a:t>
                      </a:r>
                      <a:r>
                        <a:rPr dirty="0" sz="1100" spc="2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through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meetings,</a:t>
                      </a:r>
                      <a:r>
                        <a:rPr dirty="0" sz="11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sensitization,</a:t>
                      </a:r>
                      <a:r>
                        <a:rPr dirty="0"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trainings</a:t>
                      </a:r>
                      <a:r>
                        <a:rPr dirty="0"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and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consultations.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This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includes</a:t>
                      </a:r>
                      <a:r>
                        <a:rPr dirty="0"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members</a:t>
                      </a:r>
                      <a:r>
                        <a:rPr dirty="0"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of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SSC/STC</a:t>
                      </a:r>
                      <a:r>
                        <a:rPr dirty="0" sz="11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other</a:t>
                      </a:r>
                      <a:r>
                        <a:rPr dirty="0" sz="11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critical</a:t>
                      </a:r>
                      <a:r>
                        <a:rPr dirty="0"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holders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254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</a:tr>
              <a:tr h="193675">
                <a:tc>
                  <a:txBody>
                    <a:bodyPr/>
                    <a:lstStyle/>
                    <a:p>
                      <a:pPr algn="ctr">
                        <a:lnSpc>
                          <a:spcPts val="1280"/>
                        </a:lnSpc>
                      </a:pPr>
                      <a:r>
                        <a:rPr dirty="0" sz="1100" spc="-50">
                          <a:latin typeface="Calibri"/>
                          <a:cs typeface="Calibri"/>
                        </a:rPr>
                        <a:t>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R="3175">
                        <a:lnSpc>
                          <a:spcPts val="1280"/>
                        </a:lnSpc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Field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trips</a:t>
                      </a:r>
                      <a:r>
                        <a:rPr dirty="0"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knowledge</a:t>
                      </a:r>
                      <a:r>
                        <a:rPr dirty="0"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exchange</a:t>
                      </a:r>
                      <a:r>
                        <a:rPr dirty="0"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visits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80"/>
                        </a:lnSpc>
                      </a:pPr>
                      <a:r>
                        <a:rPr dirty="0" sz="1100" spc="-25">
                          <a:latin typeface="Calibri"/>
                          <a:cs typeface="Calibri"/>
                        </a:rPr>
                        <a:t>A1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80"/>
                        </a:lnSpc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Pending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193675">
                <a:tc>
                  <a:txBody>
                    <a:bodyPr/>
                    <a:lstStyle/>
                    <a:p>
                      <a:pPr algn="ctr">
                        <a:lnSpc>
                          <a:spcPts val="1280"/>
                        </a:lnSpc>
                      </a:pPr>
                      <a:r>
                        <a:rPr dirty="0" sz="1100" spc="-50">
                          <a:latin typeface="Calibri"/>
                          <a:cs typeface="Calibri"/>
                        </a:rPr>
                        <a:t>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R="3175">
                        <a:lnSpc>
                          <a:spcPts val="1280"/>
                        </a:lnSpc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Development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of</a:t>
                      </a:r>
                      <a:r>
                        <a:rPr dirty="0" sz="1100" spc="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watershed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management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plans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80"/>
                        </a:lnSpc>
                      </a:pPr>
                      <a:r>
                        <a:rPr dirty="0" sz="1100" spc="-25">
                          <a:latin typeface="Calibri"/>
                          <a:cs typeface="Calibri"/>
                        </a:rPr>
                        <a:t>A1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ts val="1280"/>
                        </a:lnSpc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Achieved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F50"/>
                    </a:solidFill>
                  </a:tcPr>
                </a:tc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dirty="0" sz="1000">
                          <a:latin typeface="Calibri"/>
                          <a:cs typeface="Calibri"/>
                        </a:rPr>
                        <a:t>2</a:t>
                      </a:r>
                      <a:r>
                        <a:rPr dirty="0" sz="10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have</a:t>
                      </a:r>
                      <a:r>
                        <a:rPr dirty="0" sz="10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been</a:t>
                      </a:r>
                      <a:r>
                        <a:rPr dirty="0" sz="10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developed:</a:t>
                      </a:r>
                      <a:r>
                        <a:rPr dirty="0" sz="10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FCE(T)</a:t>
                      </a:r>
                      <a:r>
                        <a:rPr dirty="0" sz="10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10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GGSS</a:t>
                      </a:r>
                      <a:r>
                        <a:rPr dirty="0" sz="10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20">
                          <a:latin typeface="Calibri"/>
                          <a:cs typeface="Calibri"/>
                        </a:rPr>
                        <a:t>Doma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1333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</a:tr>
              <a:tr h="193675">
                <a:tc>
                  <a:txBody>
                    <a:bodyPr/>
                    <a:lstStyle/>
                    <a:p>
                      <a:pPr algn="ctr">
                        <a:lnSpc>
                          <a:spcPts val="1285"/>
                        </a:lnSpc>
                      </a:pPr>
                      <a:r>
                        <a:rPr dirty="0" sz="1100" spc="-50">
                          <a:latin typeface="Calibri"/>
                          <a:cs typeface="Calibri"/>
                        </a:rPr>
                        <a:t>7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R="3175">
                        <a:lnSpc>
                          <a:spcPts val="1285"/>
                        </a:lnSpc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Prioritization</a:t>
                      </a:r>
                      <a:r>
                        <a:rPr dirty="0"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workshop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for</a:t>
                      </a:r>
                      <a:r>
                        <a:rPr dirty="0" sz="11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watershed</a:t>
                      </a:r>
                      <a:r>
                        <a:rPr dirty="0"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investments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85"/>
                        </a:lnSpc>
                      </a:pPr>
                      <a:r>
                        <a:rPr dirty="0" sz="1100" spc="-25">
                          <a:latin typeface="Calibri"/>
                          <a:cs typeface="Calibri"/>
                        </a:rPr>
                        <a:t>A1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ts val="1285"/>
                        </a:lnSpc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Achieved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F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193675">
                <a:tc>
                  <a:txBody>
                    <a:bodyPr/>
                    <a:lstStyle/>
                    <a:p>
                      <a:pPr algn="ctr">
                        <a:lnSpc>
                          <a:spcPts val="1285"/>
                        </a:lnSpc>
                      </a:pPr>
                      <a:r>
                        <a:rPr dirty="0" sz="1100" spc="-50">
                          <a:latin typeface="Calibri"/>
                          <a:cs typeface="Calibri"/>
                        </a:rPr>
                        <a:t>8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R="3175">
                        <a:lnSpc>
                          <a:spcPts val="1285"/>
                        </a:lnSpc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Appraisal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validation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of</a:t>
                      </a:r>
                      <a:r>
                        <a:rPr dirty="0"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watershed</a:t>
                      </a:r>
                      <a:r>
                        <a:rPr dirty="0" sz="11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plans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85"/>
                        </a:lnSpc>
                      </a:pPr>
                      <a:r>
                        <a:rPr dirty="0" sz="1100" spc="-25">
                          <a:latin typeface="Calibri"/>
                          <a:cs typeface="Calibri"/>
                        </a:rPr>
                        <a:t>A1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1285"/>
                        </a:lnSpc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Ongoing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</a:tr>
              <a:tr h="193675">
                <a:tc>
                  <a:txBody>
                    <a:bodyPr/>
                    <a:lstStyle/>
                    <a:p>
                      <a:pPr algn="ctr">
                        <a:lnSpc>
                          <a:spcPts val="1280"/>
                        </a:lnSpc>
                      </a:pPr>
                      <a:r>
                        <a:rPr dirty="0" sz="1100" spc="-50">
                          <a:latin typeface="Calibri"/>
                          <a:cs typeface="Calibri"/>
                        </a:rPr>
                        <a:t>9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R="3175">
                        <a:lnSpc>
                          <a:spcPts val="1280"/>
                        </a:lnSpc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Capacity</a:t>
                      </a:r>
                      <a:r>
                        <a:rPr dirty="0"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building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for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Catchment</a:t>
                      </a:r>
                      <a:r>
                        <a:rPr dirty="0"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Management</a:t>
                      </a:r>
                      <a:r>
                        <a:rPr dirty="0" sz="1100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Structures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80"/>
                        </a:lnSpc>
                      </a:pPr>
                      <a:r>
                        <a:rPr dirty="0" sz="1100" spc="-25">
                          <a:latin typeface="Calibri"/>
                          <a:cs typeface="Calibri"/>
                        </a:rPr>
                        <a:t>A1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332105">
                <a:tc>
                  <a:txBody>
                    <a:bodyPr/>
                    <a:lstStyle/>
                    <a:p>
                      <a:pPr algn="ctr">
                        <a:lnSpc>
                          <a:spcPts val="1285"/>
                        </a:lnSpc>
                      </a:pPr>
                      <a:r>
                        <a:rPr dirty="0" sz="1100" spc="-25">
                          <a:latin typeface="Calibri"/>
                          <a:cs typeface="Calibri"/>
                        </a:rPr>
                        <a:t>10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R="3175">
                        <a:lnSpc>
                          <a:spcPts val="1285"/>
                        </a:lnSpc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Nursery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operations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85"/>
                        </a:lnSpc>
                      </a:pPr>
                      <a:r>
                        <a:rPr dirty="0" sz="1100" spc="-25">
                          <a:latin typeface="Calibri"/>
                          <a:cs typeface="Calibri"/>
                        </a:rPr>
                        <a:t>A2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1285"/>
                        </a:lnSpc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Ongoing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5778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dirty="0" sz="1000" spc="-10">
                          <a:latin typeface="Calibri"/>
                          <a:cs typeface="Calibri"/>
                        </a:rPr>
                        <a:t>Establishment</a:t>
                      </a:r>
                      <a:r>
                        <a:rPr dirty="0" sz="10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of</a:t>
                      </a:r>
                      <a:r>
                        <a:rPr dirty="0" sz="10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11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Plant</a:t>
                      </a:r>
                      <a:r>
                        <a:rPr dirty="0" sz="10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Nurseries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with </a:t>
                      </a:r>
                      <a:r>
                        <a:rPr dirty="0" sz="1000" b="1">
                          <a:latin typeface="Calibri"/>
                          <a:cs typeface="Calibri"/>
                        </a:rPr>
                        <a:t>50,000</a:t>
                      </a:r>
                      <a:r>
                        <a:rPr dirty="0" sz="1000" spc="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capacity</a:t>
                      </a:r>
                      <a:r>
                        <a:rPr dirty="0" sz="10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each.</a:t>
                      </a:r>
                      <a:r>
                        <a:rPr dirty="0" sz="10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0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areas</a:t>
                      </a:r>
                      <a:r>
                        <a:rPr dirty="0" sz="10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are</a:t>
                      </a:r>
                      <a:r>
                        <a:rPr dirty="0" sz="10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fenced</a:t>
                      </a:r>
                      <a:r>
                        <a:rPr dirty="0" sz="10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10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10">
                          <a:latin typeface="Calibri"/>
                          <a:cs typeface="Calibri"/>
                        </a:rPr>
                        <a:t>provided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with</a:t>
                      </a:r>
                      <a:r>
                        <a:rPr dirty="0" sz="10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10">
                          <a:latin typeface="Calibri"/>
                          <a:cs typeface="Calibri"/>
                        </a:rPr>
                        <a:t>solar-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powered</a:t>
                      </a:r>
                      <a:r>
                        <a:rPr dirty="0" sz="10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boreholes</a:t>
                      </a:r>
                      <a:r>
                        <a:rPr dirty="0" sz="10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for</a:t>
                      </a:r>
                      <a:r>
                        <a:rPr dirty="0" sz="10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watering</a:t>
                      </a:r>
                      <a:r>
                        <a:rPr dirty="0" sz="10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seedlings</a:t>
                      </a:r>
                      <a:r>
                        <a:rPr dirty="0" sz="10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10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human</a:t>
                      </a:r>
                      <a:r>
                        <a:rPr dirty="0" sz="10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10">
                          <a:latin typeface="Calibri"/>
                          <a:cs typeface="Calibri"/>
                        </a:rPr>
                        <a:t>consumption.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63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</a:tr>
              <a:tr h="356870">
                <a:tc>
                  <a:txBody>
                    <a:bodyPr/>
                    <a:lstStyle/>
                    <a:p>
                      <a:pPr algn="ctr">
                        <a:lnSpc>
                          <a:spcPts val="1280"/>
                        </a:lnSpc>
                      </a:pPr>
                      <a:r>
                        <a:rPr dirty="0" sz="1100" spc="-25">
                          <a:latin typeface="Calibri"/>
                          <a:cs typeface="Calibri"/>
                        </a:rPr>
                        <a:t>11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80"/>
                        </a:lnSpc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Watershed/catchment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management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11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reduce</a:t>
                      </a:r>
                      <a:r>
                        <a:rPr dirty="0" sz="1100" spc="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sedimentation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80"/>
                        </a:lnSpc>
                      </a:pPr>
                      <a:r>
                        <a:rPr dirty="0" sz="1100" spc="-25">
                          <a:latin typeface="Calibri"/>
                          <a:cs typeface="Calibri"/>
                        </a:rPr>
                        <a:t>A2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 marR="18415">
                        <a:lnSpc>
                          <a:spcPts val="1280"/>
                        </a:lnSpc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Ongoing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193675">
                <a:tc>
                  <a:txBody>
                    <a:bodyPr/>
                    <a:lstStyle/>
                    <a:p>
                      <a:pPr algn="ctr">
                        <a:lnSpc>
                          <a:spcPts val="1285"/>
                        </a:lnSpc>
                      </a:pPr>
                      <a:r>
                        <a:rPr dirty="0" sz="1100" spc="-25">
                          <a:latin typeface="Calibri"/>
                          <a:cs typeface="Calibri"/>
                        </a:rPr>
                        <a:t>12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R="3175">
                        <a:lnSpc>
                          <a:spcPts val="1285"/>
                        </a:lnSpc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Construction/rehabilitation</a:t>
                      </a:r>
                      <a:r>
                        <a:rPr dirty="0" sz="11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of</a:t>
                      </a:r>
                      <a:r>
                        <a:rPr dirty="0" sz="1100" spc="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small</a:t>
                      </a:r>
                      <a:r>
                        <a:rPr dirty="0" sz="1100" spc="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storage</a:t>
                      </a:r>
                      <a:r>
                        <a:rPr dirty="0" sz="1100" spc="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systems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85"/>
                        </a:lnSpc>
                      </a:pPr>
                      <a:r>
                        <a:rPr dirty="0" sz="1100" spc="-25">
                          <a:latin typeface="Calibri"/>
                          <a:cs typeface="Calibri"/>
                        </a:rPr>
                        <a:t>A2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</a:tr>
              <a:tr h="332105">
                <a:tc>
                  <a:txBody>
                    <a:bodyPr/>
                    <a:lstStyle/>
                    <a:p>
                      <a:pPr algn="ctr">
                        <a:lnSpc>
                          <a:spcPts val="1280"/>
                        </a:lnSpc>
                      </a:pPr>
                      <a:r>
                        <a:rPr dirty="0" sz="1100" spc="-25">
                          <a:latin typeface="Calibri"/>
                          <a:cs typeface="Calibri"/>
                        </a:rPr>
                        <a:t>13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R="3175">
                        <a:lnSpc>
                          <a:spcPts val="1280"/>
                        </a:lnSpc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Irrigation</a:t>
                      </a:r>
                      <a:r>
                        <a:rPr dirty="0" sz="1100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development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80"/>
                        </a:lnSpc>
                      </a:pPr>
                      <a:r>
                        <a:rPr dirty="0" sz="1100" spc="-25">
                          <a:latin typeface="Calibri"/>
                          <a:cs typeface="Calibri"/>
                        </a:rPr>
                        <a:t>A2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ts val="1280"/>
                        </a:lnSpc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Ongoing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5905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dirty="0" sz="1000">
                          <a:latin typeface="Calibri"/>
                          <a:cs typeface="Calibri"/>
                        </a:rPr>
                        <a:t>Gombe</a:t>
                      </a:r>
                      <a:r>
                        <a:rPr dirty="0" sz="10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State</a:t>
                      </a:r>
                      <a:r>
                        <a:rPr dirty="0" sz="10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ACReSAL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has</a:t>
                      </a:r>
                      <a:r>
                        <a:rPr dirty="0" sz="10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10">
                          <a:latin typeface="Calibri"/>
                          <a:cs typeface="Calibri"/>
                        </a:rPr>
                        <a:t>constructed</a:t>
                      </a:r>
                      <a:r>
                        <a:rPr dirty="0" sz="10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10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extended</a:t>
                      </a:r>
                      <a:r>
                        <a:rPr dirty="0" sz="10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0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failed</a:t>
                      </a:r>
                      <a:r>
                        <a:rPr dirty="0" sz="10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Balanga</a:t>
                      </a:r>
                      <a:r>
                        <a:rPr dirty="0" sz="10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Dam</a:t>
                      </a:r>
                      <a:r>
                        <a:rPr dirty="0" sz="10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canal,</a:t>
                      </a:r>
                      <a:r>
                        <a:rPr dirty="0" sz="10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covering</a:t>
                      </a:r>
                      <a:r>
                        <a:rPr dirty="0" sz="10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6</a:t>
                      </a:r>
                      <a:r>
                        <a:rPr dirty="0" sz="1000" spc="-25">
                          <a:latin typeface="Calibri"/>
                          <a:cs typeface="Calibri"/>
                        </a:rPr>
                        <a:t> km</a:t>
                      </a:r>
                      <a:r>
                        <a:rPr dirty="0" sz="1000" spc="-10">
                          <a:latin typeface="Calibri"/>
                          <a:cs typeface="Calibri"/>
                        </a:rPr>
                        <a:t> (6,329.4ha)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63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356870">
                <a:tc>
                  <a:txBody>
                    <a:bodyPr/>
                    <a:lstStyle/>
                    <a:p>
                      <a:pPr algn="ctr">
                        <a:lnSpc>
                          <a:spcPts val="1285"/>
                        </a:lnSpc>
                      </a:pPr>
                      <a:r>
                        <a:rPr dirty="0" sz="1100" spc="-25">
                          <a:latin typeface="Calibri"/>
                          <a:cs typeface="Calibri"/>
                        </a:rPr>
                        <a:t>14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R="3175">
                        <a:lnSpc>
                          <a:spcPts val="1285"/>
                        </a:lnSpc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Flood</a:t>
                      </a:r>
                      <a:r>
                        <a:rPr dirty="0"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control</a:t>
                      </a:r>
                      <a:r>
                        <a:rPr dirty="0"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erosion</a:t>
                      </a:r>
                      <a:r>
                        <a:rPr dirty="0"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works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85"/>
                        </a:lnSpc>
                      </a:pPr>
                      <a:r>
                        <a:rPr dirty="0" sz="1100" spc="-25">
                          <a:latin typeface="Calibri"/>
                          <a:cs typeface="Calibri"/>
                        </a:rPr>
                        <a:t>A2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1285"/>
                        </a:lnSpc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Ongoing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dirty="0" baseline="2777" sz="1500">
                          <a:latin typeface="Calibri"/>
                          <a:cs typeface="Calibri"/>
                        </a:rPr>
                        <a:t>2</a:t>
                      </a:r>
                      <a:r>
                        <a:rPr dirty="0" baseline="2777" sz="1500" spc="-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baseline="2777" sz="1500">
                          <a:latin typeface="Calibri"/>
                          <a:cs typeface="Calibri"/>
                        </a:rPr>
                        <a:t>sites:</a:t>
                      </a:r>
                      <a:r>
                        <a:rPr dirty="0" baseline="2777" sz="1500" spc="-22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baseline="2777" sz="1500">
                          <a:latin typeface="Calibri"/>
                          <a:cs typeface="Calibri"/>
                        </a:rPr>
                        <a:t>21</a:t>
                      </a:r>
                      <a:r>
                        <a:rPr dirty="0" baseline="2777" sz="15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baseline="2777" sz="1500">
                          <a:latin typeface="Calibri"/>
                          <a:cs typeface="Calibri"/>
                        </a:rPr>
                        <a:t>km</a:t>
                      </a:r>
                      <a:r>
                        <a:rPr dirty="0" baseline="2777" sz="1500" spc="-44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baseline="2777" sz="1500">
                          <a:latin typeface="Calibri"/>
                          <a:cs typeface="Calibri"/>
                        </a:rPr>
                        <a:t>FCE(T)</a:t>
                      </a:r>
                      <a:r>
                        <a:rPr dirty="0" baseline="2777" sz="1500" spc="-22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baseline="2777" sz="1500">
                          <a:latin typeface="Calibri"/>
                          <a:cs typeface="Calibri"/>
                        </a:rPr>
                        <a:t>(98% </a:t>
                      </a:r>
                      <a:r>
                        <a:rPr dirty="0" baseline="2777" sz="1500" spc="-15">
                          <a:latin typeface="Calibri"/>
                          <a:cs typeface="Calibri"/>
                        </a:rPr>
                        <a:t>completed)</a:t>
                      </a:r>
                      <a:r>
                        <a:rPr dirty="0" baseline="2777" sz="1500" spc="-22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baseline="2777" sz="1500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baseline="2777" sz="1500" spc="-52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baseline="2777" sz="1500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baseline="2777" sz="1500" spc="-37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baseline="2777" sz="1500">
                          <a:latin typeface="Calibri"/>
                          <a:cs typeface="Calibri"/>
                        </a:rPr>
                        <a:t>18 km</a:t>
                      </a:r>
                      <a:r>
                        <a:rPr dirty="0" baseline="2777" sz="1500" spc="-37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baseline="2777" sz="1500">
                          <a:latin typeface="Calibri"/>
                          <a:cs typeface="Calibri"/>
                        </a:rPr>
                        <a:t>GGSS</a:t>
                      </a:r>
                      <a:r>
                        <a:rPr dirty="0" baseline="2777" sz="1500" spc="-22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baseline="2777" sz="1500">
                          <a:latin typeface="Calibri"/>
                          <a:cs typeface="Calibri"/>
                        </a:rPr>
                        <a:t>Doma</a:t>
                      </a:r>
                      <a:r>
                        <a:rPr dirty="0" baseline="2777" sz="1500" spc="-44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baseline="2777" sz="1500">
                          <a:latin typeface="Calibri"/>
                          <a:cs typeface="Calibri"/>
                        </a:rPr>
                        <a:t>(15%),</a:t>
                      </a:r>
                      <a:r>
                        <a:rPr dirty="0" baseline="2777" sz="1500" spc="22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baseline="2777" sz="1500">
                          <a:latin typeface="Calibri"/>
                          <a:cs typeface="Calibri"/>
                        </a:rPr>
                        <a:t>57,453.8</a:t>
                      </a:r>
                      <a:r>
                        <a:rPr dirty="0" baseline="2777" sz="1500" spc="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baseline="2777" sz="1500">
                          <a:latin typeface="Calibri"/>
                          <a:cs typeface="Calibri"/>
                        </a:rPr>
                        <a:t>ha</a:t>
                      </a:r>
                      <a:r>
                        <a:rPr dirty="0" baseline="2777" sz="1500" spc="-44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baseline="2777" sz="1500" spc="-15">
                          <a:latin typeface="Calibri"/>
                          <a:cs typeface="Calibri"/>
                        </a:rPr>
                        <a:t>restored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.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8699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</a:tr>
              <a:tr h="193675">
                <a:tc>
                  <a:txBody>
                    <a:bodyPr/>
                    <a:lstStyle/>
                    <a:p>
                      <a:pPr algn="ctr">
                        <a:lnSpc>
                          <a:spcPts val="1285"/>
                        </a:lnSpc>
                      </a:pPr>
                      <a:r>
                        <a:rPr dirty="0" sz="1100" spc="-25">
                          <a:latin typeface="Calibri"/>
                          <a:cs typeface="Calibri"/>
                        </a:rPr>
                        <a:t>15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R="3175">
                        <a:lnSpc>
                          <a:spcPts val="1285"/>
                        </a:lnSpc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Community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sensitization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on</a:t>
                      </a:r>
                      <a:r>
                        <a:rPr dirty="0" sz="1100" spc="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erosion</a:t>
                      </a:r>
                      <a:r>
                        <a:rPr dirty="0" sz="11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control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85"/>
                        </a:lnSpc>
                      </a:pPr>
                      <a:r>
                        <a:rPr dirty="0" sz="1100" spc="-25">
                          <a:latin typeface="Calibri"/>
                          <a:cs typeface="Calibri"/>
                        </a:rPr>
                        <a:t>A2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ts val="1285"/>
                        </a:lnSpc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Achieved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F50"/>
                    </a:solidFill>
                  </a:tcPr>
                </a:tc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dirty="0" sz="1000">
                          <a:latin typeface="Calibri"/>
                          <a:cs typeface="Calibri"/>
                        </a:rPr>
                        <a:t>Local</a:t>
                      </a:r>
                      <a:r>
                        <a:rPr dirty="0" sz="10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government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10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communities</a:t>
                      </a:r>
                      <a:r>
                        <a:rPr dirty="0" sz="10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have</a:t>
                      </a:r>
                      <a:r>
                        <a:rPr dirty="0" sz="10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been</a:t>
                      </a:r>
                      <a:r>
                        <a:rPr dirty="0" sz="10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10">
                          <a:latin typeface="Calibri"/>
                          <a:cs typeface="Calibri"/>
                        </a:rPr>
                        <a:t>sensitized.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1333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651814"/>
            <a:ext cx="12192000" cy="736600"/>
          </a:xfrm>
          <a:custGeom>
            <a:avLst/>
            <a:gdLst/>
            <a:ahLst/>
            <a:cxnLst/>
            <a:rect l="l" t="t" r="r" b="b"/>
            <a:pathLst>
              <a:path w="12192000" h="736600">
                <a:moveTo>
                  <a:pt x="12192000" y="0"/>
                </a:moveTo>
                <a:lnTo>
                  <a:pt x="0" y="0"/>
                </a:lnTo>
                <a:lnTo>
                  <a:pt x="0" y="736549"/>
                </a:lnTo>
                <a:lnTo>
                  <a:pt x="12192000" y="736549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94613" rIns="0" bIns="0" rtlCol="0" vert="horz">
            <a:spAutoFit/>
          </a:bodyPr>
          <a:lstStyle/>
          <a:p>
            <a:pPr marL="1155700">
              <a:lnSpc>
                <a:spcPct val="100000"/>
              </a:lnSpc>
              <a:spcBef>
                <a:spcPts val="105"/>
              </a:spcBef>
            </a:pPr>
            <a:r>
              <a:rPr dirty="0" sz="3200" b="1">
                <a:latin typeface="Calibri"/>
                <a:cs typeface="Calibri"/>
              </a:rPr>
              <a:t>Progress</a:t>
            </a:r>
            <a:r>
              <a:rPr dirty="0" sz="3200" spc="-70" b="1">
                <a:latin typeface="Calibri"/>
                <a:cs typeface="Calibri"/>
              </a:rPr>
              <a:t> </a:t>
            </a:r>
            <a:r>
              <a:rPr dirty="0" sz="3200" b="1">
                <a:latin typeface="Calibri"/>
                <a:cs typeface="Calibri"/>
              </a:rPr>
              <a:t>of</a:t>
            </a:r>
            <a:r>
              <a:rPr dirty="0" sz="3200" spc="-40" b="1">
                <a:latin typeface="Calibri"/>
                <a:cs typeface="Calibri"/>
              </a:rPr>
              <a:t> </a:t>
            </a:r>
            <a:r>
              <a:rPr dirty="0" sz="3200" b="1">
                <a:latin typeface="Calibri"/>
                <a:cs typeface="Calibri"/>
              </a:rPr>
              <a:t>Activities</a:t>
            </a:r>
            <a:r>
              <a:rPr dirty="0" sz="3200" spc="-70" b="1">
                <a:latin typeface="Calibri"/>
                <a:cs typeface="Calibri"/>
              </a:rPr>
              <a:t> </a:t>
            </a:r>
            <a:r>
              <a:rPr dirty="0" sz="3200" b="1">
                <a:latin typeface="Calibri"/>
                <a:cs typeface="Calibri"/>
              </a:rPr>
              <a:t>across</a:t>
            </a:r>
            <a:r>
              <a:rPr dirty="0" sz="3200" spc="-45" b="1">
                <a:latin typeface="Calibri"/>
                <a:cs typeface="Calibri"/>
              </a:rPr>
              <a:t> </a:t>
            </a:r>
            <a:r>
              <a:rPr dirty="0" sz="3200" spc="-10" b="1">
                <a:latin typeface="Calibri"/>
                <a:cs typeface="Calibri"/>
              </a:rPr>
              <a:t>Components</a:t>
            </a:r>
            <a:endParaRPr sz="3200">
              <a:latin typeface="Calibri"/>
              <a:cs typeface="Calibri"/>
            </a:endParaRPr>
          </a:p>
        </p:txBody>
      </p:sp>
      <p:graphicFrame>
        <p:nvGraphicFramePr>
          <p:cNvPr id="4" name="object 4" descr=""/>
          <p:cNvGraphicFramePr>
            <a:graphicFrameLocks noGrp="1"/>
          </p:cNvGraphicFramePr>
          <p:nvPr/>
        </p:nvGraphicFramePr>
        <p:xfrm>
          <a:off x="637120" y="1870582"/>
          <a:ext cx="10994390" cy="398906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2105"/>
                <a:gridCol w="3608704"/>
                <a:gridCol w="354329"/>
                <a:gridCol w="965835"/>
                <a:gridCol w="5645785"/>
              </a:tblGrid>
              <a:tr h="503555">
                <a:tc>
                  <a:txBody>
                    <a:bodyPr/>
                    <a:lstStyle/>
                    <a:p>
                      <a:pPr algn="ctr" marL="635">
                        <a:lnSpc>
                          <a:spcPts val="1730"/>
                        </a:lnSpc>
                      </a:pPr>
                      <a:r>
                        <a:rPr dirty="0" sz="15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16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730"/>
                        </a:lnSpc>
                      </a:pPr>
                      <a:r>
                        <a:rPr dirty="0" sz="15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Groundwater</a:t>
                      </a:r>
                      <a:r>
                        <a:rPr dirty="0" sz="15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recharge</a:t>
                      </a:r>
                      <a:r>
                        <a:rPr dirty="0" sz="15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area</a:t>
                      </a:r>
                      <a:r>
                        <a:rPr dirty="0" sz="1500" spc="-4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identification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1730"/>
                        </a:lnSpc>
                      </a:pPr>
                      <a:r>
                        <a:rPr dirty="0" sz="15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A2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110489">
                        <a:lnSpc>
                          <a:spcPts val="1730"/>
                        </a:lnSpc>
                      </a:pPr>
                      <a:r>
                        <a:rPr dirty="0" sz="15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Ongoing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dirty="0" sz="15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Studies</a:t>
                      </a:r>
                      <a:r>
                        <a:rPr dirty="0" sz="1500" spc="-3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have</a:t>
                      </a:r>
                      <a:r>
                        <a:rPr dirty="0" sz="1500" spc="-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been</a:t>
                      </a:r>
                      <a:r>
                        <a:rPr dirty="0" sz="1500" spc="-4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conducted </a:t>
                      </a:r>
                      <a:r>
                        <a:rPr dirty="0" sz="15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for</a:t>
                      </a:r>
                      <a:r>
                        <a:rPr dirty="0" sz="1500" spc="-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6</a:t>
                      </a:r>
                      <a:r>
                        <a:rPr dirty="0" sz="1500" spc="-1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dams</a:t>
                      </a:r>
                      <a:r>
                        <a:rPr dirty="0" sz="1500" spc="-3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1500" spc="-3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12</a:t>
                      </a:r>
                      <a:r>
                        <a:rPr dirty="0" sz="1500" spc="-1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irrigation</a:t>
                      </a:r>
                      <a:r>
                        <a:rPr dirty="0" sz="1500" spc="-1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sites.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1143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</a:tr>
              <a:tr h="735330">
                <a:tc>
                  <a:txBody>
                    <a:bodyPr/>
                    <a:lstStyle/>
                    <a:p>
                      <a:pPr algn="ctr" marL="635">
                        <a:lnSpc>
                          <a:spcPts val="1735"/>
                        </a:lnSpc>
                      </a:pPr>
                      <a:r>
                        <a:rPr dirty="0" sz="1500" spc="-25">
                          <a:latin typeface="Calibri"/>
                          <a:cs typeface="Calibri"/>
                        </a:rPr>
                        <a:t>17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735"/>
                        </a:lnSpc>
                      </a:pPr>
                      <a:r>
                        <a:rPr dirty="0" sz="1500" spc="-10">
                          <a:latin typeface="Calibri"/>
                          <a:cs typeface="Calibri"/>
                        </a:rPr>
                        <a:t>Rangeland</a:t>
                      </a:r>
                      <a:r>
                        <a:rPr dirty="0" sz="1500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&amp;</a:t>
                      </a:r>
                      <a:r>
                        <a:rPr dirty="0" sz="15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fodder</a:t>
                      </a:r>
                      <a:r>
                        <a:rPr dirty="0" sz="15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10">
                          <a:latin typeface="Calibri"/>
                          <a:cs typeface="Calibri"/>
                        </a:rPr>
                        <a:t>management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35"/>
                        </a:lnSpc>
                      </a:pPr>
                      <a:r>
                        <a:rPr dirty="0" sz="1500" spc="-25">
                          <a:latin typeface="Calibri"/>
                          <a:cs typeface="Calibri"/>
                        </a:rPr>
                        <a:t>A2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49860">
                        <a:lnSpc>
                          <a:spcPts val="1735"/>
                        </a:lnSpc>
                      </a:pPr>
                      <a:r>
                        <a:rPr dirty="0" sz="1500" spc="-10">
                          <a:latin typeface="Calibri"/>
                          <a:cs typeface="Calibri"/>
                        </a:rPr>
                        <a:t>Ongoing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5969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dirty="0" sz="1500">
                          <a:latin typeface="Calibri"/>
                          <a:cs typeface="Calibri"/>
                        </a:rPr>
                        <a:t>Gombe</a:t>
                      </a:r>
                      <a:r>
                        <a:rPr dirty="0" sz="15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State</a:t>
                      </a:r>
                      <a:r>
                        <a:rPr dirty="0" sz="15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10">
                          <a:latin typeface="Calibri"/>
                          <a:cs typeface="Calibri"/>
                        </a:rPr>
                        <a:t>ACReSAL</a:t>
                      </a:r>
                      <a:r>
                        <a:rPr dirty="0" sz="15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is</a:t>
                      </a:r>
                      <a:r>
                        <a:rPr dirty="0" sz="15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partnering</a:t>
                      </a:r>
                      <a:r>
                        <a:rPr dirty="0" sz="1500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with</a:t>
                      </a:r>
                      <a:r>
                        <a:rPr dirty="0" sz="15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JUNCAO</a:t>
                      </a:r>
                      <a:r>
                        <a:rPr dirty="0" sz="1500" spc="-6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15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L-PRES</a:t>
                      </a:r>
                      <a:r>
                        <a:rPr dirty="0" sz="15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15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10">
                          <a:latin typeface="Calibri"/>
                          <a:cs typeface="Calibri"/>
                        </a:rPr>
                        <a:t>develop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5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Zenge</a:t>
                      </a:r>
                      <a:r>
                        <a:rPr dirty="0" sz="15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20">
                          <a:latin typeface="Calibri"/>
                          <a:cs typeface="Calibri"/>
                        </a:rPr>
                        <a:t>Wawa</a:t>
                      </a:r>
                      <a:r>
                        <a:rPr dirty="0" sz="15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10">
                          <a:latin typeface="Calibri"/>
                          <a:cs typeface="Calibri"/>
                        </a:rPr>
                        <a:t>Forest</a:t>
                      </a:r>
                      <a:r>
                        <a:rPr dirty="0" sz="15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Reserve</a:t>
                      </a:r>
                      <a:r>
                        <a:rPr dirty="0" sz="15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into</a:t>
                      </a:r>
                      <a:r>
                        <a:rPr dirty="0" sz="15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5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10">
                          <a:latin typeface="Calibri"/>
                          <a:cs typeface="Calibri"/>
                        </a:rPr>
                        <a:t>rangeland</a:t>
                      </a:r>
                      <a:r>
                        <a:rPr dirty="0" sz="15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15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10">
                          <a:latin typeface="Calibri"/>
                          <a:cs typeface="Calibri"/>
                        </a:rPr>
                        <a:t>fodder management</a:t>
                      </a:r>
                      <a:r>
                        <a:rPr dirty="0" sz="15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10">
                          <a:latin typeface="Calibri"/>
                          <a:cs typeface="Calibri"/>
                        </a:rPr>
                        <a:t>system</a:t>
                      </a:r>
                      <a:r>
                        <a:rPr dirty="0" sz="15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15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10">
                          <a:latin typeface="Calibri"/>
                          <a:cs typeface="Calibri"/>
                        </a:rPr>
                        <a:t>mitigate</a:t>
                      </a:r>
                      <a:r>
                        <a:rPr dirty="0" sz="15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10">
                          <a:latin typeface="Calibri"/>
                          <a:cs typeface="Calibri"/>
                        </a:rPr>
                        <a:t>farmer-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herder</a:t>
                      </a:r>
                      <a:r>
                        <a:rPr dirty="0" sz="1500" spc="-10">
                          <a:latin typeface="Calibri"/>
                          <a:cs typeface="Calibri"/>
                        </a:rPr>
                        <a:t> conflict.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1333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</a:tr>
              <a:tr h="271780">
                <a:tc>
                  <a:txBody>
                    <a:bodyPr/>
                    <a:lstStyle/>
                    <a:p>
                      <a:pPr algn="ctr" marL="635">
                        <a:lnSpc>
                          <a:spcPts val="1735"/>
                        </a:lnSpc>
                      </a:pPr>
                      <a:r>
                        <a:rPr dirty="0" sz="1500" spc="-25">
                          <a:latin typeface="Calibri"/>
                          <a:cs typeface="Calibri"/>
                        </a:rPr>
                        <a:t>18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735"/>
                        </a:lnSpc>
                      </a:pPr>
                      <a:r>
                        <a:rPr dirty="0" sz="1500" spc="-10">
                          <a:latin typeface="Calibri"/>
                          <a:cs typeface="Calibri"/>
                        </a:rPr>
                        <a:t>Wetland</a:t>
                      </a:r>
                      <a:r>
                        <a:rPr dirty="0" sz="15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10">
                          <a:latin typeface="Calibri"/>
                          <a:cs typeface="Calibri"/>
                        </a:rPr>
                        <a:t>restoration</a:t>
                      </a:r>
                      <a:r>
                        <a:rPr dirty="0" sz="15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15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10">
                          <a:latin typeface="Calibri"/>
                          <a:cs typeface="Calibri"/>
                        </a:rPr>
                        <a:t>management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35"/>
                        </a:lnSpc>
                      </a:pPr>
                      <a:r>
                        <a:rPr dirty="0" sz="1500" spc="-25">
                          <a:latin typeface="Calibri"/>
                          <a:cs typeface="Calibri"/>
                        </a:rPr>
                        <a:t>A3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1785">
                        <a:lnSpc>
                          <a:spcPts val="1735"/>
                        </a:lnSpc>
                      </a:pPr>
                      <a:r>
                        <a:rPr dirty="0" sz="1500" spc="-25">
                          <a:latin typeface="Calibri"/>
                          <a:cs typeface="Calibri"/>
                        </a:rPr>
                        <a:t>N/A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503555">
                <a:tc>
                  <a:txBody>
                    <a:bodyPr/>
                    <a:lstStyle/>
                    <a:p>
                      <a:pPr algn="ctr" marL="635">
                        <a:lnSpc>
                          <a:spcPts val="1735"/>
                        </a:lnSpc>
                      </a:pPr>
                      <a:r>
                        <a:rPr dirty="0" sz="1500" spc="-25">
                          <a:latin typeface="Calibri"/>
                          <a:cs typeface="Calibri"/>
                        </a:rPr>
                        <a:t>19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735"/>
                        </a:lnSpc>
                      </a:pPr>
                      <a:r>
                        <a:rPr dirty="0" sz="1500">
                          <a:latin typeface="Calibri"/>
                          <a:cs typeface="Calibri"/>
                        </a:rPr>
                        <a:t>Area</a:t>
                      </a:r>
                      <a:r>
                        <a:rPr dirty="0" sz="15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under</a:t>
                      </a:r>
                      <a:r>
                        <a:rPr dirty="0" sz="15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10">
                          <a:latin typeface="Calibri"/>
                          <a:cs typeface="Calibri"/>
                        </a:rPr>
                        <a:t>improved</a:t>
                      </a:r>
                      <a:r>
                        <a:rPr dirty="0" sz="15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10">
                          <a:latin typeface="Calibri"/>
                          <a:cs typeface="Calibri"/>
                        </a:rPr>
                        <a:t>catchment</a:t>
                      </a:r>
                      <a:r>
                        <a:rPr dirty="0" sz="15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10">
                          <a:latin typeface="Calibri"/>
                          <a:cs typeface="Calibri"/>
                        </a:rPr>
                        <a:t>management</a:t>
                      </a:r>
                      <a:endParaRPr sz="15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dirty="0" sz="1500" spc="-20">
                          <a:latin typeface="Calibri"/>
                          <a:cs typeface="Calibri"/>
                        </a:rPr>
                        <a:t>(Ha)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35"/>
                        </a:lnSpc>
                      </a:pPr>
                      <a:r>
                        <a:rPr dirty="0" sz="1500" spc="-25">
                          <a:latin typeface="Calibri"/>
                          <a:cs typeface="Calibri"/>
                        </a:rPr>
                        <a:t>A3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28270">
                        <a:lnSpc>
                          <a:spcPts val="1735"/>
                        </a:lnSpc>
                      </a:pPr>
                      <a:r>
                        <a:rPr dirty="0" sz="1500" spc="-10">
                          <a:latin typeface="Calibri"/>
                          <a:cs typeface="Calibri"/>
                        </a:rPr>
                        <a:t>Ongoing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15875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dirty="0" sz="1500" b="1">
                          <a:latin typeface="Calibri"/>
                          <a:cs typeface="Calibri"/>
                        </a:rPr>
                        <a:t>63,151.2</a:t>
                      </a:r>
                      <a:r>
                        <a:rPr dirty="0" sz="1500" spc="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b="1">
                          <a:latin typeface="Calibri"/>
                          <a:cs typeface="Calibri"/>
                        </a:rPr>
                        <a:t>ha</a:t>
                      </a:r>
                      <a:r>
                        <a:rPr dirty="0" sz="1500" spc="-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through</a:t>
                      </a:r>
                      <a:r>
                        <a:rPr dirty="0" sz="15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20">
                          <a:latin typeface="Calibri"/>
                          <a:cs typeface="Calibri"/>
                        </a:rPr>
                        <a:t>afforestation,</a:t>
                      </a:r>
                      <a:r>
                        <a:rPr dirty="0" sz="15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gully</a:t>
                      </a:r>
                      <a:r>
                        <a:rPr dirty="0" sz="15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10">
                          <a:latin typeface="Calibri"/>
                          <a:cs typeface="Calibri"/>
                        </a:rPr>
                        <a:t>rehabilitation</a:t>
                      </a:r>
                      <a:r>
                        <a:rPr dirty="0" sz="15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15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urban</a:t>
                      </a:r>
                      <a:r>
                        <a:rPr dirty="0" sz="15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10">
                          <a:latin typeface="Calibri"/>
                          <a:cs typeface="Calibri"/>
                        </a:rPr>
                        <a:t>storm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drains</a:t>
                      </a:r>
                      <a:r>
                        <a:rPr dirty="0" sz="1500" spc="-6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10">
                          <a:latin typeface="Calibri"/>
                          <a:cs typeface="Calibri"/>
                        </a:rPr>
                        <a:t>desilting.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1143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</a:tr>
              <a:tr h="967740">
                <a:tc>
                  <a:txBody>
                    <a:bodyPr/>
                    <a:lstStyle/>
                    <a:p>
                      <a:pPr algn="ctr" marL="635">
                        <a:lnSpc>
                          <a:spcPts val="1735"/>
                        </a:lnSpc>
                      </a:pPr>
                      <a:r>
                        <a:rPr dirty="0" sz="1500" spc="-25">
                          <a:latin typeface="Calibri"/>
                          <a:cs typeface="Calibri"/>
                        </a:rPr>
                        <a:t>20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735"/>
                        </a:lnSpc>
                      </a:pPr>
                      <a:r>
                        <a:rPr dirty="0" sz="1500" spc="-10">
                          <a:latin typeface="Calibri"/>
                          <a:cs typeface="Calibri"/>
                        </a:rPr>
                        <a:t>Forest</a:t>
                      </a:r>
                      <a:r>
                        <a:rPr dirty="0" sz="15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10">
                          <a:latin typeface="Calibri"/>
                          <a:cs typeface="Calibri"/>
                        </a:rPr>
                        <a:t>management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35"/>
                        </a:lnSpc>
                      </a:pPr>
                      <a:r>
                        <a:rPr dirty="0" sz="1500" spc="-25">
                          <a:latin typeface="Calibri"/>
                          <a:cs typeface="Calibri"/>
                        </a:rPr>
                        <a:t>A3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28270">
                        <a:lnSpc>
                          <a:spcPts val="1735"/>
                        </a:lnSpc>
                      </a:pPr>
                      <a:r>
                        <a:rPr dirty="0" sz="1500" spc="-10">
                          <a:latin typeface="Calibri"/>
                          <a:cs typeface="Calibri"/>
                        </a:rPr>
                        <a:t>Ongoing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27940">
                        <a:lnSpc>
                          <a:spcPct val="100000"/>
                        </a:lnSpc>
                        <a:spcBef>
                          <a:spcPts val="1019"/>
                        </a:spcBef>
                      </a:pPr>
                      <a:r>
                        <a:rPr dirty="0" sz="1500">
                          <a:latin typeface="Calibri"/>
                          <a:cs typeface="Calibri"/>
                        </a:rPr>
                        <a:t>Upgrade</a:t>
                      </a:r>
                      <a:r>
                        <a:rPr dirty="0" sz="1500" spc="-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of</a:t>
                      </a:r>
                      <a:r>
                        <a:rPr dirty="0" sz="15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b="1">
                          <a:latin typeface="Calibri"/>
                          <a:cs typeface="Calibri"/>
                        </a:rPr>
                        <a:t>Kanawa</a:t>
                      </a:r>
                      <a:r>
                        <a:rPr dirty="0" sz="1500" spc="-5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b="1">
                          <a:latin typeface="Calibri"/>
                          <a:cs typeface="Calibri"/>
                        </a:rPr>
                        <a:t>Forest</a:t>
                      </a:r>
                      <a:r>
                        <a:rPr dirty="0" sz="1500" spc="-2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1500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5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Biosphere</a:t>
                      </a:r>
                      <a:r>
                        <a:rPr dirty="0" sz="1500" spc="-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Resort</a:t>
                      </a:r>
                      <a:r>
                        <a:rPr dirty="0" sz="15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1500" spc="-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Botanical</a:t>
                      </a:r>
                      <a:r>
                        <a:rPr dirty="0" sz="1500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10">
                          <a:latin typeface="Calibri"/>
                          <a:cs typeface="Calibri"/>
                        </a:rPr>
                        <a:t>Garden.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5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essence</a:t>
                      </a:r>
                      <a:r>
                        <a:rPr dirty="0" sz="15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is</a:t>
                      </a:r>
                      <a:r>
                        <a:rPr dirty="0" sz="15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15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promote</a:t>
                      </a:r>
                      <a:r>
                        <a:rPr dirty="0" sz="15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10">
                          <a:latin typeface="Calibri"/>
                          <a:cs typeface="Calibri"/>
                        </a:rPr>
                        <a:t>research,</a:t>
                      </a:r>
                      <a:r>
                        <a:rPr dirty="0" sz="15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10">
                          <a:latin typeface="Calibri"/>
                          <a:cs typeface="Calibri"/>
                        </a:rPr>
                        <a:t>education,</a:t>
                      </a:r>
                      <a:r>
                        <a:rPr dirty="0" sz="15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15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training</a:t>
                      </a:r>
                      <a:r>
                        <a:rPr dirty="0" sz="15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10">
                          <a:latin typeface="Calibri"/>
                          <a:cs typeface="Calibri"/>
                        </a:rPr>
                        <a:t>initiatives</a:t>
                      </a:r>
                      <a:r>
                        <a:rPr dirty="0" sz="15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25">
                          <a:latin typeface="Calibri"/>
                          <a:cs typeface="Calibri"/>
                        </a:rPr>
                        <a:t>to </a:t>
                      </a:r>
                      <a:r>
                        <a:rPr dirty="0" sz="1500" spc="-10">
                          <a:latin typeface="Calibri"/>
                          <a:cs typeface="Calibri"/>
                        </a:rPr>
                        <a:t>minimize</a:t>
                      </a:r>
                      <a:r>
                        <a:rPr dirty="0" sz="15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10">
                          <a:latin typeface="Calibri"/>
                          <a:cs typeface="Calibri"/>
                        </a:rPr>
                        <a:t>biodiversity</a:t>
                      </a:r>
                      <a:r>
                        <a:rPr dirty="0" sz="15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loss and</a:t>
                      </a:r>
                      <a:r>
                        <a:rPr dirty="0" sz="1500" spc="-10">
                          <a:latin typeface="Calibri"/>
                          <a:cs typeface="Calibri"/>
                        </a:rPr>
                        <a:t> strengthen</a:t>
                      </a:r>
                      <a:r>
                        <a:rPr dirty="0" sz="15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10">
                          <a:latin typeface="Calibri"/>
                          <a:cs typeface="Calibri"/>
                        </a:rPr>
                        <a:t>ecosystem</a:t>
                      </a:r>
                      <a:r>
                        <a:rPr dirty="0" sz="15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10">
                          <a:latin typeface="Calibri"/>
                          <a:cs typeface="Calibri"/>
                        </a:rPr>
                        <a:t>resilience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12953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271780">
                <a:tc>
                  <a:txBody>
                    <a:bodyPr/>
                    <a:lstStyle/>
                    <a:p>
                      <a:pPr algn="ctr" marL="635">
                        <a:lnSpc>
                          <a:spcPts val="1735"/>
                        </a:lnSpc>
                      </a:pPr>
                      <a:r>
                        <a:rPr dirty="0" sz="1500" spc="-25">
                          <a:latin typeface="Calibri"/>
                          <a:cs typeface="Calibri"/>
                        </a:rPr>
                        <a:t>21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735"/>
                        </a:lnSpc>
                      </a:pPr>
                      <a:r>
                        <a:rPr dirty="0" sz="1500" spc="-10">
                          <a:latin typeface="Calibri"/>
                          <a:cs typeface="Calibri"/>
                        </a:rPr>
                        <a:t>Protected</a:t>
                      </a:r>
                      <a:r>
                        <a:rPr dirty="0" sz="15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area</a:t>
                      </a:r>
                      <a:r>
                        <a:rPr dirty="0" sz="15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10">
                          <a:latin typeface="Calibri"/>
                          <a:cs typeface="Calibri"/>
                        </a:rPr>
                        <a:t>management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35"/>
                        </a:lnSpc>
                      </a:pPr>
                      <a:r>
                        <a:rPr dirty="0" sz="1500" spc="-25">
                          <a:latin typeface="Calibri"/>
                          <a:cs typeface="Calibri"/>
                        </a:rPr>
                        <a:t>A3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28270">
                        <a:lnSpc>
                          <a:spcPts val="1735"/>
                        </a:lnSpc>
                      </a:pPr>
                      <a:r>
                        <a:rPr dirty="0" sz="1500" spc="-10">
                          <a:latin typeface="Calibri"/>
                          <a:cs typeface="Calibri"/>
                        </a:rPr>
                        <a:t>Ongoing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</a:tr>
              <a:tr h="735330">
                <a:tc>
                  <a:txBody>
                    <a:bodyPr/>
                    <a:lstStyle/>
                    <a:p>
                      <a:pPr algn="ctr" marL="635">
                        <a:lnSpc>
                          <a:spcPts val="1735"/>
                        </a:lnSpc>
                      </a:pPr>
                      <a:r>
                        <a:rPr dirty="0" sz="1500" spc="-25">
                          <a:latin typeface="Calibri"/>
                          <a:cs typeface="Calibri"/>
                        </a:rPr>
                        <a:t>22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735"/>
                        </a:lnSpc>
                      </a:pPr>
                      <a:r>
                        <a:rPr dirty="0" sz="1500" spc="-25">
                          <a:latin typeface="Calibri"/>
                          <a:cs typeface="Calibri"/>
                        </a:rPr>
                        <a:t>Total</a:t>
                      </a:r>
                      <a:r>
                        <a:rPr dirty="0" sz="15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10">
                          <a:latin typeface="Calibri"/>
                          <a:cs typeface="Calibri"/>
                        </a:rPr>
                        <a:t>water</a:t>
                      </a:r>
                      <a:r>
                        <a:rPr dirty="0" sz="15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10">
                          <a:latin typeface="Calibri"/>
                          <a:cs typeface="Calibri"/>
                        </a:rPr>
                        <a:t>storage</a:t>
                      </a:r>
                      <a:r>
                        <a:rPr dirty="0" sz="15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capacity</a:t>
                      </a:r>
                      <a:r>
                        <a:rPr dirty="0" sz="15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added</a:t>
                      </a:r>
                      <a:r>
                        <a:rPr dirty="0" sz="15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or</a:t>
                      </a:r>
                      <a:r>
                        <a:rPr dirty="0" sz="15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10">
                          <a:latin typeface="Calibri"/>
                          <a:cs typeface="Calibri"/>
                        </a:rPr>
                        <a:t>restored</a:t>
                      </a:r>
                      <a:endParaRPr sz="15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dirty="0" sz="1500">
                          <a:latin typeface="Calibri"/>
                          <a:cs typeface="Calibri"/>
                        </a:rPr>
                        <a:t>through</a:t>
                      </a:r>
                      <a:r>
                        <a:rPr dirty="0" sz="1500" spc="-7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project</a:t>
                      </a:r>
                      <a:r>
                        <a:rPr dirty="0" sz="15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10">
                          <a:latin typeface="Calibri"/>
                          <a:cs typeface="Calibri"/>
                        </a:rPr>
                        <a:t>interventions</a:t>
                      </a:r>
                      <a:r>
                        <a:rPr dirty="0" sz="15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20">
                          <a:latin typeface="Calibri"/>
                          <a:cs typeface="Calibri"/>
                        </a:rPr>
                        <a:t>(m3)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35"/>
                        </a:lnSpc>
                      </a:pPr>
                      <a:r>
                        <a:rPr dirty="0" sz="1500" spc="-25">
                          <a:latin typeface="Calibri"/>
                          <a:cs typeface="Calibri"/>
                        </a:rPr>
                        <a:t>A3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07314">
                        <a:lnSpc>
                          <a:spcPts val="1735"/>
                        </a:lnSpc>
                      </a:pPr>
                      <a:r>
                        <a:rPr dirty="0" sz="1500" spc="-10">
                          <a:latin typeface="Calibri"/>
                          <a:cs typeface="Calibri"/>
                        </a:rPr>
                        <a:t>Achieved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F50"/>
                    </a:solidFill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ct val="100000"/>
                        </a:lnSpc>
                        <a:spcBef>
                          <a:spcPts val="1005"/>
                        </a:spcBef>
                      </a:pPr>
                      <a:r>
                        <a:rPr dirty="0" sz="1500">
                          <a:latin typeface="Calibri"/>
                          <a:cs typeface="Calibri"/>
                        </a:rPr>
                        <a:t>Seasonal</a:t>
                      </a:r>
                      <a:r>
                        <a:rPr dirty="0" sz="15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10">
                          <a:latin typeface="Calibri"/>
                          <a:cs typeface="Calibri"/>
                        </a:rPr>
                        <a:t>reduction</a:t>
                      </a:r>
                      <a:r>
                        <a:rPr dirty="0" sz="15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of</a:t>
                      </a:r>
                      <a:r>
                        <a:rPr dirty="0" sz="15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b="1">
                          <a:latin typeface="Calibri"/>
                          <a:cs typeface="Calibri"/>
                        </a:rPr>
                        <a:t>9</a:t>
                      </a:r>
                      <a:r>
                        <a:rPr dirty="0" sz="1500" spc="-3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b="1">
                          <a:latin typeface="Calibri"/>
                          <a:cs typeface="Calibri"/>
                        </a:rPr>
                        <a:t>million</a:t>
                      </a:r>
                      <a:r>
                        <a:rPr dirty="0" sz="1500" spc="-6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b="1">
                          <a:latin typeface="Calibri"/>
                          <a:cs typeface="Calibri"/>
                        </a:rPr>
                        <a:t>liters</a:t>
                      </a:r>
                      <a:r>
                        <a:rPr dirty="0" sz="1500" spc="-2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b="1">
                          <a:latin typeface="Calibri"/>
                          <a:cs typeface="Calibri"/>
                        </a:rPr>
                        <a:t>(9,000</a:t>
                      </a:r>
                      <a:r>
                        <a:rPr dirty="0" sz="15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b="1">
                          <a:latin typeface="Calibri"/>
                          <a:cs typeface="Calibri"/>
                        </a:rPr>
                        <a:t>m3)</a:t>
                      </a:r>
                      <a:r>
                        <a:rPr dirty="0" sz="1500" spc="-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of</a:t>
                      </a:r>
                      <a:r>
                        <a:rPr dirty="0" sz="15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surface</a:t>
                      </a:r>
                      <a:r>
                        <a:rPr dirty="0" sz="15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10">
                          <a:latin typeface="Calibri"/>
                          <a:cs typeface="Calibri"/>
                        </a:rPr>
                        <a:t>runoff</a:t>
                      </a:r>
                      <a:endParaRPr sz="1500">
                        <a:latin typeface="Calibri"/>
                        <a:cs typeface="Calibri"/>
                      </a:endParaRPr>
                    </a:p>
                    <a:p>
                      <a:pPr marL="635">
                        <a:lnSpc>
                          <a:spcPct val="100000"/>
                        </a:lnSpc>
                      </a:pPr>
                      <a:r>
                        <a:rPr dirty="0" sz="1500">
                          <a:latin typeface="Calibri"/>
                          <a:cs typeface="Calibri"/>
                        </a:rPr>
                        <a:t>through</a:t>
                      </a:r>
                      <a:r>
                        <a:rPr dirty="0" sz="15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10">
                          <a:latin typeface="Calibri"/>
                          <a:cs typeface="Calibri"/>
                        </a:rPr>
                        <a:t>water</a:t>
                      </a:r>
                      <a:r>
                        <a:rPr dirty="0" sz="15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10">
                          <a:latin typeface="Calibri"/>
                          <a:cs typeface="Calibri"/>
                        </a:rPr>
                        <a:t>harvesting</a:t>
                      </a:r>
                      <a:r>
                        <a:rPr dirty="0" sz="15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in</a:t>
                      </a:r>
                      <a:r>
                        <a:rPr dirty="0" sz="15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5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upper</a:t>
                      </a:r>
                      <a:r>
                        <a:rPr dirty="0" sz="15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10">
                          <a:latin typeface="Calibri"/>
                          <a:cs typeface="Calibri"/>
                        </a:rPr>
                        <a:t>catchment</a:t>
                      </a:r>
                      <a:r>
                        <a:rPr dirty="0" sz="15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of</a:t>
                      </a:r>
                      <a:r>
                        <a:rPr dirty="0" sz="15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500" spc="-10">
                          <a:latin typeface="Calibri"/>
                          <a:cs typeface="Calibri"/>
                        </a:rPr>
                        <a:t> FCE(T).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12763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8004" y="213299"/>
            <a:ext cx="11536843" cy="441484"/>
          </a:xfrm>
          <a:prstGeom prst="rect">
            <a:avLst/>
          </a:prstGeom>
        </p:spPr>
      </p:pic>
      <p:graphicFrame>
        <p:nvGraphicFramePr>
          <p:cNvPr id="3" name="object 3" descr=""/>
          <p:cNvGraphicFramePr>
            <a:graphicFrameLocks noGrp="1"/>
          </p:cNvGraphicFramePr>
          <p:nvPr/>
        </p:nvGraphicFramePr>
        <p:xfrm>
          <a:off x="719632" y="1207261"/>
          <a:ext cx="11172825" cy="56407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28700"/>
                <a:gridCol w="1443355"/>
                <a:gridCol w="1535430"/>
                <a:gridCol w="1458594"/>
                <a:gridCol w="5619114"/>
              </a:tblGrid>
              <a:tr h="5759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65"/>
                        </a:spcBef>
                      </a:pPr>
                      <a:r>
                        <a:rPr dirty="0" sz="1400" spc="-25" b="1">
                          <a:latin typeface="Calibri"/>
                          <a:cs typeface="Calibri"/>
                        </a:rPr>
                        <a:t>S/N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733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21615">
                        <a:lnSpc>
                          <a:spcPct val="100000"/>
                        </a:lnSpc>
                        <a:spcBef>
                          <a:spcPts val="1365"/>
                        </a:spcBef>
                      </a:pPr>
                      <a:r>
                        <a:rPr dirty="0" sz="1400" spc="-20" b="1">
                          <a:latin typeface="Calibri"/>
                          <a:cs typeface="Calibri"/>
                        </a:rPr>
                        <a:t>Task/</a:t>
                      </a:r>
                      <a:r>
                        <a:rPr dirty="0" sz="1400" spc="-3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 b="1">
                          <a:latin typeface="Calibri"/>
                          <a:cs typeface="Calibri"/>
                        </a:rPr>
                        <a:t>Activity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733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65"/>
                        </a:spcBef>
                      </a:pPr>
                      <a:r>
                        <a:rPr dirty="0" sz="1400" b="1">
                          <a:latin typeface="Calibri"/>
                          <a:cs typeface="Calibri"/>
                        </a:rPr>
                        <a:t>Sub-</a:t>
                      </a:r>
                      <a:r>
                        <a:rPr dirty="0" sz="1400" spc="-10" b="1">
                          <a:latin typeface="Calibri"/>
                          <a:cs typeface="Calibri"/>
                        </a:rPr>
                        <a:t>Component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733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65"/>
                        </a:spcBef>
                      </a:pPr>
                      <a:r>
                        <a:rPr dirty="0" sz="1400" spc="-10" b="1">
                          <a:latin typeface="Calibri"/>
                          <a:cs typeface="Calibri"/>
                        </a:rPr>
                        <a:t>Status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733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1365"/>
                        </a:spcBef>
                      </a:pPr>
                      <a:r>
                        <a:rPr dirty="0" sz="1400" spc="-10" b="1">
                          <a:latin typeface="Calibri"/>
                          <a:cs typeface="Calibri"/>
                        </a:rPr>
                        <a:t>Progress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733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643255">
                <a:tc>
                  <a:txBody>
                    <a:bodyPr/>
                    <a:lstStyle/>
                    <a:p>
                      <a:pPr algn="ctr">
                        <a:lnSpc>
                          <a:spcPts val="1645"/>
                        </a:lnSpc>
                      </a:pPr>
                      <a:r>
                        <a:rPr dirty="0" sz="1400" spc="-50">
                          <a:latin typeface="Calibri"/>
                          <a:cs typeface="Calibri"/>
                        </a:rPr>
                        <a:t>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810" marR="192405">
                        <a:lnSpc>
                          <a:spcPts val="1680"/>
                        </a:lnSpc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Micro-watershed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planning</a:t>
                      </a:r>
                      <a:r>
                        <a:rPr dirty="0" sz="1400" spc="-6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(200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MWPs)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45"/>
                        </a:lnSpc>
                      </a:pPr>
                      <a:r>
                        <a:rPr dirty="0" sz="1400" spc="-25">
                          <a:latin typeface="Calibri"/>
                          <a:cs typeface="Calibri"/>
                        </a:rPr>
                        <a:t>B1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ts val="1645"/>
                        </a:lnSpc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Ongoing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643255">
                <a:tc>
                  <a:txBody>
                    <a:bodyPr/>
                    <a:lstStyle/>
                    <a:p>
                      <a:pPr algn="ctr">
                        <a:lnSpc>
                          <a:spcPts val="1645"/>
                        </a:lnSpc>
                      </a:pPr>
                      <a:r>
                        <a:rPr dirty="0" sz="1400" spc="-50">
                          <a:latin typeface="Calibri"/>
                          <a:cs typeface="Calibri"/>
                        </a:rPr>
                        <a:t>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810" marR="222885">
                        <a:lnSpc>
                          <a:spcPts val="1680"/>
                        </a:lnSpc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Stakeholder identification</a:t>
                      </a:r>
                      <a:r>
                        <a:rPr dirty="0" sz="14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for MWP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45"/>
                        </a:lnSpc>
                      </a:pPr>
                      <a:r>
                        <a:rPr dirty="0" sz="1400" spc="-25">
                          <a:latin typeface="Calibri"/>
                          <a:cs typeface="Calibri"/>
                        </a:rPr>
                        <a:t>B1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ts val="1645"/>
                        </a:lnSpc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Ongoing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643255"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</a:pPr>
                      <a:r>
                        <a:rPr dirty="0" sz="1400" spc="-50">
                          <a:latin typeface="Calibri"/>
                          <a:cs typeface="Calibri"/>
                        </a:rPr>
                        <a:t>3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810" marR="19685">
                        <a:lnSpc>
                          <a:spcPts val="1680"/>
                        </a:lnSpc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Development, appraisal</a:t>
                      </a:r>
                      <a:r>
                        <a:rPr dirty="0" sz="14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60">
                          <a:latin typeface="Calibri"/>
                          <a:cs typeface="Calibri"/>
                        </a:rPr>
                        <a:t>&amp;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validation</a:t>
                      </a:r>
                      <a:r>
                        <a:rPr dirty="0" sz="1400" spc="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of</a:t>
                      </a:r>
                      <a:r>
                        <a:rPr dirty="0" sz="14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MWPs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</a:pPr>
                      <a:r>
                        <a:rPr dirty="0" sz="1400" spc="-25">
                          <a:latin typeface="Calibri"/>
                          <a:cs typeface="Calibri"/>
                        </a:rPr>
                        <a:t>B1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ts val="1650"/>
                        </a:lnSpc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Ongoing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575310">
                <a:tc>
                  <a:txBody>
                    <a:bodyPr/>
                    <a:lstStyle/>
                    <a:p>
                      <a:pPr algn="ctr">
                        <a:lnSpc>
                          <a:spcPts val="1645"/>
                        </a:lnSpc>
                      </a:pPr>
                      <a:r>
                        <a:rPr dirty="0" sz="1400" spc="-50">
                          <a:latin typeface="Calibri"/>
                          <a:cs typeface="Calibri"/>
                        </a:rPr>
                        <a:t>4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810">
                        <a:lnSpc>
                          <a:spcPts val="1645"/>
                        </a:lnSpc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Community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810">
                        <a:lnSpc>
                          <a:spcPct val="100000"/>
                        </a:lnSpc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sensitization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45"/>
                        </a:lnSpc>
                      </a:pPr>
                      <a:r>
                        <a:rPr dirty="0" sz="1400" spc="-25">
                          <a:latin typeface="Calibri"/>
                          <a:cs typeface="Calibri"/>
                        </a:rPr>
                        <a:t>B1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ts val="1645"/>
                        </a:lnSpc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Ongoing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4445">
                        <a:lnSpc>
                          <a:spcPct val="100000"/>
                        </a:lnSpc>
                        <a:spcBef>
                          <a:spcPts val="1370"/>
                        </a:spcBef>
                      </a:pPr>
                      <a:r>
                        <a:rPr dirty="0" sz="1400">
                          <a:latin typeface="Calibri"/>
                          <a:cs typeface="Calibri"/>
                        </a:rPr>
                        <a:t>Community</a:t>
                      </a:r>
                      <a:r>
                        <a:rPr dirty="0" sz="14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sensitization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 is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continious process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739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643255"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</a:pPr>
                      <a:r>
                        <a:rPr dirty="0" sz="1400" spc="-50">
                          <a:latin typeface="Calibri"/>
                          <a:cs typeface="Calibri"/>
                        </a:rPr>
                        <a:t>5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810" marR="10160">
                        <a:lnSpc>
                          <a:spcPts val="1680"/>
                        </a:lnSpc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Formation/strength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ening</a:t>
                      </a:r>
                      <a:r>
                        <a:rPr dirty="0" sz="14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of</a:t>
                      </a:r>
                      <a:r>
                        <a:rPr dirty="0" sz="1400" spc="5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community</a:t>
                      </a:r>
                      <a:r>
                        <a:rPr dirty="0" sz="14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groups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</a:pPr>
                      <a:r>
                        <a:rPr dirty="0" sz="1400" spc="-25">
                          <a:latin typeface="Calibri"/>
                          <a:cs typeface="Calibri"/>
                        </a:rPr>
                        <a:t>B1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1650"/>
                        </a:lnSpc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Achieved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F50"/>
                    </a:solidFill>
                  </a:tcPr>
                </a:tc>
                <a:tc>
                  <a:txBody>
                    <a:bodyPr/>
                    <a:lstStyle/>
                    <a:p>
                      <a:pPr marL="4445" marR="153035">
                        <a:lnSpc>
                          <a:spcPct val="100000"/>
                        </a:lnSpc>
                        <a:spcBef>
                          <a:spcPts val="795"/>
                        </a:spcBef>
                      </a:pPr>
                      <a:r>
                        <a:rPr dirty="0" sz="1400"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total</a:t>
                      </a:r>
                      <a:r>
                        <a:rPr dirty="0" sz="14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of</a:t>
                      </a:r>
                      <a:r>
                        <a:rPr dirty="0" sz="14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b="1">
                          <a:latin typeface="Calibri"/>
                          <a:cs typeface="Calibri"/>
                        </a:rPr>
                        <a:t>192</a:t>
                      </a:r>
                      <a:r>
                        <a:rPr dirty="0" sz="1400" spc="-4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Community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Interest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Groups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(CIGs)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have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been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established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and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are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being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supported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with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various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livelihood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options.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0096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857250"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</a:pPr>
                      <a:r>
                        <a:rPr dirty="0" sz="1400" spc="-50">
                          <a:latin typeface="Calibri"/>
                          <a:cs typeface="Calibri"/>
                        </a:rPr>
                        <a:t>6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810" marR="424815">
                        <a:lnSpc>
                          <a:spcPts val="1680"/>
                        </a:lnSpc>
                        <a:spcBef>
                          <a:spcPts val="25"/>
                        </a:spcBef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Peacebuilding initiatives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31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</a:pPr>
                      <a:r>
                        <a:rPr dirty="0" sz="1400" spc="-25">
                          <a:latin typeface="Calibri"/>
                          <a:cs typeface="Calibri"/>
                        </a:rPr>
                        <a:t>B1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1650"/>
                        </a:lnSpc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Achieved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F50"/>
                    </a:solidFill>
                  </a:tcPr>
                </a:tc>
                <a:tc>
                  <a:txBody>
                    <a:bodyPr/>
                    <a:lstStyle/>
                    <a:p>
                      <a:pPr marL="4445" marR="33020">
                        <a:lnSpc>
                          <a:spcPts val="1680"/>
                        </a:lnSpc>
                      </a:pPr>
                      <a:r>
                        <a:rPr dirty="0" sz="1400">
                          <a:latin typeface="Calibri"/>
                          <a:cs typeface="Calibri"/>
                        </a:rPr>
                        <a:t>Capacity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has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been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built</a:t>
                      </a:r>
                      <a:r>
                        <a:rPr dirty="0" sz="14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for</a:t>
                      </a:r>
                      <a:r>
                        <a:rPr dirty="0" sz="1400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ACReSAL</a:t>
                      </a:r>
                      <a:r>
                        <a:rPr dirty="0" sz="14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Staff</a:t>
                      </a:r>
                      <a:r>
                        <a:rPr dirty="0" sz="14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stepped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down</a:t>
                      </a:r>
                      <a:r>
                        <a:rPr dirty="0" sz="14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EWER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committee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members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on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conflict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resolution.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46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different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project-related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conflicts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were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identified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resolved.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1</a:t>
                      </a:r>
                      <a:r>
                        <a:rPr dirty="0" sz="14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pre-ACReSAL</a:t>
                      </a:r>
                      <a:r>
                        <a:rPr dirty="0" sz="14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conflict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was</a:t>
                      </a:r>
                      <a:r>
                        <a:rPr dirty="0" sz="14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resolved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in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Kanawa.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575310"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</a:pPr>
                      <a:r>
                        <a:rPr dirty="0" sz="1400" spc="-50">
                          <a:latin typeface="Calibri"/>
                          <a:cs typeface="Calibri"/>
                        </a:rPr>
                        <a:t>7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810" marR="150495">
                        <a:lnSpc>
                          <a:spcPts val="1680"/>
                        </a:lnSpc>
                        <a:spcBef>
                          <a:spcPts val="25"/>
                        </a:spcBef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Establishment</a:t>
                      </a:r>
                      <a:r>
                        <a:rPr dirty="0" sz="14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of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NRM</a:t>
                      </a:r>
                      <a:r>
                        <a:rPr dirty="0" sz="14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Committees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31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</a:pPr>
                      <a:r>
                        <a:rPr dirty="0" sz="1400" spc="-25">
                          <a:latin typeface="Calibri"/>
                          <a:cs typeface="Calibri"/>
                        </a:rPr>
                        <a:t>B1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1650"/>
                        </a:lnSpc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Achieved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F50"/>
                    </a:solidFill>
                  </a:tcPr>
                </a:tc>
                <a:tc>
                  <a:txBody>
                    <a:bodyPr/>
                    <a:lstStyle/>
                    <a:p>
                      <a:pPr marL="4445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dirty="0" sz="1400">
                          <a:latin typeface="Calibri"/>
                          <a:cs typeface="Calibri"/>
                        </a:rPr>
                        <a:t>Landscape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restoration</a:t>
                      </a:r>
                      <a:r>
                        <a:rPr dirty="0" sz="14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management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committees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have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been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established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in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4445">
                        <a:lnSpc>
                          <a:spcPct val="100000"/>
                        </a:lnSpc>
                      </a:pPr>
                      <a:r>
                        <a:rPr dirty="0" sz="1400">
                          <a:latin typeface="Calibri"/>
                          <a:cs typeface="Calibri"/>
                        </a:rPr>
                        <a:t>each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state.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6731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483870">
                <a:tc>
                  <a:txBody>
                    <a:bodyPr/>
                    <a:lstStyle/>
                    <a:p>
                      <a:pPr algn="ctr">
                        <a:lnSpc>
                          <a:spcPts val="1655"/>
                        </a:lnSpc>
                      </a:pPr>
                      <a:r>
                        <a:rPr dirty="0" sz="1400" spc="-50">
                          <a:latin typeface="Calibri"/>
                          <a:cs typeface="Calibri"/>
                        </a:rPr>
                        <a:t>8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810" marR="262890">
                        <a:lnSpc>
                          <a:spcPts val="1680"/>
                        </a:lnSpc>
                        <a:spcBef>
                          <a:spcPts val="25"/>
                        </a:spcBef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Development</a:t>
                      </a:r>
                      <a:r>
                        <a:rPr dirty="0" sz="14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of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GBV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protocol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31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5"/>
                        </a:lnSpc>
                      </a:pPr>
                      <a:r>
                        <a:rPr dirty="0" sz="1400" spc="-25">
                          <a:latin typeface="Calibri"/>
                          <a:cs typeface="Calibri"/>
                        </a:rPr>
                        <a:t>B1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1655"/>
                        </a:lnSpc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Achieved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00AF50"/>
                    </a:solidFill>
                  </a:tcPr>
                </a:tc>
                <a:tc>
                  <a:txBody>
                    <a:bodyPr/>
                    <a:lstStyle/>
                    <a:p>
                      <a:pPr marL="4445">
                        <a:lnSpc>
                          <a:spcPct val="100000"/>
                        </a:lnSpc>
                        <a:spcBef>
                          <a:spcPts val="1370"/>
                        </a:spcBef>
                      </a:pPr>
                      <a:r>
                        <a:rPr dirty="0" sz="1400">
                          <a:latin typeface="Calibri"/>
                          <a:cs typeface="Calibri"/>
                        </a:rPr>
                        <a:t>Action</a:t>
                      </a:r>
                      <a:r>
                        <a:rPr dirty="0" sz="14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plan,</a:t>
                      </a:r>
                      <a:r>
                        <a:rPr dirty="0" sz="14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developing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739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9ECF4"/>
                    </a:solidFill>
                  </a:tcPr>
                </a:tc>
              </a:tr>
            </a:tbl>
          </a:graphicData>
        </a:graphic>
      </p:graphicFrame>
      <p:sp>
        <p:nvSpPr>
          <p:cNvPr id="4" name="object 4" descr=""/>
          <p:cNvSpPr txBox="1"/>
          <p:nvPr/>
        </p:nvSpPr>
        <p:spPr>
          <a:xfrm>
            <a:off x="4426965" y="441452"/>
            <a:ext cx="3338829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latin typeface="Corbel"/>
                <a:cs typeface="Corbel"/>
              </a:rPr>
              <a:t>Assessment</a:t>
            </a:r>
            <a:r>
              <a:rPr dirty="0" sz="1800" spc="-70" b="1">
                <a:latin typeface="Corbel"/>
                <a:cs typeface="Corbel"/>
              </a:rPr>
              <a:t> </a:t>
            </a:r>
            <a:r>
              <a:rPr dirty="0" sz="1800" b="1">
                <a:latin typeface="Corbel"/>
                <a:cs typeface="Corbel"/>
              </a:rPr>
              <a:t>of</a:t>
            </a:r>
            <a:r>
              <a:rPr dirty="0" sz="1800" spc="-95" b="1">
                <a:latin typeface="Corbel"/>
                <a:cs typeface="Corbel"/>
              </a:rPr>
              <a:t> </a:t>
            </a:r>
            <a:r>
              <a:rPr dirty="0" sz="1800" spc="-10" b="1">
                <a:latin typeface="Corbel"/>
                <a:cs typeface="Corbel"/>
              </a:rPr>
              <a:t>ACReSAL</a:t>
            </a:r>
            <a:r>
              <a:rPr dirty="0" sz="1800" spc="-60" b="1">
                <a:latin typeface="Corbel"/>
                <a:cs typeface="Corbel"/>
              </a:rPr>
              <a:t> </a:t>
            </a:r>
            <a:r>
              <a:rPr dirty="0" sz="1800" spc="-10" b="1">
                <a:latin typeface="Corbel"/>
                <a:cs typeface="Corbel"/>
              </a:rPr>
              <a:t>Project’s</a:t>
            </a:r>
            <a:endParaRPr sz="1800">
              <a:latin typeface="Corbel"/>
              <a:cs typeface="Corbel"/>
            </a:endParaRPr>
          </a:p>
          <a:p>
            <a:pPr algn="ctr" marL="39370">
              <a:lnSpc>
                <a:spcPct val="100000"/>
              </a:lnSpc>
            </a:pPr>
            <a:r>
              <a:rPr dirty="0" sz="1800" b="1">
                <a:latin typeface="Corbel"/>
                <a:cs typeface="Corbel"/>
              </a:rPr>
              <a:t>Component</a:t>
            </a:r>
            <a:r>
              <a:rPr dirty="0" sz="1800" spc="-90" b="1">
                <a:latin typeface="Corbel"/>
                <a:cs typeface="Corbel"/>
              </a:rPr>
              <a:t> </a:t>
            </a:r>
            <a:r>
              <a:rPr dirty="0" sz="1800" spc="-50" b="1">
                <a:latin typeface="Corbel"/>
                <a:cs typeface="Corbel"/>
              </a:rPr>
              <a:t>B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8004" y="213299"/>
            <a:ext cx="11536843" cy="441484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4426965" y="441452"/>
            <a:ext cx="3338829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latin typeface="Corbel"/>
                <a:cs typeface="Corbel"/>
              </a:rPr>
              <a:t>Assessment</a:t>
            </a:r>
            <a:r>
              <a:rPr dirty="0" sz="1800" spc="-70" b="1">
                <a:latin typeface="Corbel"/>
                <a:cs typeface="Corbel"/>
              </a:rPr>
              <a:t> </a:t>
            </a:r>
            <a:r>
              <a:rPr dirty="0" sz="1800" b="1">
                <a:latin typeface="Corbel"/>
                <a:cs typeface="Corbel"/>
              </a:rPr>
              <a:t>of</a:t>
            </a:r>
            <a:r>
              <a:rPr dirty="0" sz="1800" spc="-95" b="1">
                <a:latin typeface="Corbel"/>
                <a:cs typeface="Corbel"/>
              </a:rPr>
              <a:t> </a:t>
            </a:r>
            <a:r>
              <a:rPr dirty="0" sz="1800" spc="-10" b="1">
                <a:latin typeface="Corbel"/>
                <a:cs typeface="Corbel"/>
              </a:rPr>
              <a:t>ACReSAL</a:t>
            </a:r>
            <a:r>
              <a:rPr dirty="0" sz="1800" spc="-60" b="1">
                <a:latin typeface="Corbel"/>
                <a:cs typeface="Corbel"/>
              </a:rPr>
              <a:t> </a:t>
            </a:r>
            <a:r>
              <a:rPr dirty="0" sz="1800" spc="-10" b="1">
                <a:latin typeface="Corbel"/>
                <a:cs typeface="Corbel"/>
              </a:rPr>
              <a:t>Project’s</a:t>
            </a:r>
            <a:endParaRPr sz="1800">
              <a:latin typeface="Corbel"/>
              <a:cs typeface="Corbel"/>
            </a:endParaRPr>
          </a:p>
          <a:p>
            <a:pPr algn="ctr">
              <a:lnSpc>
                <a:spcPct val="100000"/>
              </a:lnSpc>
            </a:pPr>
            <a:r>
              <a:rPr dirty="0" sz="1800" b="1">
                <a:latin typeface="Corbel"/>
                <a:cs typeface="Corbel"/>
              </a:rPr>
              <a:t>Component</a:t>
            </a:r>
            <a:r>
              <a:rPr dirty="0" sz="1800" spc="-90" b="1">
                <a:latin typeface="Corbel"/>
                <a:cs typeface="Corbel"/>
              </a:rPr>
              <a:t> </a:t>
            </a:r>
            <a:r>
              <a:rPr dirty="0" sz="1800" spc="-50" b="1">
                <a:latin typeface="Corbel"/>
                <a:cs typeface="Corbel"/>
              </a:rPr>
              <a:t>B</a:t>
            </a:r>
            <a:endParaRPr sz="1800">
              <a:latin typeface="Corbel"/>
              <a:cs typeface="Corbel"/>
            </a:endParaRPr>
          </a:p>
        </p:txBody>
      </p:sp>
      <p:graphicFrame>
        <p:nvGraphicFramePr>
          <p:cNvPr id="4" name="object 4" descr=""/>
          <p:cNvGraphicFramePr>
            <a:graphicFrameLocks noGrp="1"/>
          </p:cNvGraphicFramePr>
          <p:nvPr/>
        </p:nvGraphicFramePr>
        <p:xfrm>
          <a:off x="647585" y="1247775"/>
          <a:ext cx="10629900" cy="50812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79755"/>
                <a:gridCol w="1771014"/>
                <a:gridCol w="1459865"/>
                <a:gridCol w="1386839"/>
                <a:gridCol w="5342890"/>
              </a:tblGrid>
              <a:tr h="5016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70"/>
                        </a:spcBef>
                      </a:pPr>
                      <a:r>
                        <a:rPr dirty="0" sz="1400" spc="-25" b="1">
                          <a:latin typeface="Calibri"/>
                          <a:cs typeface="Calibri"/>
                        </a:rPr>
                        <a:t>S/N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358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70"/>
                        </a:spcBef>
                      </a:pPr>
                      <a:r>
                        <a:rPr dirty="0" sz="1400" spc="-20" b="1">
                          <a:latin typeface="Calibri"/>
                          <a:cs typeface="Calibri"/>
                        </a:rPr>
                        <a:t>Task/</a:t>
                      </a:r>
                      <a:r>
                        <a:rPr dirty="0" sz="1400" spc="-3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 b="1">
                          <a:latin typeface="Calibri"/>
                          <a:cs typeface="Calibri"/>
                        </a:rPr>
                        <a:t>Activity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358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70"/>
                        </a:spcBef>
                      </a:pPr>
                      <a:r>
                        <a:rPr dirty="0" sz="1400" b="1">
                          <a:latin typeface="Calibri"/>
                          <a:cs typeface="Calibri"/>
                        </a:rPr>
                        <a:t>Sub-</a:t>
                      </a:r>
                      <a:r>
                        <a:rPr dirty="0" sz="1400" spc="-10" b="1">
                          <a:latin typeface="Calibri"/>
                          <a:cs typeface="Calibri"/>
                        </a:rPr>
                        <a:t>Component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358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70"/>
                        </a:spcBef>
                      </a:pPr>
                      <a:r>
                        <a:rPr dirty="0" sz="1400" spc="-10" b="1">
                          <a:latin typeface="Calibri"/>
                          <a:cs typeface="Calibri"/>
                        </a:rPr>
                        <a:t>Status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358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1070"/>
                        </a:spcBef>
                      </a:pPr>
                      <a:r>
                        <a:rPr dirty="0" sz="1400" spc="-10" b="1">
                          <a:latin typeface="Calibri"/>
                          <a:cs typeface="Calibri"/>
                        </a:rPr>
                        <a:t>Progress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358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643255">
                <a:tc>
                  <a:txBody>
                    <a:bodyPr/>
                    <a:lstStyle/>
                    <a:p>
                      <a:pPr algn="ctr" marL="635">
                        <a:lnSpc>
                          <a:spcPts val="1645"/>
                        </a:lnSpc>
                      </a:pPr>
                      <a:r>
                        <a:rPr dirty="0" sz="1400" spc="-50">
                          <a:latin typeface="Calibri"/>
                          <a:cs typeface="Calibri"/>
                        </a:rPr>
                        <a:t>9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 marR="26034">
                        <a:lnSpc>
                          <a:spcPts val="1645"/>
                        </a:lnSpc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Community-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based 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GRM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45"/>
                        </a:lnSpc>
                      </a:pPr>
                      <a:r>
                        <a:rPr dirty="0" sz="1400" spc="-25">
                          <a:latin typeface="Calibri"/>
                          <a:cs typeface="Calibri"/>
                        </a:rPr>
                        <a:t>B1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45"/>
                        </a:lnSpc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Achieved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F50"/>
                    </a:solidFill>
                  </a:tcPr>
                </a:tc>
                <a:tc>
                  <a:txBody>
                    <a:bodyPr/>
                    <a:lstStyle/>
                    <a:p>
                      <a:pPr marL="4445" marR="504190">
                        <a:lnSpc>
                          <a:spcPts val="1680"/>
                        </a:lnSpc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Grievance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Redress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Committees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(GRC)</a:t>
                      </a:r>
                      <a:r>
                        <a:rPr dirty="0" sz="14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have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been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formed</a:t>
                      </a:r>
                      <a:r>
                        <a:rPr dirty="0" sz="1400" spc="-6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across</a:t>
                      </a:r>
                      <a:r>
                        <a:rPr dirty="0" sz="14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intervention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communities.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They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have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been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handling</a:t>
                      </a:r>
                      <a:r>
                        <a:rPr dirty="0" sz="14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GRM</a:t>
                      </a:r>
                      <a:r>
                        <a:rPr dirty="0" sz="14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cases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successfully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in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line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with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training</a:t>
                      </a:r>
                      <a:r>
                        <a:rPr dirty="0" sz="14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established 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SOP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643255">
                <a:tc>
                  <a:txBody>
                    <a:bodyPr/>
                    <a:lstStyle/>
                    <a:p>
                      <a:pPr algn="ctr">
                        <a:lnSpc>
                          <a:spcPts val="1645"/>
                        </a:lnSpc>
                      </a:pPr>
                      <a:r>
                        <a:rPr dirty="0" sz="1400" spc="-25">
                          <a:latin typeface="Calibri"/>
                          <a:cs typeface="Calibri"/>
                        </a:rPr>
                        <a:t>10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440055">
                        <a:lnSpc>
                          <a:spcPts val="1680"/>
                        </a:lnSpc>
                      </a:pPr>
                      <a:r>
                        <a:rPr dirty="0" sz="1400">
                          <a:latin typeface="Calibri"/>
                          <a:cs typeface="Calibri"/>
                        </a:rPr>
                        <a:t>Capacity</a:t>
                      </a:r>
                      <a:r>
                        <a:rPr dirty="0" sz="14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building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(cohesion,</a:t>
                      </a:r>
                      <a:r>
                        <a:rPr dirty="0" sz="1400" spc="-6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conflict mgmt)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45"/>
                        </a:lnSpc>
                      </a:pPr>
                      <a:r>
                        <a:rPr dirty="0" sz="1400" spc="-25">
                          <a:latin typeface="Calibri"/>
                          <a:cs typeface="Calibri"/>
                        </a:rPr>
                        <a:t>B1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45"/>
                        </a:lnSpc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Achieved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F50"/>
                    </a:solidFill>
                  </a:tcPr>
                </a:tc>
                <a:tc>
                  <a:txBody>
                    <a:bodyPr/>
                    <a:lstStyle/>
                    <a:p>
                      <a:pPr marL="4445" marR="489584">
                        <a:lnSpc>
                          <a:spcPct val="100000"/>
                        </a:lnSpc>
                        <a:spcBef>
                          <a:spcPts val="795"/>
                        </a:spcBef>
                      </a:pPr>
                      <a:r>
                        <a:rPr dirty="0" sz="1400">
                          <a:latin typeface="Calibri"/>
                          <a:cs typeface="Calibri"/>
                        </a:rPr>
                        <a:t>EWER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committees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have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been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established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trained,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they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are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actively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working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reporting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on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potential conflicts.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0096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501650">
                <a:tc>
                  <a:txBody>
                    <a:bodyPr/>
                    <a:lstStyle/>
                    <a:p>
                      <a:pPr algn="ctr">
                        <a:lnSpc>
                          <a:spcPts val="1645"/>
                        </a:lnSpc>
                      </a:pPr>
                      <a:r>
                        <a:rPr dirty="0" sz="1400" spc="-25">
                          <a:latin typeface="Calibri"/>
                          <a:cs typeface="Calibri"/>
                        </a:rPr>
                        <a:t>11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97155">
                        <a:lnSpc>
                          <a:spcPts val="1680"/>
                        </a:lnSpc>
                        <a:spcBef>
                          <a:spcPts val="20"/>
                        </a:spcBef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Training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of</a:t>
                      </a:r>
                      <a:r>
                        <a:rPr dirty="0" sz="14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GBV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service providers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254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45"/>
                        </a:lnSpc>
                      </a:pPr>
                      <a:r>
                        <a:rPr dirty="0" sz="1400" spc="-25">
                          <a:latin typeface="Calibri"/>
                          <a:cs typeface="Calibri"/>
                        </a:rPr>
                        <a:t>B1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45"/>
                        </a:lnSpc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Achieved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F50"/>
                    </a:solidFill>
                  </a:tcPr>
                </a:tc>
                <a:tc>
                  <a:txBody>
                    <a:bodyPr/>
                    <a:lstStyle/>
                    <a:p>
                      <a:pPr marL="4445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dirty="0" sz="1400">
                          <a:latin typeface="Calibri"/>
                          <a:cs typeface="Calibri"/>
                        </a:rPr>
                        <a:t>Service</a:t>
                      </a:r>
                      <a:r>
                        <a:rPr dirty="0" sz="1400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provider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mapping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at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point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of</a:t>
                      </a:r>
                      <a:r>
                        <a:rPr dirty="0" sz="14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data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collection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3652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501650">
                <a:tc>
                  <a:txBody>
                    <a:bodyPr/>
                    <a:lstStyle/>
                    <a:p>
                      <a:pPr algn="ctr">
                        <a:lnSpc>
                          <a:spcPts val="1645"/>
                        </a:lnSpc>
                      </a:pPr>
                      <a:r>
                        <a:rPr dirty="0" sz="1400" spc="-25">
                          <a:latin typeface="Calibri"/>
                          <a:cs typeface="Calibri"/>
                        </a:rPr>
                        <a:t>12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143510">
                        <a:lnSpc>
                          <a:spcPts val="1680"/>
                        </a:lnSpc>
                        <a:spcBef>
                          <a:spcPts val="20"/>
                        </a:spcBef>
                      </a:pPr>
                      <a:r>
                        <a:rPr dirty="0" sz="1400">
                          <a:latin typeface="Calibri"/>
                          <a:cs typeface="Calibri"/>
                        </a:rPr>
                        <a:t>Community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GBV/GRM training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254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45"/>
                        </a:lnSpc>
                      </a:pPr>
                      <a:r>
                        <a:rPr dirty="0" sz="1400" spc="-25">
                          <a:latin typeface="Calibri"/>
                          <a:cs typeface="Calibri"/>
                        </a:rPr>
                        <a:t>B1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45"/>
                        </a:lnSpc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Achieved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F50"/>
                    </a:solidFill>
                  </a:tcPr>
                </a:tc>
                <a:tc>
                  <a:txBody>
                    <a:bodyPr/>
                    <a:lstStyle/>
                    <a:p>
                      <a:pPr marL="4445" marR="6286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1400">
                          <a:latin typeface="Calibri"/>
                          <a:cs typeface="Calibri"/>
                        </a:rPr>
                        <a:t>Community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GBV/GRM</a:t>
                      </a:r>
                      <a:r>
                        <a:rPr dirty="0" sz="1400" spc="-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training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sensitization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have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been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conducted</a:t>
                      </a:r>
                      <a:r>
                        <a:rPr dirty="0" sz="14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by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Gombe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State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PIU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for</a:t>
                      </a:r>
                      <a:r>
                        <a:rPr dirty="0" sz="1400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all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4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GBV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GRM</a:t>
                      </a:r>
                      <a:r>
                        <a:rPr dirty="0" sz="14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committees.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2984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643255"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</a:pPr>
                      <a:r>
                        <a:rPr dirty="0" sz="1400" spc="-25">
                          <a:latin typeface="Calibri"/>
                          <a:cs typeface="Calibri"/>
                        </a:rPr>
                        <a:t>13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131445">
                        <a:lnSpc>
                          <a:spcPts val="1680"/>
                        </a:lnSpc>
                        <a:spcBef>
                          <a:spcPts val="25"/>
                        </a:spcBef>
                      </a:pPr>
                      <a:r>
                        <a:rPr dirty="0" sz="1400">
                          <a:latin typeface="Calibri"/>
                          <a:cs typeface="Calibri"/>
                        </a:rPr>
                        <a:t>Community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waste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management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planning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31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</a:pPr>
                      <a:r>
                        <a:rPr dirty="0" sz="1400" spc="-25">
                          <a:latin typeface="Calibri"/>
                          <a:cs typeface="Calibri"/>
                        </a:rPr>
                        <a:t>B1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Ongoing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4445" marR="97790">
                        <a:lnSpc>
                          <a:spcPts val="1680"/>
                        </a:lnSpc>
                      </a:pPr>
                      <a:r>
                        <a:rPr dirty="0" sz="1400" b="1">
                          <a:latin typeface="Calibri"/>
                          <a:cs typeface="Calibri"/>
                        </a:rPr>
                        <a:t>110</a:t>
                      </a:r>
                      <a:r>
                        <a:rPr dirty="0" sz="1400" spc="-4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Waste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bins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distributed,</a:t>
                      </a:r>
                      <a:r>
                        <a:rPr dirty="0" sz="14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b="1">
                          <a:latin typeface="Calibri"/>
                          <a:cs typeface="Calibri"/>
                        </a:rPr>
                        <a:t>24</a:t>
                      </a:r>
                      <a:r>
                        <a:rPr dirty="0" sz="1400" spc="-4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waste</a:t>
                      </a:r>
                      <a:r>
                        <a:rPr dirty="0" sz="14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collection</a:t>
                      </a:r>
                      <a:r>
                        <a:rPr dirty="0" sz="14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centres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under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FCE(T)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Catchment.</a:t>
                      </a:r>
                      <a:r>
                        <a:rPr dirty="0" sz="1400" spc="2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waste-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to-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wealth</a:t>
                      </a:r>
                      <a:r>
                        <a:rPr dirty="0" sz="14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facility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has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also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been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constructed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for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sorting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out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waste</a:t>
                      </a:r>
                      <a:r>
                        <a:rPr dirty="0" sz="14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14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converting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use.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501650"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</a:pPr>
                      <a:r>
                        <a:rPr dirty="0" sz="1400" spc="-25">
                          <a:latin typeface="Calibri"/>
                          <a:cs typeface="Calibri"/>
                        </a:rPr>
                        <a:t>14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304165">
                        <a:lnSpc>
                          <a:spcPts val="1680"/>
                        </a:lnSpc>
                        <a:spcBef>
                          <a:spcPts val="25"/>
                        </a:spcBef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Waste</a:t>
                      </a:r>
                      <a:r>
                        <a:rPr dirty="0" sz="1400" spc="-6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management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groups</a:t>
                      </a:r>
                      <a:r>
                        <a:rPr dirty="0" sz="14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formation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31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</a:pPr>
                      <a:r>
                        <a:rPr dirty="0" sz="1400" spc="-25">
                          <a:latin typeface="Calibri"/>
                          <a:cs typeface="Calibri"/>
                        </a:rPr>
                        <a:t>B1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Ongoing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4445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dirty="0" sz="1400">
                          <a:latin typeface="Calibri"/>
                          <a:cs typeface="Calibri"/>
                        </a:rPr>
                        <a:t>7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waste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management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CIGs</a:t>
                      </a:r>
                      <a:r>
                        <a:rPr dirty="0" sz="14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formed</a:t>
                      </a:r>
                      <a:r>
                        <a:rPr dirty="0" sz="1400" spc="-6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14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supported.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371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501650"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</a:pPr>
                      <a:r>
                        <a:rPr dirty="0" sz="1400" spc="-25">
                          <a:latin typeface="Calibri"/>
                          <a:cs typeface="Calibri"/>
                        </a:rPr>
                        <a:t>15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190500">
                        <a:lnSpc>
                          <a:spcPts val="1680"/>
                        </a:lnSpc>
                        <a:spcBef>
                          <a:spcPts val="25"/>
                        </a:spcBef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Community-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led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landscape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restoration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31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</a:pPr>
                      <a:r>
                        <a:rPr dirty="0" sz="1400" spc="-25">
                          <a:latin typeface="Calibri"/>
                          <a:cs typeface="Calibri"/>
                        </a:rPr>
                        <a:t>B2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Ongoing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4445" marR="26035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dirty="0" sz="1400" b="1">
                          <a:latin typeface="Calibri"/>
                          <a:cs typeface="Calibri"/>
                        </a:rPr>
                        <a:t>4,691.7ha</a:t>
                      </a:r>
                      <a:r>
                        <a:rPr dirty="0" sz="1400" spc="-4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has</a:t>
                      </a:r>
                      <a:r>
                        <a:rPr dirty="0" sz="14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undergone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site</a:t>
                      </a:r>
                      <a:r>
                        <a:rPr dirty="0" sz="14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preparation,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planting,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14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agroforestry integration</a:t>
                      </a:r>
                      <a:r>
                        <a:rPr dirty="0" sz="14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using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4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CDD</a:t>
                      </a:r>
                      <a:r>
                        <a:rPr dirty="0" sz="14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approach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as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part</a:t>
                      </a:r>
                      <a:r>
                        <a:rPr dirty="0" sz="14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of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afforestation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activities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3048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643255"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</a:pPr>
                      <a:r>
                        <a:rPr dirty="0" sz="1400" spc="-25">
                          <a:latin typeface="Calibri"/>
                          <a:cs typeface="Calibri"/>
                        </a:rPr>
                        <a:t>16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">
                        <a:lnSpc>
                          <a:spcPts val="1650"/>
                        </a:lnSpc>
                      </a:pPr>
                      <a:r>
                        <a:rPr dirty="0" sz="1400">
                          <a:latin typeface="Calibri"/>
                          <a:cs typeface="Calibri"/>
                        </a:rPr>
                        <a:t>Engagement</a:t>
                      </a:r>
                      <a:r>
                        <a:rPr dirty="0" sz="1400" spc="-7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of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175">
                        <a:lnSpc>
                          <a:spcPct val="100000"/>
                        </a:lnSpc>
                      </a:pPr>
                      <a:r>
                        <a:rPr dirty="0" sz="1400">
                          <a:latin typeface="Calibri"/>
                          <a:cs typeface="Calibri"/>
                        </a:rPr>
                        <a:t>technical</a:t>
                      </a:r>
                      <a:r>
                        <a:rPr dirty="0" sz="1400" spc="-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partners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</a:pPr>
                      <a:r>
                        <a:rPr dirty="0" sz="1400" spc="-25">
                          <a:latin typeface="Calibri"/>
                          <a:cs typeface="Calibri"/>
                        </a:rPr>
                        <a:t>B2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Achieved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F50"/>
                    </a:solidFill>
                  </a:tcPr>
                </a:tc>
                <a:tc>
                  <a:txBody>
                    <a:bodyPr/>
                    <a:lstStyle/>
                    <a:p>
                      <a:pPr marL="4445">
                        <a:lnSpc>
                          <a:spcPts val="1639"/>
                        </a:lnSpc>
                      </a:pPr>
                      <a:r>
                        <a:rPr dirty="0" sz="1400" spc="-30">
                          <a:latin typeface="Calibri"/>
                          <a:cs typeface="Calibri"/>
                        </a:rPr>
                        <a:t>FAO</a:t>
                      </a:r>
                      <a:r>
                        <a:rPr dirty="0" sz="14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has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been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engaged.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project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has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been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working</a:t>
                      </a:r>
                      <a:r>
                        <a:rPr dirty="0" sz="14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with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PxD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in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4445">
                        <a:lnSpc>
                          <a:spcPct val="100000"/>
                        </a:lnSpc>
                      </a:pPr>
                      <a:r>
                        <a:rPr dirty="0" sz="1400">
                          <a:latin typeface="Calibri"/>
                          <a:cs typeface="Calibri"/>
                        </a:rPr>
                        <a:t>supporting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local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farmers</a:t>
                      </a:r>
                      <a:r>
                        <a:rPr dirty="0" sz="1400" spc="-6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in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terms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of</a:t>
                      </a:r>
                      <a:r>
                        <a:rPr dirty="0" sz="14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Digital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Precision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Agriculture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and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4445">
                        <a:lnSpc>
                          <a:spcPts val="1650"/>
                        </a:lnSpc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Extension.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8004" y="213299"/>
            <a:ext cx="11536843" cy="441484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4426965" y="441452"/>
            <a:ext cx="3338829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latin typeface="Corbel"/>
                <a:cs typeface="Corbel"/>
              </a:rPr>
              <a:t>Assessment</a:t>
            </a:r>
            <a:r>
              <a:rPr dirty="0" sz="1800" spc="-70" b="1">
                <a:latin typeface="Corbel"/>
                <a:cs typeface="Corbel"/>
              </a:rPr>
              <a:t> </a:t>
            </a:r>
            <a:r>
              <a:rPr dirty="0" sz="1800" b="1">
                <a:latin typeface="Corbel"/>
                <a:cs typeface="Corbel"/>
              </a:rPr>
              <a:t>of</a:t>
            </a:r>
            <a:r>
              <a:rPr dirty="0" sz="1800" spc="-95" b="1">
                <a:latin typeface="Corbel"/>
                <a:cs typeface="Corbel"/>
              </a:rPr>
              <a:t> </a:t>
            </a:r>
            <a:r>
              <a:rPr dirty="0" sz="1800" spc="-10" b="1">
                <a:latin typeface="Corbel"/>
                <a:cs typeface="Corbel"/>
              </a:rPr>
              <a:t>ACReSAL</a:t>
            </a:r>
            <a:r>
              <a:rPr dirty="0" sz="1800" spc="-60" b="1">
                <a:latin typeface="Corbel"/>
                <a:cs typeface="Corbel"/>
              </a:rPr>
              <a:t> </a:t>
            </a:r>
            <a:r>
              <a:rPr dirty="0" sz="1800" spc="-10" b="1">
                <a:latin typeface="Corbel"/>
                <a:cs typeface="Corbel"/>
              </a:rPr>
              <a:t>Project’s</a:t>
            </a:r>
            <a:endParaRPr sz="1800">
              <a:latin typeface="Corbel"/>
              <a:cs typeface="Corbel"/>
            </a:endParaRPr>
          </a:p>
          <a:p>
            <a:pPr algn="ctr" marL="39370">
              <a:lnSpc>
                <a:spcPct val="100000"/>
              </a:lnSpc>
            </a:pPr>
            <a:r>
              <a:rPr dirty="0" sz="1800" b="1">
                <a:latin typeface="Corbel"/>
                <a:cs typeface="Corbel"/>
              </a:rPr>
              <a:t>Component</a:t>
            </a:r>
            <a:r>
              <a:rPr dirty="0" sz="1800" spc="-90" b="1">
                <a:latin typeface="Corbel"/>
                <a:cs typeface="Corbel"/>
              </a:rPr>
              <a:t> </a:t>
            </a:r>
            <a:r>
              <a:rPr dirty="0" sz="1800" spc="-50" b="1">
                <a:latin typeface="Corbel"/>
                <a:cs typeface="Corbel"/>
              </a:rPr>
              <a:t>B</a:t>
            </a:r>
            <a:endParaRPr sz="1800">
              <a:latin typeface="Corbel"/>
              <a:cs typeface="Corbel"/>
            </a:endParaRPr>
          </a:p>
        </p:txBody>
      </p:sp>
      <p:graphicFrame>
        <p:nvGraphicFramePr>
          <p:cNvPr id="4" name="object 4" descr=""/>
          <p:cNvGraphicFramePr>
            <a:graphicFrameLocks noGrp="1"/>
          </p:cNvGraphicFramePr>
          <p:nvPr/>
        </p:nvGraphicFramePr>
        <p:xfrm>
          <a:off x="642048" y="1174114"/>
          <a:ext cx="10884535" cy="53632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2030"/>
                <a:gridCol w="1405890"/>
                <a:gridCol w="1495425"/>
                <a:gridCol w="1420495"/>
                <a:gridCol w="5472430"/>
              </a:tblGrid>
              <a:tr h="42989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dirty="0" sz="1400" spc="-25" b="1">
                          <a:latin typeface="Calibri"/>
                          <a:cs typeface="Calibri"/>
                        </a:rPr>
                        <a:t>S/N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9969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dirty="0" sz="1400" spc="-20" b="1">
                          <a:latin typeface="Calibri"/>
                          <a:cs typeface="Calibri"/>
                        </a:rPr>
                        <a:t>Task/</a:t>
                      </a:r>
                      <a:r>
                        <a:rPr dirty="0" sz="1400" spc="-2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 b="1">
                          <a:latin typeface="Calibri"/>
                          <a:cs typeface="Calibri"/>
                        </a:rPr>
                        <a:t>Activity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9969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dirty="0" sz="1400" spc="-10" b="1">
                          <a:latin typeface="Calibri"/>
                          <a:cs typeface="Calibri"/>
                        </a:rPr>
                        <a:t>Sub-Component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9969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dirty="0" sz="1400" spc="-10" b="1">
                          <a:latin typeface="Calibri"/>
                          <a:cs typeface="Calibri"/>
                        </a:rPr>
                        <a:t>Status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9969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dirty="0" sz="1400" spc="-10" b="1">
                          <a:latin typeface="Calibri"/>
                          <a:cs typeface="Calibri"/>
                        </a:rPr>
                        <a:t>Progress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9969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429895">
                <a:tc>
                  <a:txBody>
                    <a:bodyPr/>
                    <a:lstStyle/>
                    <a:p>
                      <a:pPr algn="ctr">
                        <a:lnSpc>
                          <a:spcPts val="1645"/>
                        </a:lnSpc>
                      </a:pPr>
                      <a:r>
                        <a:rPr dirty="0" sz="1400" spc="-25">
                          <a:latin typeface="Calibri"/>
                          <a:cs typeface="Calibri"/>
                        </a:rPr>
                        <a:t>17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810">
                        <a:lnSpc>
                          <a:spcPts val="1645"/>
                        </a:lnSpc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Procurement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of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810">
                        <a:lnSpc>
                          <a:spcPts val="1645"/>
                        </a:lnSpc>
                      </a:pPr>
                      <a:r>
                        <a:rPr dirty="0" sz="1400">
                          <a:latin typeface="Calibri"/>
                          <a:cs typeface="Calibri"/>
                        </a:rPr>
                        <a:t>Delfino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ploughs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1645"/>
                        </a:lnSpc>
                      </a:pPr>
                      <a:r>
                        <a:rPr dirty="0" sz="1400" spc="-25">
                          <a:latin typeface="Calibri"/>
                          <a:cs typeface="Calibri"/>
                        </a:rPr>
                        <a:t>B2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1645"/>
                        </a:lnSpc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Ongoing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4445"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r>
                        <a:rPr dirty="0" sz="1400">
                          <a:latin typeface="Calibri"/>
                          <a:cs typeface="Calibri"/>
                        </a:rPr>
                        <a:t>process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of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procuring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Delphino</a:t>
                      </a:r>
                      <a:r>
                        <a:rPr dirty="0" sz="14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plough</a:t>
                      </a:r>
                      <a:r>
                        <a:rPr dirty="0" sz="14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is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on-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going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0033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429895">
                <a:tc>
                  <a:txBody>
                    <a:bodyPr/>
                    <a:lstStyle/>
                    <a:p>
                      <a:pPr algn="ctr">
                        <a:lnSpc>
                          <a:spcPts val="1645"/>
                        </a:lnSpc>
                      </a:pPr>
                      <a:r>
                        <a:rPr dirty="0" sz="1400" spc="-25">
                          <a:latin typeface="Calibri"/>
                          <a:cs typeface="Calibri"/>
                        </a:rPr>
                        <a:t>18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810" marR="271145">
                        <a:lnSpc>
                          <a:spcPts val="1680"/>
                        </a:lnSpc>
                      </a:pPr>
                      <a:r>
                        <a:rPr dirty="0" sz="1400">
                          <a:latin typeface="Calibri"/>
                          <a:cs typeface="Calibri"/>
                        </a:rPr>
                        <a:t>Site</a:t>
                      </a:r>
                      <a:r>
                        <a:rPr dirty="0" sz="1400" spc="-6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selection</a:t>
                      </a:r>
                      <a:r>
                        <a:rPr dirty="0" sz="1400" spc="-50">
                          <a:latin typeface="Calibri"/>
                          <a:cs typeface="Calibri"/>
                        </a:rPr>
                        <a:t> &amp;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phasing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1645"/>
                        </a:lnSpc>
                      </a:pPr>
                      <a:r>
                        <a:rPr dirty="0" sz="1400" spc="-25">
                          <a:latin typeface="Calibri"/>
                          <a:cs typeface="Calibri"/>
                        </a:rPr>
                        <a:t>B2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ts val="1645"/>
                        </a:lnSpc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Achieved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F50"/>
                    </a:solidFill>
                  </a:tcPr>
                </a:tc>
                <a:tc>
                  <a:txBody>
                    <a:bodyPr/>
                    <a:lstStyle/>
                    <a:p>
                      <a:pPr marL="4445"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r>
                        <a:rPr dirty="0" sz="1400">
                          <a:latin typeface="Calibri"/>
                          <a:cs typeface="Calibri"/>
                        </a:rPr>
                        <a:t>Sites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have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been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selected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land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restoration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started</a:t>
                      </a:r>
                      <a:r>
                        <a:rPr dirty="0" sz="14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in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some</a:t>
                      </a:r>
                      <a:r>
                        <a:rPr dirty="0" sz="14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states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0033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643255">
                <a:tc>
                  <a:txBody>
                    <a:bodyPr/>
                    <a:lstStyle/>
                    <a:p>
                      <a:pPr algn="ctr">
                        <a:lnSpc>
                          <a:spcPts val="1645"/>
                        </a:lnSpc>
                      </a:pPr>
                      <a:r>
                        <a:rPr dirty="0" sz="1400" spc="-25">
                          <a:latin typeface="Calibri"/>
                          <a:cs typeface="Calibri"/>
                        </a:rPr>
                        <a:t>19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810" marR="511809">
                        <a:lnSpc>
                          <a:spcPts val="1680"/>
                        </a:lnSpc>
                        <a:spcBef>
                          <a:spcPts val="20"/>
                        </a:spcBef>
                      </a:pPr>
                      <a:r>
                        <a:rPr dirty="0" sz="1400" spc="-20">
                          <a:latin typeface="Calibri"/>
                          <a:cs typeface="Calibri"/>
                        </a:rPr>
                        <a:t>Pre-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planting operations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254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1645"/>
                        </a:lnSpc>
                      </a:pPr>
                      <a:r>
                        <a:rPr dirty="0" sz="1400" spc="-25">
                          <a:latin typeface="Calibri"/>
                          <a:cs typeface="Calibri"/>
                        </a:rPr>
                        <a:t>B2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1645"/>
                        </a:lnSpc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Ongoing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4445" marR="669290">
                        <a:lnSpc>
                          <a:spcPts val="1680"/>
                        </a:lnSpc>
                        <a:spcBef>
                          <a:spcPts val="10"/>
                        </a:spcBef>
                      </a:pPr>
                      <a:r>
                        <a:rPr dirty="0" sz="1400">
                          <a:latin typeface="Calibri"/>
                          <a:cs typeface="Calibri"/>
                        </a:rPr>
                        <a:t>Land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preparation: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clearing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invasive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species,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ploughing,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soil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testing.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Nursery</a:t>
                      </a:r>
                      <a:r>
                        <a:rPr dirty="0" sz="1400" spc="-6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readiness: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ensure</a:t>
                      </a:r>
                      <a:r>
                        <a:rPr dirty="0" sz="14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seedlings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are</a:t>
                      </a:r>
                      <a:r>
                        <a:rPr dirty="0" sz="14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available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1069975">
                <a:tc>
                  <a:txBody>
                    <a:bodyPr/>
                    <a:lstStyle/>
                    <a:p>
                      <a:pPr algn="ctr">
                        <a:lnSpc>
                          <a:spcPts val="1645"/>
                        </a:lnSpc>
                      </a:pPr>
                      <a:r>
                        <a:rPr dirty="0" sz="1400" spc="-25">
                          <a:latin typeface="Calibri"/>
                          <a:cs typeface="Calibri"/>
                        </a:rPr>
                        <a:t>20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810" marR="303530">
                        <a:lnSpc>
                          <a:spcPts val="1680"/>
                        </a:lnSpc>
                        <a:spcBef>
                          <a:spcPts val="20"/>
                        </a:spcBef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Engagement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of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cooperatives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254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1645"/>
                        </a:lnSpc>
                      </a:pPr>
                      <a:r>
                        <a:rPr dirty="0" sz="1400" spc="-25">
                          <a:latin typeface="Calibri"/>
                          <a:cs typeface="Calibri"/>
                        </a:rPr>
                        <a:t>B2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ts val="1645"/>
                        </a:lnSpc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Achieved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F50"/>
                    </a:solidFill>
                  </a:tcPr>
                </a:tc>
                <a:tc>
                  <a:txBody>
                    <a:bodyPr/>
                    <a:lstStyle/>
                    <a:p>
                      <a:pPr marL="4445" marR="3810">
                        <a:lnSpc>
                          <a:spcPts val="1680"/>
                        </a:lnSpc>
                        <a:spcBef>
                          <a:spcPts val="10"/>
                        </a:spcBef>
                      </a:pPr>
                      <a:r>
                        <a:rPr dirty="0" sz="1400">
                          <a:latin typeface="Calibri"/>
                          <a:cs typeface="Calibri"/>
                        </a:rPr>
                        <a:t>Farmer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cooperatives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mobilised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for</a:t>
                      </a:r>
                      <a:r>
                        <a:rPr dirty="0" sz="14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ownership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sustainability.</a:t>
                      </a:r>
                      <a:r>
                        <a:rPr dirty="0" sz="14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Planting, maintenance,</a:t>
                      </a:r>
                      <a:r>
                        <a:rPr dirty="0" sz="14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monitoring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agreements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done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with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cooperatives,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capacity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building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on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climate-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smart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practices</a:t>
                      </a:r>
                      <a:r>
                        <a:rPr dirty="0" sz="14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agroforestry</a:t>
                      </a:r>
                      <a:r>
                        <a:rPr dirty="0" sz="14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 coorperatives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were</a:t>
                      </a:r>
                      <a:r>
                        <a:rPr dirty="0" sz="14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linked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value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chains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for</a:t>
                      </a:r>
                      <a:r>
                        <a:rPr dirty="0" sz="1400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economic</a:t>
                      </a:r>
                      <a:r>
                        <a:rPr dirty="0" sz="1400" spc="-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incentives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(NTFPs,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improved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4445">
                        <a:lnSpc>
                          <a:spcPts val="1600"/>
                        </a:lnSpc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crops).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429895"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</a:pPr>
                      <a:r>
                        <a:rPr dirty="0" sz="1400" spc="-25">
                          <a:latin typeface="Calibri"/>
                          <a:cs typeface="Calibri"/>
                        </a:rPr>
                        <a:t>21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 marR="32384">
                        <a:lnSpc>
                          <a:spcPts val="1650"/>
                        </a:lnSpc>
                      </a:pPr>
                      <a:r>
                        <a:rPr dirty="0" sz="1400" spc="-20">
                          <a:latin typeface="Calibri"/>
                          <a:cs typeface="Calibri"/>
                        </a:rPr>
                        <a:t>Training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of</a:t>
                      </a:r>
                      <a:r>
                        <a:rPr dirty="0" sz="14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trainers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1650"/>
                        </a:lnSpc>
                      </a:pPr>
                      <a:r>
                        <a:rPr dirty="0" sz="1400" spc="-25">
                          <a:latin typeface="Calibri"/>
                          <a:cs typeface="Calibri"/>
                        </a:rPr>
                        <a:t>B2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ts val="1650"/>
                        </a:lnSpc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Achieved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F50"/>
                    </a:solidFill>
                  </a:tcPr>
                </a:tc>
                <a:tc>
                  <a:txBody>
                    <a:bodyPr/>
                    <a:lstStyle/>
                    <a:p>
                      <a:pPr marL="4445" marR="341630">
                        <a:lnSpc>
                          <a:spcPts val="1680"/>
                        </a:lnSpc>
                      </a:pPr>
                      <a:r>
                        <a:rPr dirty="0" sz="1400" spc="-20">
                          <a:latin typeface="Calibri"/>
                          <a:cs typeface="Calibri"/>
                        </a:rPr>
                        <a:t>Training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of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trainers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has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been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conducted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in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Abuja.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This</a:t>
                      </a:r>
                      <a:r>
                        <a:rPr dirty="0" sz="14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was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first</a:t>
                      </a:r>
                      <a:r>
                        <a:rPr dirty="0" sz="14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FAO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activity.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It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has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also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been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stepped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down.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643890"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</a:pPr>
                      <a:r>
                        <a:rPr dirty="0" sz="1400" spc="-25">
                          <a:latin typeface="Calibri"/>
                          <a:cs typeface="Calibri"/>
                        </a:rPr>
                        <a:t>22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810">
                        <a:lnSpc>
                          <a:spcPts val="1650"/>
                        </a:lnSpc>
                      </a:pPr>
                      <a:r>
                        <a:rPr dirty="0" sz="1400">
                          <a:latin typeface="Calibri"/>
                          <a:cs typeface="Calibri"/>
                        </a:rPr>
                        <a:t>Finance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for</a:t>
                      </a:r>
                      <a:r>
                        <a:rPr dirty="0" sz="1400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inputs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810">
                        <a:lnSpc>
                          <a:spcPct val="100000"/>
                        </a:lnSpc>
                      </a:pPr>
                      <a:r>
                        <a:rPr dirty="0" sz="1400">
                          <a:latin typeface="Calibri"/>
                          <a:cs typeface="Calibri"/>
                        </a:rPr>
                        <a:t>&amp;</a:t>
                      </a:r>
                      <a:r>
                        <a:rPr dirty="0" sz="14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value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chains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1650"/>
                        </a:lnSpc>
                      </a:pPr>
                      <a:r>
                        <a:rPr dirty="0" sz="1400" spc="-25">
                          <a:latin typeface="Calibri"/>
                          <a:cs typeface="Calibri"/>
                        </a:rPr>
                        <a:t>B2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ts val="1650"/>
                        </a:lnSpc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Achieved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F50"/>
                    </a:solidFill>
                  </a:tcPr>
                </a:tc>
                <a:tc>
                  <a:txBody>
                    <a:bodyPr/>
                    <a:lstStyle/>
                    <a:p>
                      <a:pPr marL="83185">
                        <a:lnSpc>
                          <a:spcPts val="1635"/>
                        </a:lnSpc>
                      </a:pPr>
                      <a:r>
                        <a:rPr dirty="0" sz="1400">
                          <a:latin typeface="Calibri"/>
                          <a:cs typeface="Calibri"/>
                        </a:rPr>
                        <a:t>12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tractors,</a:t>
                      </a:r>
                      <a:r>
                        <a:rPr dirty="0" sz="1400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12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tricycles,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seeds,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seedlings,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other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supplies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have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been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4445">
                        <a:lnSpc>
                          <a:spcPct val="100000"/>
                        </a:lnSpc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purchased</a:t>
                      </a:r>
                      <a:r>
                        <a:rPr dirty="0" sz="14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for</a:t>
                      </a:r>
                      <a:r>
                        <a:rPr dirty="0" sz="14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land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 restoration.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643255"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</a:pPr>
                      <a:r>
                        <a:rPr dirty="0" sz="1400" spc="-25">
                          <a:latin typeface="Calibri"/>
                          <a:cs typeface="Calibri"/>
                        </a:rPr>
                        <a:t>23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810" marR="575310">
                        <a:lnSpc>
                          <a:spcPts val="1680"/>
                        </a:lnSpc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Establish community nurseries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1650"/>
                        </a:lnSpc>
                      </a:pPr>
                      <a:r>
                        <a:rPr dirty="0" sz="1400" spc="-25">
                          <a:latin typeface="Calibri"/>
                          <a:cs typeface="Calibri"/>
                        </a:rPr>
                        <a:t>B2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ts val="1650"/>
                        </a:lnSpc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Achieved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F50"/>
                    </a:solidFill>
                  </a:tcPr>
                </a:tc>
                <a:tc>
                  <a:txBody>
                    <a:bodyPr/>
                    <a:lstStyle/>
                    <a:p>
                      <a:pPr marL="4445" marR="349885">
                        <a:lnSpc>
                          <a:spcPct val="100000"/>
                        </a:lnSpc>
                        <a:spcBef>
                          <a:spcPts val="795"/>
                        </a:spcBef>
                      </a:pPr>
                      <a:r>
                        <a:rPr dirty="0" sz="1400">
                          <a:latin typeface="Calibri"/>
                          <a:cs typeface="Calibri"/>
                        </a:rPr>
                        <a:t>11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nurseries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have</a:t>
                      </a:r>
                      <a:r>
                        <a:rPr dirty="0" sz="14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been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established,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each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with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production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capacity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of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50,000</a:t>
                      </a:r>
                      <a:r>
                        <a:rPr dirty="0" sz="14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seedlings.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0096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643255"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</a:pPr>
                      <a:r>
                        <a:rPr dirty="0" sz="1400" spc="-25">
                          <a:latin typeface="Calibri"/>
                          <a:cs typeface="Calibri"/>
                        </a:rPr>
                        <a:t>24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810" marR="351155">
                        <a:lnSpc>
                          <a:spcPts val="1680"/>
                        </a:lnSpc>
                        <a:spcBef>
                          <a:spcPts val="25"/>
                        </a:spcBef>
                      </a:pPr>
                      <a:r>
                        <a:rPr dirty="0" sz="1400">
                          <a:latin typeface="Calibri"/>
                          <a:cs typeface="Calibri"/>
                        </a:rPr>
                        <a:t>Promote</a:t>
                      </a:r>
                      <a:r>
                        <a:rPr dirty="0" sz="1400" spc="-8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NTFP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value</a:t>
                      </a:r>
                      <a:r>
                        <a:rPr dirty="0" sz="1400" spc="-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chains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31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1650"/>
                        </a:lnSpc>
                      </a:pPr>
                      <a:r>
                        <a:rPr dirty="0" sz="1400" spc="-25">
                          <a:latin typeface="Calibri"/>
                          <a:cs typeface="Calibri"/>
                        </a:rPr>
                        <a:t>B2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ts val="1650"/>
                        </a:lnSpc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Achieved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F50"/>
                    </a:solidFill>
                  </a:tcPr>
                </a:tc>
                <a:tc>
                  <a:txBody>
                    <a:bodyPr/>
                    <a:lstStyle/>
                    <a:p>
                      <a:pPr marL="4445" marR="141605">
                        <a:lnSpc>
                          <a:spcPts val="1680"/>
                        </a:lnSpc>
                      </a:pPr>
                      <a:r>
                        <a:rPr dirty="0" sz="1400"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Community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Interest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Group</a:t>
                      </a:r>
                      <a:r>
                        <a:rPr dirty="0" sz="14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(CIG)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has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been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established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specifically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to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focus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on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4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production</a:t>
                      </a:r>
                      <a:r>
                        <a:rPr dirty="0" sz="14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of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non-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timber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 forest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products.</a:t>
                      </a:r>
                      <a:r>
                        <a:rPr dirty="0" sz="14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CIG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is</a:t>
                      </a:r>
                      <a:r>
                        <a:rPr dirty="0" sz="14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into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production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of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Baobab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powder,</a:t>
                      </a:r>
                      <a:r>
                        <a:rPr dirty="0" sz="14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g/nut</a:t>
                      </a:r>
                      <a:r>
                        <a:rPr dirty="0" sz="14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cake,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locust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beans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seasoning,</a:t>
                      </a:r>
                      <a:r>
                        <a:rPr dirty="0" sz="14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etc.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8004" y="213299"/>
            <a:ext cx="11536843" cy="441484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4426965" y="441452"/>
            <a:ext cx="3338829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latin typeface="Corbel"/>
                <a:cs typeface="Corbel"/>
              </a:rPr>
              <a:t>Assessment</a:t>
            </a:r>
            <a:r>
              <a:rPr dirty="0" sz="1800" spc="-70" b="1">
                <a:latin typeface="Corbel"/>
                <a:cs typeface="Corbel"/>
              </a:rPr>
              <a:t> </a:t>
            </a:r>
            <a:r>
              <a:rPr dirty="0" sz="1800" b="1">
                <a:latin typeface="Corbel"/>
                <a:cs typeface="Corbel"/>
              </a:rPr>
              <a:t>of</a:t>
            </a:r>
            <a:r>
              <a:rPr dirty="0" sz="1800" spc="-95" b="1">
                <a:latin typeface="Corbel"/>
                <a:cs typeface="Corbel"/>
              </a:rPr>
              <a:t> </a:t>
            </a:r>
            <a:r>
              <a:rPr dirty="0" sz="1800" spc="-10" b="1">
                <a:latin typeface="Corbel"/>
                <a:cs typeface="Corbel"/>
              </a:rPr>
              <a:t>ACReSAL</a:t>
            </a:r>
            <a:r>
              <a:rPr dirty="0" sz="1800" spc="-60" b="1">
                <a:latin typeface="Corbel"/>
                <a:cs typeface="Corbel"/>
              </a:rPr>
              <a:t> </a:t>
            </a:r>
            <a:r>
              <a:rPr dirty="0" sz="1800" spc="-10" b="1">
                <a:latin typeface="Corbel"/>
                <a:cs typeface="Corbel"/>
              </a:rPr>
              <a:t>Project’s</a:t>
            </a:r>
            <a:endParaRPr sz="1800">
              <a:latin typeface="Corbel"/>
              <a:cs typeface="Corbel"/>
            </a:endParaRPr>
          </a:p>
          <a:p>
            <a:pPr algn="ctr">
              <a:lnSpc>
                <a:spcPct val="100000"/>
              </a:lnSpc>
            </a:pPr>
            <a:r>
              <a:rPr dirty="0" sz="1800" b="1">
                <a:latin typeface="Corbel"/>
                <a:cs typeface="Corbel"/>
              </a:rPr>
              <a:t>Component</a:t>
            </a:r>
            <a:r>
              <a:rPr dirty="0" sz="1800" spc="-90" b="1">
                <a:latin typeface="Corbel"/>
                <a:cs typeface="Corbel"/>
              </a:rPr>
              <a:t> </a:t>
            </a:r>
            <a:r>
              <a:rPr dirty="0" sz="1800" spc="-50" b="1">
                <a:latin typeface="Corbel"/>
                <a:cs typeface="Corbel"/>
              </a:rPr>
              <a:t>B</a:t>
            </a:r>
            <a:endParaRPr sz="1800">
              <a:latin typeface="Corbel"/>
              <a:cs typeface="Corbel"/>
            </a:endParaRPr>
          </a:p>
        </p:txBody>
      </p:sp>
      <p:graphicFrame>
        <p:nvGraphicFramePr>
          <p:cNvPr id="4" name="object 4" descr=""/>
          <p:cNvGraphicFramePr>
            <a:graphicFrameLocks noGrp="1"/>
          </p:cNvGraphicFramePr>
          <p:nvPr/>
        </p:nvGraphicFramePr>
        <p:xfrm>
          <a:off x="836002" y="1229486"/>
          <a:ext cx="11162030" cy="51968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27430"/>
                <a:gridCol w="1441450"/>
                <a:gridCol w="1533524"/>
                <a:gridCol w="1439545"/>
                <a:gridCol w="5630545"/>
              </a:tblGrid>
              <a:tr h="6496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400" spc="-25">
                          <a:latin typeface="Calibri"/>
                          <a:cs typeface="Calibri"/>
                        </a:rPr>
                        <a:t>S/N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571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2413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400" spc="-20">
                          <a:latin typeface="Calibri"/>
                          <a:cs typeface="Calibri"/>
                        </a:rPr>
                        <a:t>Task/</a:t>
                      </a:r>
                      <a:r>
                        <a:rPr dirty="0" sz="14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Activity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571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 marL="127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Sub-Component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571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 marL="127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Status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571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 marL="25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Progress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571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649605">
                <a:tc>
                  <a:txBody>
                    <a:bodyPr/>
                    <a:lstStyle/>
                    <a:p>
                      <a:pPr algn="ctr" marL="635">
                        <a:lnSpc>
                          <a:spcPts val="1650"/>
                        </a:lnSpc>
                      </a:pPr>
                      <a:r>
                        <a:rPr dirty="0" sz="1400" spc="-25">
                          <a:latin typeface="Calibri"/>
                          <a:cs typeface="Calibri"/>
                        </a:rPr>
                        <a:t>25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4445" marR="95250">
                        <a:lnSpc>
                          <a:spcPts val="1680"/>
                        </a:lnSpc>
                        <a:spcBef>
                          <a:spcPts val="25"/>
                        </a:spcBef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Climate-smart rainfed</a:t>
                      </a:r>
                      <a:r>
                        <a:rPr dirty="0" sz="1400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agriculture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31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1650"/>
                        </a:lnSpc>
                      </a:pPr>
                      <a:r>
                        <a:rPr dirty="0" sz="1400" spc="-25">
                          <a:latin typeface="Calibri"/>
                          <a:cs typeface="Calibri"/>
                        </a:rPr>
                        <a:t>B2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1650"/>
                        </a:lnSpc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Ongoing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5080" marR="3175">
                        <a:lnSpc>
                          <a:spcPct val="100000"/>
                        </a:lnSpc>
                        <a:spcBef>
                          <a:spcPts val="815"/>
                        </a:spcBef>
                      </a:pPr>
                      <a:r>
                        <a:rPr dirty="0" sz="1400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state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is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supporting</a:t>
                      </a:r>
                      <a:r>
                        <a:rPr dirty="0" sz="14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agroforestry</a:t>
                      </a:r>
                      <a:r>
                        <a:rPr dirty="0" sz="14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by</a:t>
                      </a:r>
                      <a:r>
                        <a:rPr dirty="0" sz="14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distributing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drought-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tolerant</a:t>
                      </a:r>
                      <a:r>
                        <a:rPr dirty="0" sz="14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seedlings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promoting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4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use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of</a:t>
                      </a:r>
                      <a:r>
                        <a:rPr dirty="0" sz="14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organic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manure.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035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649605">
                <a:tc>
                  <a:txBody>
                    <a:bodyPr/>
                    <a:lstStyle/>
                    <a:p>
                      <a:pPr algn="ctr" marL="635">
                        <a:lnSpc>
                          <a:spcPts val="1650"/>
                        </a:lnSpc>
                      </a:pPr>
                      <a:r>
                        <a:rPr dirty="0" sz="1400" spc="-25">
                          <a:latin typeface="Calibri"/>
                          <a:cs typeface="Calibri"/>
                        </a:rPr>
                        <a:t>26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4445" marR="1270">
                        <a:lnSpc>
                          <a:spcPts val="1680"/>
                        </a:lnSpc>
                        <a:spcBef>
                          <a:spcPts val="25"/>
                        </a:spcBef>
                      </a:pPr>
                      <a:r>
                        <a:rPr dirty="0" sz="1400">
                          <a:latin typeface="Calibri"/>
                          <a:cs typeface="Calibri"/>
                        </a:rPr>
                        <a:t>Extension</a:t>
                      </a:r>
                      <a:r>
                        <a:rPr dirty="0" sz="1400" spc="-7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50">
                          <a:latin typeface="Calibri"/>
                          <a:cs typeface="Calibri"/>
                        </a:rPr>
                        <a:t>&amp;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technical</a:t>
                      </a:r>
                      <a:r>
                        <a:rPr dirty="0" sz="14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assistance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31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1650"/>
                        </a:lnSpc>
                      </a:pPr>
                      <a:r>
                        <a:rPr dirty="0" sz="1400" spc="-25">
                          <a:latin typeface="Calibri"/>
                          <a:cs typeface="Calibri"/>
                        </a:rPr>
                        <a:t>B2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1650"/>
                        </a:lnSpc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Ongoing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5080">
                        <a:lnSpc>
                          <a:spcPct val="100000"/>
                        </a:lnSpc>
                        <a:spcBef>
                          <a:spcPts val="815"/>
                        </a:spcBef>
                      </a:pPr>
                      <a:r>
                        <a:rPr dirty="0" sz="1400" b="1">
                          <a:latin typeface="Calibri"/>
                          <a:cs typeface="Calibri"/>
                        </a:rPr>
                        <a:t>2,071</a:t>
                      </a:r>
                      <a:r>
                        <a:rPr dirty="0" sz="1400" spc="-2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farmers</a:t>
                      </a:r>
                      <a:r>
                        <a:rPr dirty="0" sz="1400" spc="-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have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been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identified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are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receiving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services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through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DPAE,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50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400">
                          <a:latin typeface="Calibri"/>
                          <a:cs typeface="Calibri"/>
                        </a:rPr>
                        <a:t>along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with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support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from</a:t>
                      </a:r>
                      <a:r>
                        <a:rPr dirty="0" sz="1400" spc="-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soil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value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assessments.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035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649605">
                <a:tc>
                  <a:txBody>
                    <a:bodyPr/>
                    <a:lstStyle/>
                    <a:p>
                      <a:pPr algn="ctr" marL="635">
                        <a:lnSpc>
                          <a:spcPts val="1650"/>
                        </a:lnSpc>
                      </a:pPr>
                      <a:r>
                        <a:rPr dirty="0" sz="1400" spc="-25">
                          <a:latin typeface="Calibri"/>
                          <a:cs typeface="Calibri"/>
                        </a:rPr>
                        <a:t>27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4445" marR="287020">
                        <a:lnSpc>
                          <a:spcPts val="1680"/>
                        </a:lnSpc>
                        <a:spcBef>
                          <a:spcPts val="25"/>
                        </a:spcBef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Revolving</a:t>
                      </a:r>
                      <a:r>
                        <a:rPr dirty="0" sz="14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funds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establishment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31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1650"/>
                        </a:lnSpc>
                      </a:pPr>
                      <a:r>
                        <a:rPr dirty="0" sz="1400" spc="-25">
                          <a:latin typeface="Calibri"/>
                          <a:cs typeface="Calibri"/>
                        </a:rPr>
                        <a:t>B2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1650"/>
                        </a:lnSpc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Ongoing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5080" marR="42545">
                        <a:lnSpc>
                          <a:spcPts val="1680"/>
                        </a:lnSpc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Approved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amount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=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u="heavy" sz="1400" spc="-10" b="1" strike="sngStrike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N</a:t>
                      </a:r>
                      <a:r>
                        <a:rPr dirty="0" sz="1400" spc="-10" b="1" strike="noStrike">
                          <a:latin typeface="Calibri"/>
                          <a:cs typeface="Calibri"/>
                        </a:rPr>
                        <a:t>350,000,000.00</a:t>
                      </a:r>
                      <a:r>
                        <a:rPr dirty="0" sz="1400" spc="20" b="1" strike="noStrike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b="1" strike="noStrike">
                          <a:latin typeface="Calibri"/>
                          <a:cs typeface="Calibri"/>
                        </a:rPr>
                        <a:t>($</a:t>
                      </a:r>
                      <a:r>
                        <a:rPr dirty="0" sz="1400" spc="-20" b="1" strike="noStrike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 b="1" strike="noStrike">
                          <a:latin typeface="Calibri"/>
                          <a:cs typeface="Calibri"/>
                        </a:rPr>
                        <a:t>250,000</a:t>
                      </a:r>
                      <a:r>
                        <a:rPr dirty="0" sz="1400" spc="-10" strike="noStrike">
                          <a:latin typeface="Calibri"/>
                          <a:cs typeface="Calibri"/>
                        </a:rPr>
                        <a:t>).</a:t>
                      </a:r>
                      <a:r>
                        <a:rPr dirty="0" sz="1400" spc="-5" strike="noStrike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5" strike="noStrike">
                          <a:latin typeface="Calibri"/>
                          <a:cs typeface="Calibri"/>
                        </a:rPr>
                        <a:t>Total</a:t>
                      </a:r>
                      <a:r>
                        <a:rPr dirty="0" sz="1400" spc="-30" strike="noStrike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trike="noStrike">
                          <a:latin typeface="Calibri"/>
                          <a:cs typeface="Calibri"/>
                        </a:rPr>
                        <a:t>amount</a:t>
                      </a:r>
                      <a:r>
                        <a:rPr dirty="0" sz="1400" spc="-25" strike="noStrike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 strike="noStrike">
                          <a:latin typeface="Calibri"/>
                          <a:cs typeface="Calibri"/>
                        </a:rPr>
                        <a:t>disbursed</a:t>
                      </a:r>
                      <a:r>
                        <a:rPr dirty="0" sz="1400" spc="-15" strike="noStrike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5" strike="noStrike">
                          <a:latin typeface="Calibri"/>
                          <a:cs typeface="Calibri"/>
                        </a:rPr>
                        <a:t>to </a:t>
                      </a:r>
                      <a:r>
                        <a:rPr dirty="0" sz="1400" strike="noStrike">
                          <a:latin typeface="Calibri"/>
                          <a:cs typeface="Calibri"/>
                        </a:rPr>
                        <a:t>CRFMCs</a:t>
                      </a:r>
                      <a:r>
                        <a:rPr dirty="0" sz="1400" spc="-25" strike="noStrike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b="1" strike="noStrike">
                          <a:latin typeface="Calibri"/>
                          <a:cs typeface="Calibri"/>
                        </a:rPr>
                        <a:t>=</a:t>
                      </a:r>
                      <a:r>
                        <a:rPr dirty="0" sz="1400" spc="-30" b="1" strike="noStrike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u="heavy" sz="1400" spc="-10" b="1" strike="sngStrike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N</a:t>
                      </a:r>
                      <a:r>
                        <a:rPr dirty="0" sz="1400" spc="-10" b="1" strike="noStrike">
                          <a:latin typeface="Calibri"/>
                          <a:cs typeface="Calibri"/>
                        </a:rPr>
                        <a:t>350,000,000.00.</a:t>
                      </a:r>
                      <a:r>
                        <a:rPr dirty="0" sz="1400" spc="20" b="1" strike="noStrike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5" strike="noStrike">
                          <a:latin typeface="Calibri"/>
                          <a:cs typeface="Calibri"/>
                        </a:rPr>
                        <a:t>Total </a:t>
                      </a:r>
                      <a:r>
                        <a:rPr dirty="0" sz="1400" strike="noStrike">
                          <a:latin typeface="Calibri"/>
                          <a:cs typeface="Calibri"/>
                        </a:rPr>
                        <a:t>amount</a:t>
                      </a:r>
                      <a:r>
                        <a:rPr dirty="0" sz="1400" spc="-20" strike="noStrike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 strike="noStrike">
                          <a:latin typeface="Calibri"/>
                          <a:cs typeface="Calibri"/>
                        </a:rPr>
                        <a:t>disbursed</a:t>
                      </a:r>
                      <a:r>
                        <a:rPr dirty="0" sz="1400" spc="-15" strike="noStrike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trike="noStrike"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1400" spc="-20" strike="noStrike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trike="noStrike">
                          <a:latin typeface="Calibri"/>
                          <a:cs typeface="Calibri"/>
                        </a:rPr>
                        <a:t>10</a:t>
                      </a:r>
                      <a:r>
                        <a:rPr dirty="0" sz="1400" spc="-20" strike="noStrike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 strike="noStrike">
                          <a:latin typeface="Calibri"/>
                          <a:cs typeface="Calibri"/>
                        </a:rPr>
                        <a:t>communities</a:t>
                      </a:r>
                      <a:r>
                        <a:rPr dirty="0" sz="1400" spc="-15" strike="noStrike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50" strike="noStrike">
                          <a:latin typeface="Calibri"/>
                          <a:cs typeface="Calibri"/>
                        </a:rPr>
                        <a:t>= </a:t>
                      </a:r>
                      <a:r>
                        <a:rPr dirty="0" sz="1400" spc="-10" b="1" strike="noStrike">
                          <a:latin typeface="Calibri"/>
                          <a:cs typeface="Calibri"/>
                        </a:rPr>
                        <a:t>N223,418,232.25.</a:t>
                      </a:r>
                      <a:r>
                        <a:rPr dirty="0" sz="1400" spc="10" b="1" strike="noStrike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5" b="1" strike="noStrike">
                          <a:latin typeface="Calibri"/>
                          <a:cs typeface="Calibri"/>
                        </a:rPr>
                        <a:t>Total</a:t>
                      </a:r>
                      <a:r>
                        <a:rPr dirty="0" sz="1400" spc="-50" b="1" strike="noStrike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 b="1" strike="noStrike">
                          <a:latin typeface="Calibri"/>
                          <a:cs typeface="Calibri"/>
                        </a:rPr>
                        <a:t>recovery</a:t>
                      </a:r>
                      <a:r>
                        <a:rPr dirty="0" sz="1400" spc="-60" b="1" strike="noStrike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b="1" strike="noStrike">
                          <a:latin typeface="Calibri"/>
                          <a:cs typeface="Calibri"/>
                        </a:rPr>
                        <a:t>=</a:t>
                      </a:r>
                      <a:r>
                        <a:rPr dirty="0" sz="1400" spc="-40" b="1" strike="noStrike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b="1" strike="noStrike">
                          <a:latin typeface="Calibri"/>
                          <a:cs typeface="Calibri"/>
                        </a:rPr>
                        <a:t>N216,269,668.47</a:t>
                      </a:r>
                      <a:r>
                        <a:rPr dirty="0" sz="1400" spc="295" b="1" strike="noStrike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 b="1" strike="noStrike">
                          <a:latin typeface="Calibri"/>
                          <a:cs typeface="Calibri"/>
                        </a:rPr>
                        <a:t>(61.7%).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649605">
                <a:tc>
                  <a:txBody>
                    <a:bodyPr/>
                    <a:lstStyle/>
                    <a:p>
                      <a:pPr algn="ctr" marL="635">
                        <a:lnSpc>
                          <a:spcPts val="1650"/>
                        </a:lnSpc>
                      </a:pPr>
                      <a:r>
                        <a:rPr dirty="0" sz="1400" spc="-25">
                          <a:latin typeface="Calibri"/>
                          <a:cs typeface="Calibri"/>
                        </a:rPr>
                        <a:t>28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4445" marR="8890">
                        <a:lnSpc>
                          <a:spcPts val="1680"/>
                        </a:lnSpc>
                      </a:pPr>
                      <a:r>
                        <a:rPr dirty="0" sz="1400">
                          <a:latin typeface="Calibri"/>
                          <a:cs typeface="Calibri"/>
                        </a:rPr>
                        <a:t>Community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storage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&amp;</a:t>
                      </a:r>
                      <a:r>
                        <a:rPr dirty="0" sz="14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processing facilities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1650"/>
                        </a:lnSpc>
                      </a:pPr>
                      <a:r>
                        <a:rPr dirty="0" sz="1400" spc="-25">
                          <a:latin typeface="Calibri"/>
                          <a:cs typeface="Calibri"/>
                        </a:rPr>
                        <a:t>B2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ts val="1650"/>
                        </a:lnSpc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Achieved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F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5080">
                        <a:lnSpc>
                          <a:spcPct val="100000"/>
                        </a:lnSpc>
                      </a:pPr>
                      <a:r>
                        <a:rPr dirty="0" sz="1400">
                          <a:latin typeface="Calibri"/>
                          <a:cs typeface="Calibri"/>
                        </a:rPr>
                        <a:t>One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storage</a:t>
                      </a:r>
                      <a:r>
                        <a:rPr dirty="0" sz="14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facility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in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Plateau</a:t>
                      </a:r>
                      <a:r>
                        <a:rPr dirty="0" sz="14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one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processing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Center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in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Shedda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FCT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63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649605">
                <a:tc>
                  <a:txBody>
                    <a:bodyPr/>
                    <a:lstStyle/>
                    <a:p>
                      <a:pPr algn="ctr" marL="635">
                        <a:lnSpc>
                          <a:spcPts val="1650"/>
                        </a:lnSpc>
                      </a:pPr>
                      <a:r>
                        <a:rPr dirty="0" sz="1400" spc="-25">
                          <a:latin typeface="Calibri"/>
                          <a:cs typeface="Calibri"/>
                        </a:rPr>
                        <a:t>29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4445">
                        <a:lnSpc>
                          <a:spcPts val="1650"/>
                        </a:lnSpc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Farmer-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led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4445" marR="469265">
                        <a:lnSpc>
                          <a:spcPct val="100000"/>
                        </a:lnSpc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irrigation development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1650"/>
                        </a:lnSpc>
                      </a:pPr>
                      <a:r>
                        <a:rPr dirty="0" sz="1400" spc="-25">
                          <a:latin typeface="Calibri"/>
                          <a:cs typeface="Calibri"/>
                        </a:rPr>
                        <a:t>B2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ts val="1650"/>
                        </a:lnSpc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Achieved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F50"/>
                    </a:solidFill>
                  </a:tcPr>
                </a:tc>
                <a:tc>
                  <a:txBody>
                    <a:bodyPr/>
                    <a:lstStyle/>
                    <a:p>
                      <a:pPr marL="5080" marR="67945">
                        <a:lnSpc>
                          <a:spcPct val="90100"/>
                        </a:lnSpc>
                        <a:spcBef>
                          <a:spcPts val="219"/>
                        </a:spcBef>
                      </a:pPr>
                      <a:r>
                        <a:rPr dirty="0" sz="1400">
                          <a:latin typeface="Calibri"/>
                          <a:cs typeface="Calibri"/>
                        </a:rPr>
                        <a:t>250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wash</a:t>
                      </a:r>
                      <a:r>
                        <a:rPr dirty="0" sz="14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boreholes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have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been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distributed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local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farmers.</a:t>
                      </a:r>
                      <a:r>
                        <a:rPr dirty="0" sz="14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9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solar- powered</a:t>
                      </a:r>
                      <a:r>
                        <a:rPr dirty="0" sz="14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boreholes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have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been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constructed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provide</a:t>
                      </a:r>
                      <a:r>
                        <a:rPr dirty="0" sz="14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clean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water</a:t>
                      </a:r>
                      <a:r>
                        <a:rPr dirty="0" sz="14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for</a:t>
                      </a:r>
                      <a:r>
                        <a:rPr dirty="0" sz="14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human consumption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1400" spc="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animals.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2793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649605">
                <a:tc>
                  <a:txBody>
                    <a:bodyPr/>
                    <a:lstStyle/>
                    <a:p>
                      <a:pPr algn="ctr" marL="635">
                        <a:lnSpc>
                          <a:spcPts val="1655"/>
                        </a:lnSpc>
                      </a:pPr>
                      <a:r>
                        <a:rPr dirty="0" sz="1400" spc="-25">
                          <a:latin typeface="Calibri"/>
                          <a:cs typeface="Calibri"/>
                        </a:rPr>
                        <a:t>30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4445" marR="382270">
                        <a:lnSpc>
                          <a:spcPts val="1680"/>
                        </a:lnSpc>
                        <a:spcBef>
                          <a:spcPts val="30"/>
                        </a:spcBef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Water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soil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conservation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381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1655"/>
                        </a:lnSpc>
                      </a:pPr>
                      <a:r>
                        <a:rPr dirty="0" sz="1400" spc="-25">
                          <a:latin typeface="Calibri"/>
                          <a:cs typeface="Calibri"/>
                        </a:rPr>
                        <a:t>B2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1655"/>
                        </a:lnSpc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Ongoing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50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400">
                          <a:latin typeface="Calibri"/>
                          <a:cs typeface="Calibri"/>
                        </a:rPr>
                        <a:t>3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greenhouses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have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been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established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for</a:t>
                      </a:r>
                      <a:r>
                        <a:rPr dirty="0" sz="14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smart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agriculture.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63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649605">
                <a:tc>
                  <a:txBody>
                    <a:bodyPr/>
                    <a:lstStyle/>
                    <a:p>
                      <a:pPr algn="ctr" marL="635">
                        <a:lnSpc>
                          <a:spcPts val="1655"/>
                        </a:lnSpc>
                      </a:pPr>
                      <a:r>
                        <a:rPr dirty="0" sz="1400" spc="-25">
                          <a:latin typeface="Calibri"/>
                          <a:cs typeface="Calibri"/>
                        </a:rPr>
                        <a:t>31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4445" marR="82550">
                        <a:lnSpc>
                          <a:spcPts val="1680"/>
                        </a:lnSpc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Improved 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crop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varieties</a:t>
                      </a:r>
                      <a:r>
                        <a:rPr dirty="0" sz="14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&amp;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climate 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tech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1655"/>
                        </a:lnSpc>
                      </a:pPr>
                      <a:r>
                        <a:rPr dirty="0" sz="1400" spc="-25">
                          <a:latin typeface="Calibri"/>
                          <a:cs typeface="Calibri"/>
                        </a:rPr>
                        <a:t>B2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1655"/>
                        </a:lnSpc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Ongoing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5080">
                        <a:lnSpc>
                          <a:spcPct val="100000"/>
                        </a:lnSpc>
                        <a:spcBef>
                          <a:spcPts val="819"/>
                        </a:spcBef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Improved</a:t>
                      </a:r>
                      <a:r>
                        <a:rPr dirty="0" sz="14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crops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have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been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procured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distributed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improved</a:t>
                      </a:r>
                      <a:r>
                        <a:rPr dirty="0" sz="14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crops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to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5080">
                        <a:lnSpc>
                          <a:spcPct val="100000"/>
                        </a:lnSpc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farmers.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0413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651814"/>
            <a:ext cx="12192000" cy="736600"/>
          </a:xfrm>
          <a:custGeom>
            <a:avLst/>
            <a:gdLst/>
            <a:ahLst/>
            <a:cxnLst/>
            <a:rect l="l" t="t" r="r" b="b"/>
            <a:pathLst>
              <a:path w="12192000" h="736600">
                <a:moveTo>
                  <a:pt x="12192000" y="0"/>
                </a:moveTo>
                <a:lnTo>
                  <a:pt x="0" y="0"/>
                </a:lnTo>
                <a:lnTo>
                  <a:pt x="0" y="736549"/>
                </a:lnTo>
                <a:lnTo>
                  <a:pt x="12192000" y="736549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94613" rIns="0" bIns="0" rtlCol="0" vert="horz">
            <a:spAutoFit/>
          </a:bodyPr>
          <a:lstStyle/>
          <a:p>
            <a:pPr marL="1155700">
              <a:lnSpc>
                <a:spcPct val="100000"/>
              </a:lnSpc>
              <a:spcBef>
                <a:spcPts val="105"/>
              </a:spcBef>
            </a:pPr>
            <a:r>
              <a:rPr dirty="0" sz="3200" b="1">
                <a:latin typeface="Calibri"/>
                <a:cs typeface="Calibri"/>
              </a:rPr>
              <a:t>Progress</a:t>
            </a:r>
            <a:r>
              <a:rPr dirty="0" sz="3200" spc="-70" b="1">
                <a:latin typeface="Calibri"/>
                <a:cs typeface="Calibri"/>
              </a:rPr>
              <a:t> </a:t>
            </a:r>
            <a:r>
              <a:rPr dirty="0" sz="3200" b="1">
                <a:latin typeface="Calibri"/>
                <a:cs typeface="Calibri"/>
              </a:rPr>
              <a:t>of</a:t>
            </a:r>
            <a:r>
              <a:rPr dirty="0" sz="3200" spc="-40" b="1">
                <a:latin typeface="Calibri"/>
                <a:cs typeface="Calibri"/>
              </a:rPr>
              <a:t> </a:t>
            </a:r>
            <a:r>
              <a:rPr dirty="0" sz="3200" b="1">
                <a:latin typeface="Calibri"/>
                <a:cs typeface="Calibri"/>
              </a:rPr>
              <a:t>Activities</a:t>
            </a:r>
            <a:r>
              <a:rPr dirty="0" sz="3200" spc="-70" b="1">
                <a:latin typeface="Calibri"/>
                <a:cs typeface="Calibri"/>
              </a:rPr>
              <a:t> </a:t>
            </a:r>
            <a:r>
              <a:rPr dirty="0" sz="3200" b="1">
                <a:latin typeface="Calibri"/>
                <a:cs typeface="Calibri"/>
              </a:rPr>
              <a:t>across</a:t>
            </a:r>
            <a:r>
              <a:rPr dirty="0" sz="3200" spc="-45" b="1">
                <a:latin typeface="Calibri"/>
                <a:cs typeface="Calibri"/>
              </a:rPr>
              <a:t> </a:t>
            </a:r>
            <a:r>
              <a:rPr dirty="0" sz="3200" spc="-10" b="1">
                <a:latin typeface="Calibri"/>
                <a:cs typeface="Calibri"/>
              </a:rPr>
              <a:t>Components</a:t>
            </a:r>
            <a:endParaRPr sz="3200">
              <a:latin typeface="Calibri"/>
              <a:cs typeface="Calibri"/>
            </a:endParaRPr>
          </a:p>
        </p:txBody>
      </p:sp>
      <p:graphicFrame>
        <p:nvGraphicFramePr>
          <p:cNvPr id="4" name="object 4" descr=""/>
          <p:cNvGraphicFramePr>
            <a:graphicFrameLocks noGrp="1"/>
          </p:cNvGraphicFramePr>
          <p:nvPr/>
        </p:nvGraphicFramePr>
        <p:xfrm>
          <a:off x="637120" y="1829816"/>
          <a:ext cx="11280140" cy="40703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4805"/>
                <a:gridCol w="3492500"/>
                <a:gridCol w="495935"/>
                <a:gridCol w="1250314"/>
                <a:gridCol w="5608320"/>
              </a:tblGrid>
              <a:tr h="8794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400" spc="-50">
                          <a:latin typeface="Calibri"/>
                          <a:cs typeface="Calibri"/>
                        </a:rPr>
                        <a:t>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400">
                          <a:latin typeface="Calibri"/>
                          <a:cs typeface="Calibri"/>
                        </a:rPr>
                        <a:t>Monitoring</a:t>
                      </a:r>
                      <a:r>
                        <a:rPr dirty="0" sz="1400" spc="-6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infrastructure</a:t>
                      </a:r>
                      <a:r>
                        <a:rPr dirty="0" sz="14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investment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400" spc="-25">
                          <a:latin typeface="Calibri"/>
                          <a:cs typeface="Calibri"/>
                        </a:rPr>
                        <a:t>C1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Ongoing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just" marL="10160" marR="127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400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400" spc="90">
                          <a:latin typeface="Calibri"/>
                          <a:cs typeface="Calibri"/>
                        </a:rPr>
                        <a:t> 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project</a:t>
                      </a:r>
                      <a:r>
                        <a:rPr dirty="0" sz="1400" spc="95">
                          <a:latin typeface="Calibri"/>
                          <a:cs typeface="Calibri"/>
                        </a:rPr>
                        <a:t> 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is</a:t>
                      </a:r>
                      <a:r>
                        <a:rPr dirty="0" sz="1400" spc="90">
                          <a:latin typeface="Calibri"/>
                          <a:cs typeface="Calibri"/>
                        </a:rPr>
                        <a:t> 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providing</a:t>
                      </a:r>
                      <a:r>
                        <a:rPr dirty="0" sz="1400" spc="100">
                          <a:latin typeface="Calibri"/>
                          <a:cs typeface="Calibri"/>
                        </a:rPr>
                        <a:t> 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Support</a:t>
                      </a:r>
                      <a:r>
                        <a:rPr dirty="0" sz="1400" spc="49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1400" spc="49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NESREA</a:t>
                      </a:r>
                      <a:r>
                        <a:rPr dirty="0" sz="1400" spc="49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1400" spc="90">
                          <a:latin typeface="Calibri"/>
                          <a:cs typeface="Calibri"/>
                        </a:rPr>
                        <a:t> 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enhance</a:t>
                      </a:r>
                      <a:r>
                        <a:rPr dirty="0" sz="1400" spc="100">
                          <a:latin typeface="Calibri"/>
                          <a:cs typeface="Calibri"/>
                        </a:rPr>
                        <a:t> 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400" spc="90">
                          <a:latin typeface="Calibri"/>
                          <a:cs typeface="Calibri"/>
                        </a:rPr>
                        <a:t> 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agency’s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operational</a:t>
                      </a:r>
                      <a:r>
                        <a:rPr dirty="0" sz="1400" spc="27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capacity</a:t>
                      </a:r>
                      <a:r>
                        <a:rPr dirty="0" sz="1400" spc="29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in</a:t>
                      </a:r>
                      <a:r>
                        <a:rPr dirty="0" sz="1400" spc="28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enforcing</a:t>
                      </a:r>
                      <a:r>
                        <a:rPr dirty="0" sz="1400" spc="27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environmental</a:t>
                      </a:r>
                      <a:r>
                        <a:rPr dirty="0" sz="1400" spc="29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regulations.</a:t>
                      </a:r>
                      <a:r>
                        <a:rPr dirty="0" sz="1400" spc="29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Support</a:t>
                      </a:r>
                      <a:r>
                        <a:rPr dirty="0" sz="1400" spc="28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has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been</a:t>
                      </a:r>
                      <a:r>
                        <a:rPr dirty="0" sz="14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provided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Gombe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Goes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Green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–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3G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Project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651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</a:tr>
              <a:tr h="4622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400" spc="-50">
                          <a:latin typeface="Calibri"/>
                          <a:cs typeface="Calibri"/>
                        </a:rPr>
                        <a:t>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Institutional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infrastructure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(IT,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offices)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400" spc="-25">
                          <a:latin typeface="Calibri"/>
                          <a:cs typeface="Calibri"/>
                        </a:rPr>
                        <a:t>C1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Achieved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F50"/>
                    </a:solidFill>
                  </a:tcPr>
                </a:tc>
                <a:tc>
                  <a:txBody>
                    <a:bodyPr/>
                    <a:lstStyle/>
                    <a:p>
                      <a:pPr marL="10160" marR="52959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dirty="0" sz="1400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PIU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is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fully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equipped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with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ICT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tools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with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befitting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 office.</a:t>
                      </a:r>
                      <a:r>
                        <a:rPr dirty="0" sz="1400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This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has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improved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4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performance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of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staff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members.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270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</a:tr>
              <a:tr h="67119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400" spc="-50">
                          <a:latin typeface="Calibri"/>
                          <a:cs typeface="Calibri"/>
                        </a:rPr>
                        <a:t>3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Knowledge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platforms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&amp;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information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services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400" spc="-25">
                          <a:latin typeface="Calibri"/>
                          <a:cs typeface="Calibri"/>
                        </a:rPr>
                        <a:t>C1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Achieved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F50"/>
                    </a:solidFill>
                  </a:tcPr>
                </a:tc>
                <a:tc>
                  <a:txBody>
                    <a:bodyPr/>
                    <a:lstStyle/>
                    <a:p>
                      <a:pPr algn="just" marL="10160" marR="464184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dirty="0" sz="1400">
                          <a:latin typeface="Calibri"/>
                          <a:cs typeface="Calibri"/>
                        </a:rPr>
                        <a:t>Gombe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state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ACReSAL</a:t>
                      </a:r>
                      <a:r>
                        <a:rPr dirty="0" sz="14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has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established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data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room</a:t>
                      </a:r>
                      <a:r>
                        <a:rPr dirty="0" sz="1400" spc="-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for</a:t>
                      </a:r>
                      <a:r>
                        <a:rPr dirty="0" sz="14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 forestry</a:t>
                      </a:r>
                      <a:r>
                        <a:rPr dirty="0" sz="1400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unit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under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4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ministry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of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environment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for</a:t>
                      </a:r>
                      <a:r>
                        <a:rPr dirty="0" sz="1400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monitoring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movement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of</a:t>
                      </a:r>
                      <a:r>
                        <a:rPr dirty="0" sz="1400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hippos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across</a:t>
                      </a:r>
                      <a:r>
                        <a:rPr dirty="0" sz="14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4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Dadin-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Kowa</a:t>
                      </a:r>
                      <a:r>
                        <a:rPr dirty="0" sz="1400" spc="-6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reservoir.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079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2533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400" spc="-50">
                          <a:latin typeface="Calibri"/>
                          <a:cs typeface="Calibri"/>
                        </a:rPr>
                        <a:t>4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400">
                          <a:latin typeface="Calibri"/>
                          <a:cs typeface="Calibri"/>
                        </a:rPr>
                        <a:t>Online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analytics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&amp;</a:t>
                      </a:r>
                      <a:r>
                        <a:rPr dirty="0" sz="1400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data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systems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400" spc="-25">
                          <a:latin typeface="Calibri"/>
                          <a:cs typeface="Calibri"/>
                        </a:rPr>
                        <a:t>C1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Achieved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F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</a:tr>
              <a:tr h="4622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400" spc="-50">
                          <a:latin typeface="Calibri"/>
                          <a:cs typeface="Calibri"/>
                        </a:rPr>
                        <a:t>5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400">
                          <a:latin typeface="Calibri"/>
                          <a:cs typeface="Calibri"/>
                        </a:rPr>
                        <a:t>Policy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improvement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for</a:t>
                      </a:r>
                      <a:r>
                        <a:rPr dirty="0" sz="14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ILM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400" spc="-25">
                          <a:latin typeface="Calibri"/>
                          <a:cs typeface="Calibri"/>
                        </a:rPr>
                        <a:t>C1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Ongoing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10160" marR="12255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dirty="0" sz="1400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development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of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an</a:t>
                      </a:r>
                      <a:r>
                        <a:rPr dirty="0" sz="14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Integrated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Landscape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Management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(ILM)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Policy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and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Action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Plan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is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ongoing.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333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8794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400" spc="-50">
                          <a:latin typeface="Calibri"/>
                          <a:cs typeface="Calibri"/>
                        </a:rPr>
                        <a:t>6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400">
                          <a:latin typeface="Calibri"/>
                          <a:cs typeface="Calibri"/>
                        </a:rPr>
                        <a:t>Capacity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building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&amp;</a:t>
                      </a:r>
                      <a:r>
                        <a:rPr dirty="0" sz="1400" spc="-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outreach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400" spc="-25">
                          <a:latin typeface="Calibri"/>
                          <a:cs typeface="Calibri"/>
                        </a:rPr>
                        <a:t>C1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Achieved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F50"/>
                    </a:solidFill>
                  </a:tcPr>
                </a:tc>
                <a:tc>
                  <a:txBody>
                    <a:bodyPr/>
                    <a:lstStyle/>
                    <a:p>
                      <a:pPr marL="10160" marR="56515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dirty="0" sz="1400">
                          <a:latin typeface="Calibri"/>
                          <a:cs typeface="Calibri"/>
                        </a:rPr>
                        <a:t>Capacity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Building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Outreach(Partnership</a:t>
                      </a:r>
                      <a:r>
                        <a:rPr dirty="0" sz="14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arrangements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with</a:t>
                      </a:r>
                      <a:r>
                        <a:rPr dirty="0" sz="14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CSOs,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academic</a:t>
                      </a:r>
                      <a:r>
                        <a:rPr dirty="0" sz="14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institutions,</a:t>
                      </a:r>
                      <a:r>
                        <a:rPr dirty="0" sz="14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private</a:t>
                      </a:r>
                      <a:r>
                        <a:rPr dirty="0" sz="14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sectors,</a:t>
                      </a:r>
                      <a:r>
                        <a:rPr dirty="0" sz="14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Outreach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initiatives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)have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been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implemented.</a:t>
                      </a:r>
                      <a:r>
                        <a:rPr dirty="0" sz="14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11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CBOs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under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FNGO</a:t>
                      </a:r>
                      <a:r>
                        <a:rPr dirty="0" sz="14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trained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support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project implementation</a:t>
                      </a:r>
                      <a:r>
                        <a:rPr dirty="0" sz="14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at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local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level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82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</a:tr>
              <a:tr h="4622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dirty="0" sz="1400" spc="-50">
                          <a:latin typeface="Calibri"/>
                          <a:cs typeface="Calibri"/>
                        </a:rPr>
                        <a:t>7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9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dirty="0" sz="1400">
                          <a:latin typeface="Calibri"/>
                          <a:cs typeface="Calibri"/>
                        </a:rPr>
                        <a:t>Project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coordination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&amp;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supervision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9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dirty="0" sz="1400" spc="-25">
                          <a:latin typeface="Calibri"/>
                          <a:cs typeface="Calibri"/>
                        </a:rPr>
                        <a:t>C2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9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Achieved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9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F50"/>
                    </a:solidFill>
                  </a:tcPr>
                </a:tc>
                <a:tc>
                  <a:txBody>
                    <a:bodyPr/>
                    <a:lstStyle/>
                    <a:p>
                      <a:pPr marL="10160" marR="9906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dirty="0" sz="1400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SPMU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is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fully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functional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effectively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contributing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 achievement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of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 PDO.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333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69745" y="322910"/>
            <a:ext cx="865187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10" b="1">
                <a:solidFill>
                  <a:srgbClr val="000000"/>
                </a:solidFill>
                <a:latin typeface="Calibri"/>
                <a:cs typeface="Calibri"/>
              </a:rPr>
              <a:t>Progress</a:t>
            </a:r>
            <a:r>
              <a:rPr dirty="0" sz="4000" spc="-110" b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4000" b="1">
                <a:solidFill>
                  <a:srgbClr val="000000"/>
                </a:solidFill>
                <a:latin typeface="Calibri"/>
                <a:cs typeface="Calibri"/>
              </a:rPr>
              <a:t>of</a:t>
            </a:r>
            <a:r>
              <a:rPr dirty="0" sz="4000" spc="-135" b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4000" b="1">
                <a:solidFill>
                  <a:srgbClr val="000000"/>
                </a:solidFill>
                <a:latin typeface="Calibri"/>
                <a:cs typeface="Calibri"/>
              </a:rPr>
              <a:t>Activities</a:t>
            </a:r>
            <a:r>
              <a:rPr dirty="0" sz="4000" spc="-130" b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4000" b="1">
                <a:solidFill>
                  <a:srgbClr val="000000"/>
                </a:solidFill>
                <a:latin typeface="Calibri"/>
                <a:cs typeface="Calibri"/>
              </a:rPr>
              <a:t>across</a:t>
            </a:r>
            <a:r>
              <a:rPr dirty="0" sz="4000" spc="-110" b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4000" spc="-10" b="1">
                <a:solidFill>
                  <a:srgbClr val="000000"/>
                </a:solidFill>
                <a:latin typeface="Calibri"/>
                <a:cs typeface="Calibri"/>
              </a:rPr>
              <a:t>Components</a:t>
            </a:r>
            <a:endParaRPr sz="4000">
              <a:latin typeface="Calibri"/>
              <a:cs typeface="Calibri"/>
            </a:endParaRPr>
          </a:p>
        </p:txBody>
      </p:sp>
      <p:graphicFrame>
        <p:nvGraphicFramePr>
          <p:cNvPr id="3" name="object 3" descr=""/>
          <p:cNvGraphicFramePr>
            <a:graphicFrameLocks noGrp="1"/>
          </p:cNvGraphicFramePr>
          <p:nvPr/>
        </p:nvGraphicFramePr>
        <p:xfrm>
          <a:off x="317030" y="1030732"/>
          <a:ext cx="11552555" cy="518731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3220"/>
                <a:gridCol w="3452495"/>
                <a:gridCol w="991870"/>
                <a:gridCol w="1393189"/>
                <a:gridCol w="5262245"/>
              </a:tblGrid>
              <a:tr h="1114425"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400" spc="-50">
                          <a:latin typeface="Calibri"/>
                          <a:cs typeface="Calibri"/>
                        </a:rPr>
                        <a:t>8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Procurement,</a:t>
                      </a:r>
                      <a:r>
                        <a:rPr dirty="0" sz="14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FM,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safeguards</a:t>
                      </a:r>
                      <a:r>
                        <a:rPr dirty="0" sz="14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oversight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400" spc="-25">
                          <a:latin typeface="Calibri"/>
                          <a:cs typeface="Calibri"/>
                        </a:rPr>
                        <a:t>C2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Achieved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F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1456690"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400" spc="-50">
                          <a:latin typeface="Calibri"/>
                          <a:cs typeface="Calibri"/>
                        </a:rPr>
                        <a:t>9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400">
                          <a:latin typeface="Calibri"/>
                          <a:cs typeface="Calibri"/>
                        </a:rPr>
                        <a:t>Monitoring</a:t>
                      </a:r>
                      <a:r>
                        <a:rPr dirty="0" sz="14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&amp;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evaluation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systems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400" spc="-25">
                          <a:latin typeface="Calibri"/>
                          <a:cs typeface="Calibri"/>
                        </a:rPr>
                        <a:t>C2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Ongoing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10160" marR="165735" indent="39370">
                        <a:lnSpc>
                          <a:spcPct val="100000"/>
                        </a:lnSpc>
                      </a:pPr>
                      <a:r>
                        <a:rPr dirty="0" sz="1400">
                          <a:latin typeface="Calibri"/>
                          <a:cs typeface="Calibri"/>
                        </a:rPr>
                        <a:t>M&amp;E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manual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in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place,</a:t>
                      </a:r>
                      <a:r>
                        <a:rPr dirty="0" sz="14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Management Information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System</a:t>
                      </a:r>
                      <a:r>
                        <a:rPr dirty="0" sz="1400" spc="-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(MIS)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with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both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offline</a:t>
                      </a:r>
                      <a:r>
                        <a:rPr dirty="0" sz="14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online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data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entry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capabilities</a:t>
                      </a:r>
                      <a:r>
                        <a:rPr dirty="0" sz="14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is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functional.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Tracking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of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Project</a:t>
                      </a:r>
                      <a:r>
                        <a:rPr dirty="0" sz="14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implementation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 is</a:t>
                      </a:r>
                      <a:r>
                        <a:rPr dirty="0" sz="14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continuous process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920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16046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400" spc="-25">
                          <a:latin typeface="Calibri"/>
                          <a:cs typeface="Calibri"/>
                        </a:rPr>
                        <a:t>10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Communication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 &amp;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 mobilization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400" spc="-25">
                          <a:latin typeface="Calibri"/>
                          <a:cs typeface="Calibri"/>
                        </a:rPr>
                        <a:t>C2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Ongoing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just" marL="10160" marR="19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400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400" spc="16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project</a:t>
                      </a:r>
                      <a:r>
                        <a:rPr dirty="0" sz="1400" spc="18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has</a:t>
                      </a:r>
                      <a:r>
                        <a:rPr dirty="0" sz="1400" spc="17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raised</a:t>
                      </a:r>
                      <a:r>
                        <a:rPr dirty="0" sz="1400" spc="16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awareness,</a:t>
                      </a:r>
                      <a:r>
                        <a:rPr dirty="0" sz="1400" spc="17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mobilized</a:t>
                      </a:r>
                      <a:r>
                        <a:rPr dirty="0" sz="1400" spc="16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communities</a:t>
                      </a:r>
                      <a:r>
                        <a:rPr dirty="0" sz="1400" spc="1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1400" spc="16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shared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information</a:t>
                      </a:r>
                      <a:r>
                        <a:rPr dirty="0" sz="1400" spc="8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with</a:t>
                      </a:r>
                      <a:r>
                        <a:rPr dirty="0" sz="1400" spc="8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400" spc="9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public</a:t>
                      </a:r>
                      <a:r>
                        <a:rPr dirty="0" sz="1400" spc="9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through</a:t>
                      </a:r>
                      <a:r>
                        <a:rPr dirty="0" sz="1400" spc="9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400" spc="9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mass</a:t>
                      </a:r>
                      <a:r>
                        <a:rPr dirty="0" sz="1400" spc="9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media,</a:t>
                      </a:r>
                      <a:r>
                        <a:rPr dirty="0" sz="1400" spc="9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social</a:t>
                      </a:r>
                      <a:r>
                        <a:rPr dirty="0" sz="1400" spc="1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media</a:t>
                      </a:r>
                      <a:r>
                        <a:rPr dirty="0" sz="1400" spc="1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and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interpersonal</a:t>
                      </a:r>
                      <a:r>
                        <a:rPr dirty="0" sz="1400" spc="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communication.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10115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dirty="0" sz="1400" spc="-25">
                          <a:latin typeface="Calibri"/>
                          <a:cs typeface="Calibri"/>
                        </a:rPr>
                        <a:t>11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9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Reporting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14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stakeholders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9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dirty="0" sz="1400" spc="-25">
                          <a:latin typeface="Calibri"/>
                          <a:cs typeface="Calibri"/>
                        </a:rPr>
                        <a:t>C2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9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Achieved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9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F50"/>
                    </a:solidFill>
                  </a:tcPr>
                </a:tc>
                <a:tc>
                  <a:txBody>
                    <a:bodyPr/>
                    <a:lstStyle/>
                    <a:p>
                      <a:pPr marL="10160" marR="107950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dirty="0" sz="1400">
                          <a:latin typeface="Calibri"/>
                          <a:cs typeface="Calibri"/>
                        </a:rPr>
                        <a:t>This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has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been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4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priority</a:t>
                      </a:r>
                      <a:r>
                        <a:rPr dirty="0" sz="14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where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regular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official</a:t>
                      </a:r>
                      <a:r>
                        <a:rPr dirty="0" sz="1400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updates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are</a:t>
                      </a:r>
                      <a:r>
                        <a:rPr dirty="0" sz="14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given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stakeholders,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especially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members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of</a:t>
                      </a:r>
                      <a:r>
                        <a:rPr dirty="0" sz="14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SSC/STC,</a:t>
                      </a:r>
                      <a:r>
                        <a:rPr dirty="0" sz="1400" spc="-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on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project implementation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activities.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Knowledge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sharing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has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been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an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integral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 part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of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project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implementation.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7429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651814"/>
            <a:ext cx="12192000" cy="736600"/>
          </a:xfrm>
          <a:custGeom>
            <a:avLst/>
            <a:gdLst/>
            <a:ahLst/>
            <a:cxnLst/>
            <a:rect l="l" t="t" r="r" b="b"/>
            <a:pathLst>
              <a:path w="12192000" h="736600">
                <a:moveTo>
                  <a:pt x="12192000" y="0"/>
                </a:moveTo>
                <a:lnTo>
                  <a:pt x="0" y="0"/>
                </a:lnTo>
                <a:lnTo>
                  <a:pt x="0" y="736549"/>
                </a:lnTo>
                <a:lnTo>
                  <a:pt x="12192000" y="736549"/>
                </a:lnTo>
                <a:lnTo>
                  <a:pt x="12192000" y="0"/>
                </a:lnTo>
                <a:close/>
              </a:path>
            </a:pathLst>
          </a:custGeom>
          <a:solidFill>
            <a:srgbClr val="74799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12266" rIns="0" bIns="0" rtlCol="0" vert="horz">
            <a:spAutoFit/>
          </a:bodyPr>
          <a:lstStyle/>
          <a:p>
            <a:pPr marL="3378200">
              <a:lnSpc>
                <a:spcPct val="100000"/>
              </a:lnSpc>
              <a:spcBef>
                <a:spcPts val="100"/>
              </a:spcBef>
            </a:pPr>
            <a:r>
              <a:rPr dirty="0" spc="-80"/>
              <a:t>Impact</a:t>
            </a:r>
            <a:r>
              <a:rPr dirty="0" spc="-150"/>
              <a:t> </a:t>
            </a:r>
            <a:r>
              <a:rPr dirty="0" spc="-55"/>
              <a:t>Summary</a:t>
            </a:r>
          </a:p>
        </p:txBody>
      </p:sp>
      <p:sp>
        <p:nvSpPr>
          <p:cNvPr id="4" name="object 4" descr=""/>
          <p:cNvSpPr/>
          <p:nvPr/>
        </p:nvSpPr>
        <p:spPr>
          <a:xfrm>
            <a:off x="643470" y="3079991"/>
            <a:ext cx="10905490" cy="904875"/>
          </a:xfrm>
          <a:custGeom>
            <a:avLst/>
            <a:gdLst/>
            <a:ahLst/>
            <a:cxnLst/>
            <a:rect l="l" t="t" r="r" b="b"/>
            <a:pathLst>
              <a:path w="10905490" h="904875">
                <a:moveTo>
                  <a:pt x="2583053" y="0"/>
                </a:moveTo>
                <a:lnTo>
                  <a:pt x="0" y="0"/>
                </a:lnTo>
                <a:lnTo>
                  <a:pt x="0" y="904760"/>
                </a:lnTo>
                <a:lnTo>
                  <a:pt x="2583053" y="904760"/>
                </a:lnTo>
                <a:lnTo>
                  <a:pt x="2583053" y="0"/>
                </a:lnTo>
                <a:close/>
              </a:path>
              <a:path w="10905490" h="904875">
                <a:moveTo>
                  <a:pt x="10905058" y="0"/>
                </a:moveTo>
                <a:lnTo>
                  <a:pt x="10905058" y="0"/>
                </a:lnTo>
                <a:lnTo>
                  <a:pt x="2583091" y="0"/>
                </a:lnTo>
                <a:lnTo>
                  <a:pt x="2583091" y="904760"/>
                </a:lnTo>
                <a:lnTo>
                  <a:pt x="10905058" y="904760"/>
                </a:lnTo>
                <a:lnTo>
                  <a:pt x="10905058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643470" y="4889461"/>
            <a:ext cx="10905490" cy="670560"/>
          </a:xfrm>
          <a:custGeom>
            <a:avLst/>
            <a:gdLst/>
            <a:ahLst/>
            <a:cxnLst/>
            <a:rect l="l" t="t" r="r" b="b"/>
            <a:pathLst>
              <a:path w="10905490" h="670560">
                <a:moveTo>
                  <a:pt x="2583053" y="0"/>
                </a:moveTo>
                <a:lnTo>
                  <a:pt x="0" y="0"/>
                </a:lnTo>
                <a:lnTo>
                  <a:pt x="0" y="669963"/>
                </a:lnTo>
                <a:lnTo>
                  <a:pt x="2583053" y="669963"/>
                </a:lnTo>
                <a:lnTo>
                  <a:pt x="2583053" y="0"/>
                </a:lnTo>
                <a:close/>
              </a:path>
              <a:path w="10905490" h="670560">
                <a:moveTo>
                  <a:pt x="10905058" y="0"/>
                </a:moveTo>
                <a:lnTo>
                  <a:pt x="10905058" y="0"/>
                </a:lnTo>
                <a:lnTo>
                  <a:pt x="2583091" y="0"/>
                </a:lnTo>
                <a:lnTo>
                  <a:pt x="2583091" y="669963"/>
                </a:lnTo>
                <a:lnTo>
                  <a:pt x="10905058" y="669963"/>
                </a:lnTo>
                <a:lnTo>
                  <a:pt x="10905058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/>
        </p:txBody>
      </p:sp>
      <p:graphicFrame>
        <p:nvGraphicFramePr>
          <p:cNvPr id="6" name="object 6" descr=""/>
          <p:cNvGraphicFramePr>
            <a:graphicFrameLocks noGrp="1"/>
          </p:cNvGraphicFramePr>
          <p:nvPr/>
        </p:nvGraphicFramePr>
        <p:xfrm>
          <a:off x="643470" y="1740039"/>
          <a:ext cx="10981690" cy="42633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83180"/>
                <a:gridCol w="1447799"/>
                <a:gridCol w="1089660"/>
                <a:gridCol w="1639569"/>
                <a:gridCol w="2976245"/>
                <a:gridCol w="1169670"/>
              </a:tblGrid>
              <a:tr h="6699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1017905">
                        <a:lnSpc>
                          <a:spcPct val="100000"/>
                        </a:lnSpc>
                      </a:pPr>
                      <a:r>
                        <a:rPr dirty="0" sz="13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KEY</a:t>
                      </a:r>
                      <a:r>
                        <a:rPr dirty="0" sz="1300" spc="-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30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INDICATORS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43180">
                    <a:solidFill>
                      <a:srgbClr val="009DB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114300">
                        <a:lnSpc>
                          <a:spcPct val="100000"/>
                        </a:lnSpc>
                      </a:pPr>
                      <a:r>
                        <a:rPr dirty="0" sz="130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COMPONENT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43180">
                    <a:solidFill>
                      <a:srgbClr val="009DB6"/>
                    </a:solidFill>
                  </a:tcPr>
                </a:tc>
                <a:tc>
                  <a:txBody>
                    <a:bodyPr/>
                    <a:lstStyle/>
                    <a:p>
                      <a:pPr marL="114935" marR="362585">
                        <a:lnSpc>
                          <a:spcPct val="115399"/>
                        </a:lnSpc>
                        <a:spcBef>
                          <a:spcPts val="695"/>
                        </a:spcBef>
                      </a:pPr>
                      <a:r>
                        <a:rPr dirty="0" sz="130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OVERALL TARGET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88265">
                    <a:solidFill>
                      <a:srgbClr val="009DB6"/>
                    </a:solidFill>
                  </a:tcPr>
                </a:tc>
                <a:tc>
                  <a:txBody>
                    <a:bodyPr/>
                    <a:lstStyle/>
                    <a:p>
                      <a:pPr marL="114935" marR="468630">
                        <a:lnSpc>
                          <a:spcPct val="115399"/>
                        </a:lnSpc>
                        <a:spcBef>
                          <a:spcPts val="695"/>
                        </a:spcBef>
                      </a:pPr>
                      <a:r>
                        <a:rPr dirty="0" sz="13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COMBE</a:t>
                      </a:r>
                      <a:r>
                        <a:rPr dirty="0" sz="1300" spc="-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30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STATE CONTRIBUTION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88265">
                    <a:solidFill>
                      <a:srgbClr val="009DB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114935">
                        <a:lnSpc>
                          <a:spcPct val="100000"/>
                        </a:lnSpc>
                      </a:pPr>
                      <a:r>
                        <a:rPr dirty="0" sz="13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KEY</a:t>
                      </a:r>
                      <a:r>
                        <a:rPr dirty="0" sz="1300" spc="-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30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WORKS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43180">
                    <a:solidFill>
                      <a:srgbClr val="009DB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115570">
                        <a:lnSpc>
                          <a:spcPct val="100000"/>
                        </a:lnSpc>
                      </a:pPr>
                      <a:r>
                        <a:rPr dirty="0" sz="130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STATUS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43180">
                    <a:solidFill>
                      <a:srgbClr val="009DB6"/>
                    </a:solidFill>
                  </a:tcPr>
                </a:tc>
              </a:tr>
              <a:tr h="669925">
                <a:tc>
                  <a:txBody>
                    <a:bodyPr/>
                    <a:lstStyle/>
                    <a:p>
                      <a:pPr marL="458470" marR="441325" indent="208279">
                        <a:lnSpc>
                          <a:spcPct val="115399"/>
                        </a:lnSpc>
                        <a:spcBef>
                          <a:spcPts val="500"/>
                        </a:spcBef>
                      </a:pPr>
                      <a:r>
                        <a:rPr dirty="0" sz="1300" b="1">
                          <a:solidFill>
                            <a:srgbClr val="747993"/>
                          </a:solidFill>
                          <a:latin typeface="Calibri"/>
                          <a:cs typeface="Calibri"/>
                        </a:rPr>
                        <a:t>Area</a:t>
                      </a:r>
                      <a:r>
                        <a:rPr dirty="0" sz="1300" spc="-35" b="1">
                          <a:solidFill>
                            <a:srgbClr val="74799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300" b="1">
                          <a:solidFill>
                            <a:srgbClr val="747993"/>
                          </a:solidFill>
                          <a:latin typeface="Calibri"/>
                          <a:cs typeface="Calibri"/>
                        </a:rPr>
                        <a:t>under</a:t>
                      </a:r>
                      <a:r>
                        <a:rPr dirty="0" sz="1300" spc="-20" b="1">
                          <a:solidFill>
                            <a:srgbClr val="74799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300" spc="-10" b="1">
                          <a:solidFill>
                            <a:srgbClr val="747993"/>
                          </a:solidFill>
                          <a:latin typeface="Calibri"/>
                          <a:cs typeface="Calibri"/>
                        </a:rPr>
                        <a:t>improved </a:t>
                      </a:r>
                      <a:r>
                        <a:rPr dirty="0" sz="1300" b="1">
                          <a:solidFill>
                            <a:srgbClr val="747993"/>
                          </a:solidFill>
                          <a:latin typeface="Calibri"/>
                          <a:cs typeface="Calibri"/>
                        </a:rPr>
                        <a:t>catchment</a:t>
                      </a:r>
                      <a:r>
                        <a:rPr dirty="0" sz="1300" spc="-35" b="1">
                          <a:solidFill>
                            <a:srgbClr val="74799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300" spc="-10" b="1">
                          <a:solidFill>
                            <a:srgbClr val="747993"/>
                          </a:solidFill>
                          <a:latin typeface="Calibri"/>
                          <a:cs typeface="Calibri"/>
                        </a:rPr>
                        <a:t>management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63500">
                    <a:lnR w="6350">
                      <a:solidFill>
                        <a:srgbClr val="969BAE"/>
                      </a:solidFill>
                      <a:prstDash val="solid"/>
                    </a:lnR>
                    <a:solidFill>
                      <a:srgbClr val="F1F1F1">
                        <a:alpha val="3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dirty="0" sz="1300" spc="-25">
                          <a:solidFill>
                            <a:srgbClr val="747993"/>
                          </a:solidFill>
                          <a:latin typeface="Calibri"/>
                          <a:cs typeface="Calibri"/>
                        </a:rPr>
                        <a:t>A2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3980">
                    <a:lnL w="6350">
                      <a:solidFill>
                        <a:srgbClr val="969BAE"/>
                      </a:solidFill>
                      <a:prstDash val="solid"/>
                    </a:lnL>
                    <a:lnR w="6350">
                      <a:solidFill>
                        <a:srgbClr val="969BAE"/>
                      </a:solidFill>
                      <a:prstDash val="solid"/>
                    </a:lnR>
                    <a:solidFill>
                      <a:srgbClr val="F1F1F1">
                        <a:alpha val="3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14935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dirty="0" sz="1300" spc="-10">
                          <a:solidFill>
                            <a:srgbClr val="747993"/>
                          </a:solidFill>
                          <a:latin typeface="Calibri"/>
                          <a:cs typeface="Calibri"/>
                        </a:rPr>
                        <a:t>70,000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3980">
                    <a:lnL w="6350">
                      <a:solidFill>
                        <a:srgbClr val="969BAE"/>
                      </a:solidFill>
                      <a:prstDash val="solid"/>
                    </a:lnL>
                    <a:lnR w="6350">
                      <a:solidFill>
                        <a:srgbClr val="969BAE"/>
                      </a:solidFill>
                      <a:prstDash val="solid"/>
                    </a:lnR>
                    <a:solidFill>
                      <a:srgbClr val="F1F1F1">
                        <a:alpha val="3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14935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dirty="0" sz="1300" spc="-10">
                          <a:solidFill>
                            <a:srgbClr val="747993"/>
                          </a:solidFill>
                          <a:latin typeface="Calibri"/>
                          <a:cs typeface="Calibri"/>
                        </a:rPr>
                        <a:t>63,151.24691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3980">
                    <a:lnL w="6350">
                      <a:solidFill>
                        <a:srgbClr val="969BAE"/>
                      </a:solidFill>
                      <a:prstDash val="solid"/>
                    </a:lnL>
                    <a:lnR w="6350">
                      <a:solidFill>
                        <a:srgbClr val="969BAE"/>
                      </a:solidFill>
                      <a:prstDash val="solid"/>
                    </a:lnR>
                    <a:solidFill>
                      <a:srgbClr val="F1F1F1">
                        <a:alpha val="3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14935" marR="311785">
                        <a:lnSpc>
                          <a:spcPct val="115399"/>
                        </a:lnSpc>
                        <a:spcBef>
                          <a:spcPts val="500"/>
                        </a:spcBef>
                      </a:pPr>
                      <a:r>
                        <a:rPr dirty="0" sz="1300">
                          <a:solidFill>
                            <a:srgbClr val="747993"/>
                          </a:solidFill>
                          <a:latin typeface="Calibri"/>
                          <a:cs typeface="Calibri"/>
                        </a:rPr>
                        <a:t>Gully</a:t>
                      </a:r>
                      <a:r>
                        <a:rPr dirty="0" sz="1300" spc="-30">
                          <a:solidFill>
                            <a:srgbClr val="74799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300">
                          <a:solidFill>
                            <a:srgbClr val="747993"/>
                          </a:solidFill>
                          <a:latin typeface="Calibri"/>
                          <a:cs typeface="Calibri"/>
                        </a:rPr>
                        <a:t>erosion</a:t>
                      </a:r>
                      <a:r>
                        <a:rPr dirty="0" sz="1300" spc="-25">
                          <a:solidFill>
                            <a:srgbClr val="74799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300">
                          <a:solidFill>
                            <a:srgbClr val="747993"/>
                          </a:solidFill>
                          <a:latin typeface="Calibri"/>
                          <a:cs typeface="Calibri"/>
                        </a:rPr>
                        <a:t>control,</a:t>
                      </a:r>
                      <a:r>
                        <a:rPr dirty="0" sz="1300" spc="-20">
                          <a:solidFill>
                            <a:srgbClr val="74799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300">
                          <a:solidFill>
                            <a:srgbClr val="747993"/>
                          </a:solidFill>
                          <a:latin typeface="Calibri"/>
                          <a:cs typeface="Calibri"/>
                        </a:rPr>
                        <a:t>Urban</a:t>
                      </a:r>
                      <a:r>
                        <a:rPr dirty="0" sz="1300" spc="-25">
                          <a:solidFill>
                            <a:srgbClr val="74799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300" spc="-10">
                          <a:solidFill>
                            <a:srgbClr val="747993"/>
                          </a:solidFill>
                          <a:latin typeface="Calibri"/>
                          <a:cs typeface="Calibri"/>
                        </a:rPr>
                        <a:t>Drainage </a:t>
                      </a:r>
                      <a:r>
                        <a:rPr dirty="0" sz="1300">
                          <a:solidFill>
                            <a:srgbClr val="747993"/>
                          </a:solidFill>
                          <a:latin typeface="Calibri"/>
                          <a:cs typeface="Calibri"/>
                        </a:rPr>
                        <a:t>desilting</a:t>
                      </a:r>
                      <a:r>
                        <a:rPr dirty="0" sz="1300" spc="-20">
                          <a:solidFill>
                            <a:srgbClr val="74799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300">
                          <a:solidFill>
                            <a:srgbClr val="747993"/>
                          </a:solidFill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1300" spc="-20">
                          <a:solidFill>
                            <a:srgbClr val="74799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300" spc="-10">
                          <a:solidFill>
                            <a:srgbClr val="747993"/>
                          </a:solidFill>
                          <a:latin typeface="Calibri"/>
                          <a:cs typeface="Calibri"/>
                        </a:rPr>
                        <a:t>afforestation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63500">
                    <a:lnL w="6350">
                      <a:solidFill>
                        <a:srgbClr val="969BAE"/>
                      </a:solidFill>
                      <a:prstDash val="solid"/>
                    </a:lnL>
                    <a:lnR w="6350">
                      <a:solidFill>
                        <a:srgbClr val="969BAE"/>
                      </a:solidFill>
                      <a:prstDash val="solid"/>
                    </a:lnR>
                    <a:solidFill>
                      <a:srgbClr val="F1F1F1">
                        <a:alpha val="3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15570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dirty="0" sz="1300" spc="-10">
                          <a:solidFill>
                            <a:srgbClr val="747993"/>
                          </a:solidFill>
                          <a:latin typeface="Calibri"/>
                          <a:cs typeface="Calibri"/>
                        </a:rPr>
                        <a:t>Completed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3980">
                    <a:lnL w="6350">
                      <a:solidFill>
                        <a:srgbClr val="969BAE"/>
                      </a:solidFill>
                      <a:prstDash val="solid"/>
                    </a:lnL>
                    <a:solidFill>
                      <a:srgbClr val="F1F1F1">
                        <a:alpha val="30195"/>
                      </a:srgbClr>
                    </a:solidFill>
                  </a:tcPr>
                </a:tc>
              </a:tr>
              <a:tr h="904240">
                <a:tc>
                  <a:txBody>
                    <a:bodyPr/>
                    <a:lstStyle/>
                    <a:p>
                      <a:pPr marL="643255" marR="442595" indent="-356870">
                        <a:lnSpc>
                          <a:spcPct val="115399"/>
                        </a:lnSpc>
                        <a:spcBef>
                          <a:spcPts val="500"/>
                        </a:spcBef>
                      </a:pPr>
                      <a:r>
                        <a:rPr dirty="0" sz="1300" b="1">
                          <a:latin typeface="Calibri"/>
                          <a:cs typeface="Calibri"/>
                        </a:rPr>
                        <a:t>Area</a:t>
                      </a:r>
                      <a:r>
                        <a:rPr dirty="0" sz="13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300" b="1">
                          <a:latin typeface="Calibri"/>
                          <a:cs typeface="Calibri"/>
                        </a:rPr>
                        <a:t>under</a:t>
                      </a:r>
                      <a:r>
                        <a:rPr dirty="0" sz="1300" spc="-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300" spc="-10" b="1">
                          <a:latin typeface="Calibri"/>
                          <a:cs typeface="Calibri"/>
                        </a:rPr>
                        <a:t>community-</a:t>
                      </a:r>
                      <a:r>
                        <a:rPr dirty="0" sz="1300" spc="-25" b="1">
                          <a:latin typeface="Calibri"/>
                          <a:cs typeface="Calibri"/>
                        </a:rPr>
                        <a:t>led </a:t>
                      </a:r>
                      <a:r>
                        <a:rPr dirty="0" sz="1300" b="1">
                          <a:latin typeface="Calibri"/>
                          <a:cs typeface="Calibri"/>
                        </a:rPr>
                        <a:t>landscape</a:t>
                      </a:r>
                      <a:r>
                        <a:rPr dirty="0" sz="1300" spc="-5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300" spc="-10" b="1">
                          <a:latin typeface="Calibri"/>
                          <a:cs typeface="Calibri"/>
                        </a:rPr>
                        <a:t>restoration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63500">
                    <a:lnB w="6350">
                      <a:solidFill>
                        <a:srgbClr val="969BAE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dirty="0" sz="1300" spc="-25">
                          <a:latin typeface="Calibri"/>
                          <a:cs typeface="Calibri"/>
                        </a:rPr>
                        <a:t>B2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398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14935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dirty="0" sz="1300" spc="-10">
                          <a:latin typeface="Calibri"/>
                          <a:cs typeface="Calibri"/>
                        </a:rPr>
                        <a:t>350,000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398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14935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dirty="0" sz="1300" spc="-10">
                          <a:latin typeface="Calibri"/>
                          <a:cs typeface="Calibri"/>
                        </a:rPr>
                        <a:t>852.4977819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398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14935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dirty="0" sz="1300">
                          <a:latin typeface="Calibri"/>
                          <a:cs typeface="Calibri"/>
                        </a:rPr>
                        <a:t>FAO</a:t>
                      </a:r>
                      <a:r>
                        <a:rPr dirty="0" sz="13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300">
                          <a:latin typeface="Calibri"/>
                          <a:cs typeface="Calibri"/>
                        </a:rPr>
                        <a:t>land</a:t>
                      </a:r>
                      <a:r>
                        <a:rPr dirty="0" sz="13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300">
                          <a:latin typeface="Calibri"/>
                          <a:cs typeface="Calibri"/>
                        </a:rPr>
                        <a:t>restoration</a:t>
                      </a:r>
                      <a:r>
                        <a:rPr dirty="0" sz="13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300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13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300">
                          <a:latin typeface="Calibri"/>
                          <a:cs typeface="Calibri"/>
                        </a:rPr>
                        <a:t>CRF</a:t>
                      </a:r>
                      <a:r>
                        <a:rPr dirty="0" sz="13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300" spc="-20">
                          <a:latin typeface="Calibri"/>
                          <a:cs typeface="Calibri"/>
                        </a:rPr>
                        <a:t>farms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398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15570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dirty="0" sz="1300" spc="-10">
                          <a:latin typeface="Calibri"/>
                          <a:cs typeface="Calibri"/>
                        </a:rPr>
                        <a:t>Ongoing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3980">
                    <a:solidFill>
                      <a:srgbClr val="F1F1F1"/>
                    </a:solidFill>
                  </a:tcPr>
                </a:tc>
              </a:tr>
              <a:tr h="904240">
                <a:tc>
                  <a:txBody>
                    <a:bodyPr/>
                    <a:lstStyle/>
                    <a:p>
                      <a:pPr algn="r" marL="675005" marR="443230" indent="133985">
                        <a:lnSpc>
                          <a:spcPct val="114999"/>
                        </a:lnSpc>
                        <a:spcBef>
                          <a:spcPts val="509"/>
                        </a:spcBef>
                      </a:pPr>
                      <a:r>
                        <a:rPr dirty="0" sz="1300" b="1">
                          <a:solidFill>
                            <a:srgbClr val="747993"/>
                          </a:solidFill>
                          <a:latin typeface="Calibri"/>
                          <a:cs typeface="Calibri"/>
                        </a:rPr>
                        <a:t>Area</a:t>
                      </a:r>
                      <a:r>
                        <a:rPr dirty="0" sz="1300" spc="-35" b="1">
                          <a:solidFill>
                            <a:srgbClr val="74799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300" b="1">
                          <a:solidFill>
                            <a:srgbClr val="747993"/>
                          </a:solidFill>
                          <a:latin typeface="Calibri"/>
                          <a:cs typeface="Calibri"/>
                        </a:rPr>
                        <a:t>provided</a:t>
                      </a:r>
                      <a:r>
                        <a:rPr dirty="0" sz="1300" spc="-10" b="1">
                          <a:solidFill>
                            <a:srgbClr val="74799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300" spc="-20" b="1">
                          <a:solidFill>
                            <a:srgbClr val="747993"/>
                          </a:solidFill>
                          <a:latin typeface="Calibri"/>
                          <a:cs typeface="Calibri"/>
                        </a:rPr>
                        <a:t>with </a:t>
                      </a:r>
                      <a:r>
                        <a:rPr dirty="0" sz="1300" spc="-10" b="1">
                          <a:solidFill>
                            <a:srgbClr val="747993"/>
                          </a:solidFill>
                          <a:latin typeface="Calibri"/>
                          <a:cs typeface="Calibri"/>
                        </a:rPr>
                        <a:t>new/improved </a:t>
                      </a:r>
                      <a:r>
                        <a:rPr dirty="0" sz="1300" b="1">
                          <a:solidFill>
                            <a:srgbClr val="747993"/>
                          </a:solidFill>
                          <a:latin typeface="Calibri"/>
                          <a:cs typeface="Calibri"/>
                        </a:rPr>
                        <a:t>irrigation</a:t>
                      </a:r>
                      <a:r>
                        <a:rPr dirty="0" sz="1300" spc="-20" b="1">
                          <a:solidFill>
                            <a:srgbClr val="74799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300" b="1">
                          <a:solidFill>
                            <a:srgbClr val="747993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dirty="0" sz="1300" spc="-35" b="1">
                          <a:solidFill>
                            <a:srgbClr val="74799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300" spc="-10" b="1">
                          <a:solidFill>
                            <a:srgbClr val="747993"/>
                          </a:solidFill>
                          <a:latin typeface="Calibri"/>
                          <a:cs typeface="Calibri"/>
                        </a:rPr>
                        <a:t>drainage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64769">
                    <a:lnR w="6350">
                      <a:solidFill>
                        <a:srgbClr val="969BAE"/>
                      </a:solidFill>
                      <a:prstDash val="solid"/>
                    </a:lnR>
                    <a:lnT w="6350">
                      <a:solidFill>
                        <a:srgbClr val="969BAE"/>
                      </a:solidFill>
                      <a:prstDash val="solid"/>
                    </a:lnT>
                    <a:solidFill>
                      <a:srgbClr val="F1F1F1">
                        <a:alpha val="3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dirty="0" sz="1300" spc="-25">
                          <a:solidFill>
                            <a:srgbClr val="747993"/>
                          </a:solidFill>
                          <a:latin typeface="Calibri"/>
                          <a:cs typeface="Calibri"/>
                        </a:rPr>
                        <a:t>A1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3980">
                    <a:lnL w="6350">
                      <a:solidFill>
                        <a:srgbClr val="969BAE"/>
                      </a:solidFill>
                      <a:prstDash val="solid"/>
                    </a:lnL>
                    <a:lnR w="6350">
                      <a:solidFill>
                        <a:srgbClr val="969BAE"/>
                      </a:solidFill>
                      <a:prstDash val="solid"/>
                    </a:lnR>
                    <a:solidFill>
                      <a:srgbClr val="F1F1F1">
                        <a:alpha val="3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14935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dirty="0" sz="1300" spc="-10">
                          <a:solidFill>
                            <a:srgbClr val="747993"/>
                          </a:solidFill>
                          <a:latin typeface="Calibri"/>
                          <a:cs typeface="Calibri"/>
                        </a:rPr>
                        <a:t>10,000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3980">
                    <a:lnL w="6350">
                      <a:solidFill>
                        <a:srgbClr val="969BAE"/>
                      </a:solidFill>
                      <a:prstDash val="solid"/>
                    </a:lnL>
                    <a:lnR w="6350">
                      <a:solidFill>
                        <a:srgbClr val="969BAE"/>
                      </a:solidFill>
                      <a:prstDash val="solid"/>
                    </a:lnR>
                    <a:solidFill>
                      <a:srgbClr val="F1F1F1">
                        <a:alpha val="3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14935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dirty="0" sz="1300" spc="-10">
                          <a:solidFill>
                            <a:srgbClr val="747993"/>
                          </a:solidFill>
                          <a:latin typeface="Calibri"/>
                          <a:cs typeface="Calibri"/>
                        </a:rPr>
                        <a:t>6,329.352987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3980">
                    <a:lnL w="6350">
                      <a:solidFill>
                        <a:srgbClr val="969BAE"/>
                      </a:solidFill>
                      <a:prstDash val="solid"/>
                    </a:lnL>
                    <a:lnR w="6350">
                      <a:solidFill>
                        <a:srgbClr val="969BAE"/>
                      </a:solidFill>
                      <a:prstDash val="solid"/>
                    </a:lnR>
                    <a:solidFill>
                      <a:srgbClr val="F1F1F1">
                        <a:alpha val="3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14935" marR="635000">
                        <a:lnSpc>
                          <a:spcPct val="115399"/>
                        </a:lnSpc>
                        <a:spcBef>
                          <a:spcPts val="500"/>
                        </a:spcBef>
                      </a:pPr>
                      <a:r>
                        <a:rPr dirty="0" sz="1300">
                          <a:solidFill>
                            <a:srgbClr val="747993"/>
                          </a:solidFill>
                          <a:latin typeface="Calibri"/>
                          <a:cs typeface="Calibri"/>
                        </a:rPr>
                        <a:t>Dam</a:t>
                      </a:r>
                      <a:r>
                        <a:rPr dirty="0" sz="1300" spc="-35">
                          <a:solidFill>
                            <a:srgbClr val="74799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300">
                          <a:solidFill>
                            <a:srgbClr val="747993"/>
                          </a:solidFill>
                          <a:latin typeface="Calibri"/>
                          <a:cs typeface="Calibri"/>
                        </a:rPr>
                        <a:t>channelization</a:t>
                      </a:r>
                      <a:r>
                        <a:rPr dirty="0" sz="1300" spc="-15">
                          <a:solidFill>
                            <a:srgbClr val="74799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300">
                          <a:solidFill>
                            <a:srgbClr val="747993"/>
                          </a:solidFill>
                          <a:latin typeface="Calibri"/>
                          <a:cs typeface="Calibri"/>
                        </a:rPr>
                        <a:t>for</a:t>
                      </a:r>
                      <a:r>
                        <a:rPr dirty="0" sz="1300" spc="-40">
                          <a:solidFill>
                            <a:srgbClr val="74799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300" spc="-10">
                          <a:solidFill>
                            <a:srgbClr val="747993"/>
                          </a:solidFill>
                          <a:latin typeface="Calibri"/>
                          <a:cs typeface="Calibri"/>
                        </a:rPr>
                        <a:t>irrigation farming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63500">
                    <a:lnL w="6350">
                      <a:solidFill>
                        <a:srgbClr val="969BAE"/>
                      </a:solidFill>
                      <a:prstDash val="solid"/>
                    </a:lnL>
                    <a:lnR w="6350">
                      <a:solidFill>
                        <a:srgbClr val="969BAE"/>
                      </a:solidFill>
                      <a:prstDash val="solid"/>
                    </a:lnR>
                    <a:solidFill>
                      <a:srgbClr val="F1F1F1">
                        <a:alpha val="3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15570" marR="331470">
                        <a:lnSpc>
                          <a:spcPct val="115399"/>
                        </a:lnSpc>
                        <a:spcBef>
                          <a:spcPts val="500"/>
                        </a:spcBef>
                      </a:pPr>
                      <a:r>
                        <a:rPr dirty="0" sz="1300">
                          <a:solidFill>
                            <a:srgbClr val="747993"/>
                          </a:solidFill>
                          <a:latin typeface="Calibri"/>
                          <a:cs typeface="Calibri"/>
                        </a:rPr>
                        <a:t>Phase</a:t>
                      </a:r>
                      <a:r>
                        <a:rPr dirty="0" sz="1300" spc="-20">
                          <a:solidFill>
                            <a:srgbClr val="74799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300" spc="-50">
                          <a:solidFill>
                            <a:srgbClr val="747993"/>
                          </a:solidFill>
                          <a:latin typeface="Calibri"/>
                          <a:cs typeface="Calibri"/>
                        </a:rPr>
                        <a:t>1 </a:t>
                      </a:r>
                      <a:r>
                        <a:rPr dirty="0" sz="1300" spc="-20">
                          <a:solidFill>
                            <a:srgbClr val="747993"/>
                          </a:solidFill>
                          <a:latin typeface="Calibri"/>
                          <a:cs typeface="Calibri"/>
                        </a:rPr>
                        <a:t>completed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63500">
                    <a:lnL w="6350">
                      <a:solidFill>
                        <a:srgbClr val="969BAE"/>
                      </a:solidFill>
                      <a:prstDash val="solid"/>
                    </a:lnL>
                    <a:solidFill>
                      <a:srgbClr val="F1F1F1">
                        <a:alpha val="30195"/>
                      </a:srgbClr>
                    </a:solidFill>
                  </a:tcPr>
                </a:tc>
              </a:tr>
              <a:tr h="669925">
                <a:tc>
                  <a:txBody>
                    <a:bodyPr/>
                    <a:lstStyle/>
                    <a:p>
                      <a:pPr marL="705485" marR="442595" indent="-38100">
                        <a:lnSpc>
                          <a:spcPct val="115399"/>
                        </a:lnSpc>
                        <a:spcBef>
                          <a:spcPts val="505"/>
                        </a:spcBef>
                      </a:pPr>
                      <a:r>
                        <a:rPr dirty="0" sz="1300" b="1">
                          <a:latin typeface="Calibri"/>
                          <a:cs typeface="Calibri"/>
                        </a:rPr>
                        <a:t>Area</a:t>
                      </a:r>
                      <a:r>
                        <a:rPr dirty="0" sz="1300" spc="-3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300" b="1">
                          <a:latin typeface="Calibri"/>
                          <a:cs typeface="Calibri"/>
                        </a:rPr>
                        <a:t>under</a:t>
                      </a:r>
                      <a:r>
                        <a:rPr dirty="0" sz="1300" spc="-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300" spc="-10" b="1">
                          <a:latin typeface="Calibri"/>
                          <a:cs typeface="Calibri"/>
                        </a:rPr>
                        <a:t>improved </a:t>
                      </a:r>
                      <a:r>
                        <a:rPr dirty="0" sz="1300" b="1">
                          <a:latin typeface="Calibri"/>
                          <a:cs typeface="Calibri"/>
                        </a:rPr>
                        <a:t>rainwater</a:t>
                      </a:r>
                      <a:r>
                        <a:rPr dirty="0" sz="1300" spc="-5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300" spc="-10" b="1">
                          <a:latin typeface="Calibri"/>
                          <a:cs typeface="Calibri"/>
                        </a:rPr>
                        <a:t>harvesting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64135">
                    <a:lnB w="6350">
                      <a:solidFill>
                        <a:srgbClr val="969BAE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dirty="0" sz="1300" spc="-25">
                          <a:latin typeface="Calibri"/>
                          <a:cs typeface="Calibri"/>
                        </a:rPr>
                        <a:t>A2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4615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14935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dirty="0" sz="1300" spc="-10">
                          <a:latin typeface="Calibri"/>
                          <a:cs typeface="Calibri"/>
                        </a:rPr>
                        <a:t>100,000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4615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14935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dirty="0" sz="1300" spc="-10">
                          <a:latin typeface="Calibri"/>
                          <a:cs typeface="Calibri"/>
                        </a:rPr>
                        <a:t>715.956767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4615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14935" marR="487680">
                        <a:lnSpc>
                          <a:spcPct val="115399"/>
                        </a:lnSpc>
                        <a:spcBef>
                          <a:spcPts val="505"/>
                        </a:spcBef>
                      </a:pPr>
                      <a:r>
                        <a:rPr dirty="0" sz="1300">
                          <a:latin typeface="Calibri"/>
                          <a:cs typeface="Calibri"/>
                        </a:rPr>
                        <a:t>Rainwater</a:t>
                      </a:r>
                      <a:r>
                        <a:rPr dirty="0" sz="13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300">
                          <a:latin typeface="Calibri"/>
                          <a:cs typeface="Calibri"/>
                        </a:rPr>
                        <a:t>harvesting</a:t>
                      </a:r>
                      <a:r>
                        <a:rPr dirty="0" sz="13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300">
                          <a:latin typeface="Calibri"/>
                          <a:cs typeface="Calibri"/>
                        </a:rPr>
                        <a:t>at</a:t>
                      </a:r>
                      <a:r>
                        <a:rPr dirty="0" sz="13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300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3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300">
                          <a:latin typeface="Calibri"/>
                          <a:cs typeface="Calibri"/>
                        </a:rPr>
                        <a:t>FCE</a:t>
                      </a:r>
                      <a:r>
                        <a:rPr dirty="0" sz="13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300" spc="-25">
                          <a:latin typeface="Calibri"/>
                          <a:cs typeface="Calibri"/>
                        </a:rPr>
                        <a:t>(T) </a:t>
                      </a:r>
                      <a:r>
                        <a:rPr dirty="0" sz="1300">
                          <a:latin typeface="Calibri"/>
                          <a:cs typeface="Calibri"/>
                        </a:rPr>
                        <a:t>intervention</a:t>
                      </a:r>
                      <a:r>
                        <a:rPr dirty="0" sz="1300" spc="-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300" spc="-20">
                          <a:latin typeface="Calibri"/>
                          <a:cs typeface="Calibri"/>
                        </a:rPr>
                        <a:t>area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64135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15570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dirty="0" sz="1300" spc="-10">
                          <a:latin typeface="Calibri"/>
                          <a:cs typeface="Calibri"/>
                        </a:rPr>
                        <a:t>Completed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4615">
                    <a:solidFill>
                      <a:srgbClr val="F1F1F1"/>
                    </a:solidFill>
                  </a:tcPr>
                </a:tc>
              </a:tr>
              <a:tr h="445134">
                <a:tc>
                  <a:txBody>
                    <a:bodyPr/>
                    <a:lstStyle/>
                    <a:p>
                      <a:pPr marL="1706880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dirty="0" sz="1300" spc="-10" b="1">
                          <a:solidFill>
                            <a:srgbClr val="747993"/>
                          </a:solidFill>
                          <a:latin typeface="Calibri"/>
                          <a:cs typeface="Calibri"/>
                        </a:rPr>
                        <a:t>Total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4615">
                    <a:lnR w="6350">
                      <a:solidFill>
                        <a:srgbClr val="969BAE"/>
                      </a:solidFill>
                      <a:prstDash val="solid"/>
                    </a:lnR>
                    <a:lnT w="6350">
                      <a:solidFill>
                        <a:srgbClr val="969BAE"/>
                      </a:solidFill>
                      <a:prstDash val="solid"/>
                    </a:lnT>
                    <a:solidFill>
                      <a:srgbClr val="F1F1F1">
                        <a:alpha val="3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969BAE"/>
                      </a:solidFill>
                      <a:prstDash val="solid"/>
                    </a:lnL>
                    <a:lnR w="6350">
                      <a:solidFill>
                        <a:srgbClr val="969BAE"/>
                      </a:solidFill>
                      <a:prstDash val="solid"/>
                    </a:lnR>
                    <a:solidFill>
                      <a:srgbClr val="F1F1F1">
                        <a:alpha val="3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969BAE"/>
                      </a:solidFill>
                      <a:prstDash val="solid"/>
                    </a:lnL>
                    <a:lnR w="6350">
                      <a:solidFill>
                        <a:srgbClr val="969BAE"/>
                      </a:solidFill>
                      <a:prstDash val="solid"/>
                    </a:lnR>
                    <a:solidFill>
                      <a:srgbClr val="F1F1F1">
                        <a:alpha val="3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3035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dirty="0" sz="1400" spc="-10" b="1">
                          <a:solidFill>
                            <a:srgbClr val="111240"/>
                          </a:solidFill>
                          <a:latin typeface="Calibri"/>
                          <a:cs typeface="Calibri"/>
                        </a:rPr>
                        <a:t>71,049.05445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95250">
                    <a:lnL w="6350">
                      <a:solidFill>
                        <a:srgbClr val="969BAE"/>
                      </a:solidFill>
                      <a:prstDash val="solid"/>
                    </a:lnL>
                    <a:lnR w="6350">
                      <a:solidFill>
                        <a:srgbClr val="969BAE"/>
                      </a:solidFill>
                      <a:prstDash val="solid"/>
                    </a:lnR>
                    <a:solidFill>
                      <a:srgbClr val="F1F1F1">
                        <a:alpha val="3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969BAE"/>
                      </a:solidFill>
                      <a:prstDash val="solid"/>
                    </a:lnL>
                    <a:lnR w="6350">
                      <a:solidFill>
                        <a:srgbClr val="969BAE"/>
                      </a:solidFill>
                      <a:prstDash val="solid"/>
                    </a:lnR>
                    <a:solidFill>
                      <a:srgbClr val="F1F1F1">
                        <a:alpha val="3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969BAE"/>
                      </a:solidFill>
                      <a:prstDash val="solid"/>
                    </a:lnL>
                    <a:solidFill>
                      <a:srgbClr val="F1F1F1">
                        <a:alpha val="30195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4512945" cy="6858000"/>
          </a:xfrm>
          <a:custGeom>
            <a:avLst/>
            <a:gdLst/>
            <a:ahLst/>
            <a:cxnLst/>
            <a:rect l="l" t="t" r="r" b="b"/>
            <a:pathLst>
              <a:path w="4512945" h="6858000">
                <a:moveTo>
                  <a:pt x="2579497" y="0"/>
                </a:moveTo>
                <a:lnTo>
                  <a:pt x="0" y="0"/>
                </a:lnTo>
                <a:lnTo>
                  <a:pt x="0" y="6858000"/>
                </a:lnTo>
                <a:lnTo>
                  <a:pt x="2579497" y="6858000"/>
                </a:lnTo>
                <a:lnTo>
                  <a:pt x="2583307" y="6855849"/>
                </a:lnTo>
                <a:lnTo>
                  <a:pt x="2623967" y="6830809"/>
                </a:lnTo>
                <a:lnTo>
                  <a:pt x="2664305" y="6805302"/>
                </a:lnTo>
                <a:lnTo>
                  <a:pt x="2704317" y="6779329"/>
                </a:lnTo>
                <a:lnTo>
                  <a:pt x="2743998" y="6752895"/>
                </a:lnTo>
                <a:lnTo>
                  <a:pt x="2783345" y="6726003"/>
                </a:lnTo>
                <a:lnTo>
                  <a:pt x="2822354" y="6698658"/>
                </a:lnTo>
                <a:lnTo>
                  <a:pt x="2861021" y="6670863"/>
                </a:lnTo>
                <a:lnTo>
                  <a:pt x="2899343" y="6642623"/>
                </a:lnTo>
                <a:lnTo>
                  <a:pt x="2937316" y="6613939"/>
                </a:lnTo>
                <a:lnTo>
                  <a:pt x="2974935" y="6584818"/>
                </a:lnTo>
                <a:lnTo>
                  <a:pt x="3012198" y="6555262"/>
                </a:lnTo>
                <a:lnTo>
                  <a:pt x="3049100" y="6525275"/>
                </a:lnTo>
                <a:lnTo>
                  <a:pt x="3085637" y="6494861"/>
                </a:lnTo>
                <a:lnTo>
                  <a:pt x="3121806" y="6464024"/>
                </a:lnTo>
                <a:lnTo>
                  <a:pt x="3157603" y="6432767"/>
                </a:lnTo>
                <a:lnTo>
                  <a:pt x="3193025" y="6401095"/>
                </a:lnTo>
                <a:lnTo>
                  <a:pt x="3228066" y="6369011"/>
                </a:lnTo>
                <a:lnTo>
                  <a:pt x="3262724" y="6336519"/>
                </a:lnTo>
                <a:lnTo>
                  <a:pt x="3296995" y="6303622"/>
                </a:lnTo>
                <a:lnTo>
                  <a:pt x="3330875" y="6270326"/>
                </a:lnTo>
                <a:lnTo>
                  <a:pt x="3364360" y="6236632"/>
                </a:lnTo>
                <a:lnTo>
                  <a:pt x="3397446" y="6202546"/>
                </a:lnTo>
                <a:lnTo>
                  <a:pt x="3430130" y="6168071"/>
                </a:lnTo>
                <a:lnTo>
                  <a:pt x="3462408" y="6133210"/>
                </a:lnTo>
                <a:lnTo>
                  <a:pt x="3494275" y="6097968"/>
                </a:lnTo>
                <a:lnTo>
                  <a:pt x="3525729" y="6062348"/>
                </a:lnTo>
                <a:lnTo>
                  <a:pt x="3556765" y="6026355"/>
                </a:lnTo>
                <a:lnTo>
                  <a:pt x="3587380" y="5989991"/>
                </a:lnTo>
                <a:lnTo>
                  <a:pt x="3617570" y="5953261"/>
                </a:lnTo>
                <a:lnTo>
                  <a:pt x="3647330" y="5916169"/>
                </a:lnTo>
                <a:lnTo>
                  <a:pt x="3676658" y="5878718"/>
                </a:lnTo>
                <a:lnTo>
                  <a:pt x="3705549" y="5840912"/>
                </a:lnTo>
                <a:lnTo>
                  <a:pt x="3734000" y="5802755"/>
                </a:lnTo>
                <a:lnTo>
                  <a:pt x="3762007" y="5764251"/>
                </a:lnTo>
                <a:lnTo>
                  <a:pt x="3789565" y="5725403"/>
                </a:lnTo>
                <a:lnTo>
                  <a:pt x="3816672" y="5686216"/>
                </a:lnTo>
                <a:lnTo>
                  <a:pt x="3843323" y="5646692"/>
                </a:lnTo>
                <a:lnTo>
                  <a:pt x="3869515" y="5606837"/>
                </a:lnTo>
                <a:lnTo>
                  <a:pt x="3895244" y="5566653"/>
                </a:lnTo>
                <a:lnTo>
                  <a:pt x="3920506" y="5526145"/>
                </a:lnTo>
                <a:lnTo>
                  <a:pt x="3945297" y="5485316"/>
                </a:lnTo>
                <a:lnTo>
                  <a:pt x="3969613" y="5444170"/>
                </a:lnTo>
                <a:lnTo>
                  <a:pt x="3993451" y="5402712"/>
                </a:lnTo>
                <a:lnTo>
                  <a:pt x="4016807" y="5360943"/>
                </a:lnTo>
                <a:lnTo>
                  <a:pt x="4039677" y="5318870"/>
                </a:lnTo>
                <a:lnTo>
                  <a:pt x="4062058" y="5276494"/>
                </a:lnTo>
                <a:lnTo>
                  <a:pt x="4083944" y="5233821"/>
                </a:lnTo>
                <a:lnTo>
                  <a:pt x="4105334" y="5190854"/>
                </a:lnTo>
                <a:lnTo>
                  <a:pt x="4126222" y="5147596"/>
                </a:lnTo>
                <a:lnTo>
                  <a:pt x="4146606" y="5104052"/>
                </a:lnTo>
                <a:lnTo>
                  <a:pt x="4166480" y="5060225"/>
                </a:lnTo>
                <a:lnTo>
                  <a:pt x="4185843" y="5016119"/>
                </a:lnTo>
                <a:lnTo>
                  <a:pt x="4204688" y="4971738"/>
                </a:lnTo>
                <a:lnTo>
                  <a:pt x="4223014" y="4927085"/>
                </a:lnTo>
                <a:lnTo>
                  <a:pt x="4240816" y="4882165"/>
                </a:lnTo>
                <a:lnTo>
                  <a:pt x="4258090" y="4836982"/>
                </a:lnTo>
                <a:lnTo>
                  <a:pt x="4274833" y="4791538"/>
                </a:lnTo>
                <a:lnTo>
                  <a:pt x="4291041" y="4745838"/>
                </a:lnTo>
                <a:lnTo>
                  <a:pt x="4306709" y="4699886"/>
                </a:lnTo>
                <a:lnTo>
                  <a:pt x="4321834" y="4653686"/>
                </a:lnTo>
                <a:lnTo>
                  <a:pt x="4336413" y="4607240"/>
                </a:lnTo>
                <a:lnTo>
                  <a:pt x="4350442" y="4560554"/>
                </a:lnTo>
                <a:lnTo>
                  <a:pt x="4363916" y="4513630"/>
                </a:lnTo>
                <a:lnTo>
                  <a:pt x="4376832" y="4466474"/>
                </a:lnTo>
                <a:lnTo>
                  <a:pt x="4389186" y="4419087"/>
                </a:lnTo>
                <a:lnTo>
                  <a:pt x="4400975" y="4371475"/>
                </a:lnTo>
                <a:lnTo>
                  <a:pt x="4412194" y="4323641"/>
                </a:lnTo>
                <a:lnTo>
                  <a:pt x="4422840" y="4275589"/>
                </a:lnTo>
                <a:lnTo>
                  <a:pt x="4432908" y="4227322"/>
                </a:lnTo>
                <a:lnTo>
                  <a:pt x="4442396" y="4178845"/>
                </a:lnTo>
                <a:lnTo>
                  <a:pt x="4451300" y="4130161"/>
                </a:lnTo>
                <a:lnTo>
                  <a:pt x="4459615" y="4081274"/>
                </a:lnTo>
                <a:lnTo>
                  <a:pt x="4467338" y="4032188"/>
                </a:lnTo>
                <a:lnTo>
                  <a:pt x="4474464" y="3982906"/>
                </a:lnTo>
                <a:lnTo>
                  <a:pt x="4480991" y="3933433"/>
                </a:lnTo>
                <a:lnTo>
                  <a:pt x="4486915" y="3883772"/>
                </a:lnTo>
                <a:lnTo>
                  <a:pt x="4492231" y="3833927"/>
                </a:lnTo>
                <a:lnTo>
                  <a:pt x="4496935" y="3783902"/>
                </a:lnTo>
                <a:lnTo>
                  <a:pt x="4501025" y="3733700"/>
                </a:lnTo>
                <a:lnTo>
                  <a:pt x="4504496" y="3683326"/>
                </a:lnTo>
                <a:lnTo>
                  <a:pt x="4507345" y="3632783"/>
                </a:lnTo>
                <a:lnTo>
                  <a:pt x="4509567" y="3582075"/>
                </a:lnTo>
                <a:lnTo>
                  <a:pt x="4511158" y="3531206"/>
                </a:lnTo>
                <a:lnTo>
                  <a:pt x="4512116" y="3480180"/>
                </a:lnTo>
                <a:lnTo>
                  <a:pt x="4512437" y="3429000"/>
                </a:lnTo>
                <a:lnTo>
                  <a:pt x="4512116" y="3377819"/>
                </a:lnTo>
                <a:lnTo>
                  <a:pt x="4511158" y="3326793"/>
                </a:lnTo>
                <a:lnTo>
                  <a:pt x="4509567" y="3275924"/>
                </a:lnTo>
                <a:lnTo>
                  <a:pt x="4507345" y="3225216"/>
                </a:lnTo>
                <a:lnTo>
                  <a:pt x="4504496" y="3174673"/>
                </a:lnTo>
                <a:lnTo>
                  <a:pt x="4501025" y="3124300"/>
                </a:lnTo>
                <a:lnTo>
                  <a:pt x="4496935" y="3074098"/>
                </a:lnTo>
                <a:lnTo>
                  <a:pt x="4492231" y="3024074"/>
                </a:lnTo>
                <a:lnTo>
                  <a:pt x="4486915" y="2974229"/>
                </a:lnTo>
                <a:lnTo>
                  <a:pt x="4480991" y="2924568"/>
                </a:lnTo>
                <a:lnTo>
                  <a:pt x="4474464" y="2875096"/>
                </a:lnTo>
                <a:lnTo>
                  <a:pt x="4467338" y="2825815"/>
                </a:lnTo>
                <a:lnTo>
                  <a:pt x="4459615" y="2776729"/>
                </a:lnTo>
                <a:lnTo>
                  <a:pt x="4451300" y="2727843"/>
                </a:lnTo>
                <a:lnTo>
                  <a:pt x="4442396" y="2679159"/>
                </a:lnTo>
                <a:lnTo>
                  <a:pt x="4432908" y="2630683"/>
                </a:lnTo>
                <a:lnTo>
                  <a:pt x="4422840" y="2582416"/>
                </a:lnTo>
                <a:lnTo>
                  <a:pt x="4412194" y="2534365"/>
                </a:lnTo>
                <a:lnTo>
                  <a:pt x="4400975" y="2486531"/>
                </a:lnTo>
                <a:lnTo>
                  <a:pt x="4389186" y="2438920"/>
                </a:lnTo>
                <a:lnTo>
                  <a:pt x="4376832" y="2391534"/>
                </a:lnTo>
                <a:lnTo>
                  <a:pt x="4363916" y="2344378"/>
                </a:lnTo>
                <a:lnTo>
                  <a:pt x="4350442" y="2297455"/>
                </a:lnTo>
                <a:lnTo>
                  <a:pt x="4336413" y="2250770"/>
                </a:lnTo>
                <a:lnTo>
                  <a:pt x="4321834" y="2204325"/>
                </a:lnTo>
                <a:lnTo>
                  <a:pt x="4306709" y="2158125"/>
                </a:lnTo>
                <a:lnTo>
                  <a:pt x="4291041" y="2112174"/>
                </a:lnTo>
                <a:lnTo>
                  <a:pt x="4274833" y="2066475"/>
                </a:lnTo>
                <a:lnTo>
                  <a:pt x="4258090" y="2021032"/>
                </a:lnTo>
                <a:lnTo>
                  <a:pt x="4240816" y="1975849"/>
                </a:lnTo>
                <a:lnTo>
                  <a:pt x="4223014" y="1930930"/>
                </a:lnTo>
                <a:lnTo>
                  <a:pt x="4204688" y="1886279"/>
                </a:lnTo>
                <a:lnTo>
                  <a:pt x="4185843" y="1841898"/>
                </a:lnTo>
                <a:lnTo>
                  <a:pt x="4166480" y="1797793"/>
                </a:lnTo>
                <a:lnTo>
                  <a:pt x="4146606" y="1753967"/>
                </a:lnTo>
                <a:lnTo>
                  <a:pt x="4126222" y="1710423"/>
                </a:lnTo>
                <a:lnTo>
                  <a:pt x="4105334" y="1667166"/>
                </a:lnTo>
                <a:lnTo>
                  <a:pt x="4083944" y="1624200"/>
                </a:lnTo>
                <a:lnTo>
                  <a:pt x="4062058" y="1581527"/>
                </a:lnTo>
                <a:lnTo>
                  <a:pt x="4039677" y="1539152"/>
                </a:lnTo>
                <a:lnTo>
                  <a:pt x="4016807" y="1497079"/>
                </a:lnTo>
                <a:lnTo>
                  <a:pt x="3993451" y="1455312"/>
                </a:lnTo>
                <a:lnTo>
                  <a:pt x="3969613" y="1413854"/>
                </a:lnTo>
                <a:lnTo>
                  <a:pt x="3945297" y="1372708"/>
                </a:lnTo>
                <a:lnTo>
                  <a:pt x="3920506" y="1331880"/>
                </a:lnTo>
                <a:lnTo>
                  <a:pt x="3895244" y="1291373"/>
                </a:lnTo>
                <a:lnTo>
                  <a:pt x="3869515" y="1251189"/>
                </a:lnTo>
                <a:lnTo>
                  <a:pt x="3843323" y="1211335"/>
                </a:lnTo>
                <a:lnTo>
                  <a:pt x="3816672" y="1171812"/>
                </a:lnTo>
                <a:lnTo>
                  <a:pt x="3789565" y="1132625"/>
                </a:lnTo>
                <a:lnTo>
                  <a:pt x="3762007" y="1093777"/>
                </a:lnTo>
                <a:lnTo>
                  <a:pt x="3734000" y="1055273"/>
                </a:lnTo>
                <a:lnTo>
                  <a:pt x="3705549" y="1017117"/>
                </a:lnTo>
                <a:lnTo>
                  <a:pt x="3676658" y="979311"/>
                </a:lnTo>
                <a:lnTo>
                  <a:pt x="3647330" y="941860"/>
                </a:lnTo>
                <a:lnTo>
                  <a:pt x="3617570" y="904768"/>
                </a:lnTo>
                <a:lnTo>
                  <a:pt x="3587380" y="868038"/>
                </a:lnTo>
                <a:lnTo>
                  <a:pt x="3556765" y="831675"/>
                </a:lnTo>
                <a:lnTo>
                  <a:pt x="3525729" y="795681"/>
                </a:lnTo>
                <a:lnTo>
                  <a:pt x="3494275" y="760062"/>
                </a:lnTo>
                <a:lnTo>
                  <a:pt x="3462408" y="724820"/>
                </a:lnTo>
                <a:lnTo>
                  <a:pt x="3430130" y="689959"/>
                </a:lnTo>
                <a:lnTo>
                  <a:pt x="3397446" y="655483"/>
                </a:lnTo>
                <a:lnTo>
                  <a:pt x="3364360" y="621397"/>
                </a:lnTo>
                <a:lnTo>
                  <a:pt x="3330875" y="587703"/>
                </a:lnTo>
                <a:lnTo>
                  <a:pt x="3296995" y="554406"/>
                </a:lnTo>
                <a:lnTo>
                  <a:pt x="3262724" y="521509"/>
                </a:lnTo>
                <a:lnTo>
                  <a:pt x="3228066" y="489017"/>
                </a:lnTo>
                <a:lnTo>
                  <a:pt x="3193025" y="456932"/>
                </a:lnTo>
                <a:lnTo>
                  <a:pt x="3157603" y="425259"/>
                </a:lnTo>
                <a:lnTo>
                  <a:pt x="3121806" y="394002"/>
                </a:lnTo>
                <a:lnTo>
                  <a:pt x="3085637" y="363164"/>
                </a:lnTo>
                <a:lnTo>
                  <a:pt x="3049100" y="332749"/>
                </a:lnTo>
                <a:lnTo>
                  <a:pt x="3012198" y="302761"/>
                </a:lnTo>
                <a:lnTo>
                  <a:pt x="2974935" y="273204"/>
                </a:lnTo>
                <a:lnTo>
                  <a:pt x="2937316" y="244081"/>
                </a:lnTo>
                <a:lnTo>
                  <a:pt x="2899343" y="215397"/>
                </a:lnTo>
                <a:lnTo>
                  <a:pt x="2861021" y="187155"/>
                </a:lnTo>
                <a:lnTo>
                  <a:pt x="2822354" y="159359"/>
                </a:lnTo>
                <a:lnTo>
                  <a:pt x="2783345" y="132012"/>
                </a:lnTo>
                <a:lnTo>
                  <a:pt x="2743998" y="105119"/>
                </a:lnTo>
                <a:lnTo>
                  <a:pt x="2704317" y="78684"/>
                </a:lnTo>
                <a:lnTo>
                  <a:pt x="2664305" y="52709"/>
                </a:lnTo>
                <a:lnTo>
                  <a:pt x="2623967" y="27199"/>
                </a:lnTo>
                <a:lnTo>
                  <a:pt x="2583307" y="2158"/>
                </a:lnTo>
                <a:lnTo>
                  <a:pt x="2579497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93697" y="2260218"/>
            <a:ext cx="1842770" cy="22809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algn="ctr" marL="12065" marR="5080" indent="-1270">
              <a:lnSpc>
                <a:spcPct val="100000"/>
              </a:lnSpc>
              <a:spcBef>
                <a:spcPts val="95"/>
              </a:spcBef>
            </a:pPr>
            <a:r>
              <a:rPr dirty="0" sz="3700" spc="-10">
                <a:latin typeface="Calibri"/>
                <a:cs typeface="Calibri"/>
              </a:rPr>
              <a:t>Impact Summary </a:t>
            </a:r>
            <a:r>
              <a:rPr dirty="0" sz="3700" spc="-10">
                <a:solidFill>
                  <a:srgbClr val="1F487C"/>
                </a:solidFill>
                <a:latin typeface="Calibri"/>
                <a:cs typeface="Calibri"/>
              </a:rPr>
              <a:t>different table</a:t>
            </a:r>
            <a:endParaRPr sz="3700">
              <a:latin typeface="Calibri"/>
              <a:cs typeface="Calibri"/>
            </a:endParaRPr>
          </a:p>
        </p:txBody>
      </p:sp>
      <p:graphicFrame>
        <p:nvGraphicFramePr>
          <p:cNvPr id="4" name="object 4" descr=""/>
          <p:cNvGraphicFramePr>
            <a:graphicFrameLocks noGrp="1"/>
          </p:cNvGraphicFramePr>
          <p:nvPr/>
        </p:nvGraphicFramePr>
        <p:xfrm>
          <a:off x="4752975" y="658494"/>
          <a:ext cx="6491605" cy="57550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52169"/>
                <a:gridCol w="2583180"/>
                <a:gridCol w="1982470"/>
                <a:gridCol w="997585"/>
              </a:tblGrid>
              <a:tr h="365125"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dirty="0" sz="11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State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4615">
                    <a:lnR w="635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E75B5"/>
                    </a:solidFill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dirty="0" sz="1100" spc="-10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Indicator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4615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E75B5"/>
                    </a:solidFill>
                  </a:tcPr>
                </a:tc>
                <a:tc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dirty="0" sz="1100" spc="-10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Interv_Typ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4615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E75B5"/>
                    </a:solidFill>
                  </a:tcPr>
                </a:tc>
                <a:tc>
                  <a:txBody>
                    <a:bodyPr/>
                    <a:lstStyle/>
                    <a:p>
                      <a:pPr marL="10795" marR="29464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dirty="0" sz="1100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Sum</a:t>
                      </a:r>
                      <a:r>
                        <a:rPr dirty="0" sz="1100" spc="-25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 of </a:t>
                      </a:r>
                      <a:r>
                        <a:rPr dirty="0" sz="1100" spc="-10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Area_Impac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0795">
                    <a:lnL w="6350">
                      <a:solidFill>
                        <a:srgbClr val="FFFFFF"/>
                      </a:solidFill>
                      <a:prstDash val="solid"/>
                    </a:lnL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E75B5"/>
                    </a:solidFill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dirty="0" sz="11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Gombe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3020">
                    <a:lnR w="635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2E75B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5B9BD4"/>
                    </a:solidFill>
                  </a:tcPr>
                </a:tc>
                <a:tc rowSpan="24">
                  <a:txBody>
                    <a:bodyPr/>
                    <a:lstStyle/>
                    <a:p>
                      <a:pPr marL="19812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dirty="0" sz="11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71,049.05445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198120">
                        <a:lnSpc>
                          <a:spcPct val="100000"/>
                        </a:lnSpc>
                        <a:spcBef>
                          <a:spcPts val="1070"/>
                        </a:spcBef>
                      </a:pPr>
                      <a:r>
                        <a:rPr dirty="0" sz="11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6,329.352987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238125">
                        <a:lnSpc>
                          <a:spcPct val="100000"/>
                        </a:lnSpc>
                        <a:spcBef>
                          <a:spcPts val="1070"/>
                        </a:spcBef>
                      </a:pPr>
                      <a:r>
                        <a:rPr dirty="0" sz="1100" spc="-10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6329.352987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198120">
                        <a:lnSpc>
                          <a:spcPct val="100000"/>
                        </a:lnSpc>
                        <a:spcBef>
                          <a:spcPts val="1070"/>
                        </a:spcBef>
                      </a:pPr>
                      <a:r>
                        <a:rPr dirty="0" sz="11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4,469.295776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238125">
                        <a:lnSpc>
                          <a:spcPct val="100000"/>
                        </a:lnSpc>
                        <a:spcBef>
                          <a:spcPts val="1070"/>
                        </a:spcBef>
                      </a:pPr>
                      <a:r>
                        <a:rPr dirty="0" sz="1100" spc="-10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209.3091373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238125">
                        <a:lnSpc>
                          <a:spcPct val="100000"/>
                        </a:lnSpc>
                        <a:spcBef>
                          <a:spcPts val="985"/>
                        </a:spcBef>
                      </a:pPr>
                      <a:r>
                        <a:rPr dirty="0" sz="1100" spc="-10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97.40808885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238125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dirty="0" sz="1100" spc="-10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12.84546558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23812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dirty="0" sz="1100" spc="-10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2962.506273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23812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dirty="0" sz="1100" spc="-10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321.4047892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238125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dirty="0" sz="1100" spc="-10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13.32424081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238125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dirty="0" sz="1100" spc="-10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200.4176262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23812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dirty="0" sz="1100" spc="-10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652.0801557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198120">
                        <a:lnSpc>
                          <a:spcPct val="100000"/>
                        </a:lnSpc>
                        <a:spcBef>
                          <a:spcPts val="1065"/>
                        </a:spcBef>
                      </a:pPr>
                      <a:r>
                        <a:rPr dirty="0" sz="11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59,534.44892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2381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100" spc="-10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222.4772216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238125">
                        <a:lnSpc>
                          <a:spcPct val="100000"/>
                        </a:lnSpc>
                        <a:spcBef>
                          <a:spcPts val="1065"/>
                        </a:spcBef>
                      </a:pPr>
                      <a:r>
                        <a:rPr dirty="0" sz="1100" spc="-10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57453.83075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238125">
                        <a:lnSpc>
                          <a:spcPct val="100000"/>
                        </a:lnSpc>
                        <a:spcBef>
                          <a:spcPts val="985"/>
                        </a:spcBef>
                      </a:pPr>
                      <a:r>
                        <a:rPr dirty="0" sz="1100" spc="-10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1858.140948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306705">
                        <a:lnSpc>
                          <a:spcPct val="100000"/>
                        </a:lnSpc>
                        <a:spcBef>
                          <a:spcPts val="985"/>
                        </a:spcBef>
                      </a:pPr>
                      <a:r>
                        <a:rPr dirty="0" sz="11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715.956767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30924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dirty="0" sz="1100" spc="-10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715.956767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3020">
                    <a:lnL w="635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</a:tr>
              <a:tr h="1930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2E75B5"/>
                    </a:solidFill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dirty="0" sz="11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Area</a:t>
                      </a:r>
                      <a:r>
                        <a:rPr dirty="0" sz="1100" spc="-4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provided</a:t>
                      </a:r>
                      <a:r>
                        <a:rPr dirty="0" sz="1100" spc="-3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with</a:t>
                      </a:r>
                      <a:r>
                        <a:rPr dirty="0" sz="11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new/improved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508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5B9BD4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3020">
                    <a:lnL w="635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</a:tr>
              <a:tr h="1936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2E75B5"/>
                    </a:solidFill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ts val="1155"/>
                        </a:lnSpc>
                      </a:pPr>
                      <a:r>
                        <a:rPr dirty="0" sz="11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irrigation</a:t>
                      </a:r>
                      <a:r>
                        <a:rPr dirty="0" sz="1100" spc="-4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dirty="0" sz="11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drainage</a:t>
                      </a:r>
                      <a:r>
                        <a:rPr dirty="0" sz="1100" spc="-4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services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5B9BD4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3020">
                    <a:lnL w="635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</a:tr>
              <a:tr h="2197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2E75B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dirty="0" sz="1100" spc="-10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Irrigation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508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5B9BD4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3020">
                    <a:lnL w="635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</a:tr>
              <a:tr h="1936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2E75B5"/>
                    </a:solidFill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dirty="0" sz="11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Area</a:t>
                      </a:r>
                      <a:r>
                        <a:rPr dirty="0" sz="1100" spc="-1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under</a:t>
                      </a:r>
                      <a:r>
                        <a:rPr dirty="0" sz="1100" spc="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community-</a:t>
                      </a:r>
                      <a:r>
                        <a:rPr dirty="0" sz="11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led </a:t>
                      </a:r>
                      <a:r>
                        <a:rPr dirty="0" sz="11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landscape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508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5B9BD4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3020">
                    <a:lnL w="635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</a:tr>
              <a:tr h="1930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2E75B5"/>
                    </a:solidFill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ts val="1155"/>
                        </a:lnSpc>
                      </a:pPr>
                      <a:r>
                        <a:rPr dirty="0" sz="11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restoration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5B9BD4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3020">
                    <a:lnL w="635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</a:tr>
              <a:tr h="2139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2E75B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dirty="0" sz="1100" spc="-10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Afforestation</a:t>
                      </a:r>
                      <a:r>
                        <a:rPr dirty="0" sz="1100" spc="-20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(Avenue</a:t>
                      </a:r>
                      <a:r>
                        <a:rPr dirty="0" sz="1100" spc="40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Planting)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508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5B9BD4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3020">
                    <a:lnL w="635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</a:tr>
              <a:tr h="1879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2E75B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</a:pPr>
                      <a:r>
                        <a:rPr dirty="0" sz="1100" spc="-10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Afforestation</a:t>
                      </a:r>
                      <a:r>
                        <a:rPr dirty="0" sz="1100" spc="55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(Institutional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5B9BD4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3020">
                    <a:lnL w="635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</a:tr>
              <a:tr h="1879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2E75B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10795">
                        <a:lnSpc>
                          <a:spcPts val="1155"/>
                        </a:lnSpc>
                      </a:pPr>
                      <a:r>
                        <a:rPr dirty="0" sz="1100" spc="-10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Planting)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5B9BD4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3020">
                    <a:lnL w="635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</a:tr>
              <a:tr h="2247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2E75B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</a:pPr>
                      <a:r>
                        <a:rPr dirty="0" sz="1100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Afforestation</a:t>
                      </a:r>
                      <a:r>
                        <a:rPr dirty="0" sz="1100" spc="-65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(Orchard)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5B9BD4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3020">
                    <a:lnL w="635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</a:tr>
              <a:tr h="2406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2E75B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dirty="0" sz="1100" spc="-10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Afforestation</a:t>
                      </a:r>
                      <a:r>
                        <a:rPr dirty="0" sz="1100" spc="55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(Shelterbelt)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5875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5B9BD4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3020">
                    <a:lnL w="635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2E75B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dirty="0" sz="1100" spc="-10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Afforestation</a:t>
                      </a:r>
                      <a:r>
                        <a:rPr dirty="0" sz="1100" spc="-20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(Tree</a:t>
                      </a:r>
                      <a:r>
                        <a:rPr dirty="0" sz="1100" spc="50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Planting)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5875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5B9BD4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3020">
                    <a:lnL w="635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2E75B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dirty="0" sz="1100" spc="-10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Afforestation</a:t>
                      </a:r>
                      <a:r>
                        <a:rPr dirty="0" sz="1100" spc="55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(Woodlot)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5875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5B9BD4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3020">
                    <a:lnL w="635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</a:tr>
              <a:tr h="2406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2E75B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dirty="0" sz="1100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CRF</a:t>
                      </a:r>
                      <a:r>
                        <a:rPr dirty="0" sz="1100" spc="-25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Activity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5875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5B9BD4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3020">
                    <a:lnL w="635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</a:tr>
              <a:tr h="2298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2E75B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dirty="0" sz="1100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FAO</a:t>
                      </a:r>
                      <a:r>
                        <a:rPr dirty="0" sz="1100" spc="-25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Landscape</a:t>
                      </a:r>
                      <a:r>
                        <a:rPr dirty="0" sz="1100" spc="-45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Restoration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5875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5B9BD4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3020">
                    <a:lnL w="635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</a:tr>
              <a:tr h="1930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2E75B5"/>
                    </a:solidFill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dirty="0" sz="11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Area</a:t>
                      </a:r>
                      <a:r>
                        <a:rPr dirty="0" sz="1100" spc="-3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under</a:t>
                      </a:r>
                      <a:r>
                        <a:rPr dirty="0" sz="1100" spc="-1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improved</a:t>
                      </a:r>
                      <a:r>
                        <a:rPr dirty="0" sz="11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catchment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508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5B9BD4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3020">
                    <a:lnL w="635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</a:tr>
              <a:tr h="1822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2E75B5"/>
                    </a:solidFill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ts val="1155"/>
                        </a:lnSpc>
                      </a:pPr>
                      <a:r>
                        <a:rPr dirty="0" sz="11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management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5B9BD4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3020">
                    <a:lnL w="635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</a:tr>
              <a:tr h="1822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2E75B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10795">
                        <a:lnSpc>
                          <a:spcPts val="1275"/>
                        </a:lnSpc>
                      </a:pPr>
                      <a:r>
                        <a:rPr dirty="0" sz="1100" spc="-10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Afforestation</a:t>
                      </a:r>
                      <a:r>
                        <a:rPr dirty="0" sz="1100" spc="-5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(Forest</a:t>
                      </a:r>
                      <a:r>
                        <a:rPr dirty="0" sz="1100" spc="30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5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and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5B9BD4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3020">
                    <a:lnL w="635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</a:tr>
              <a:tr h="1930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2E75B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10795">
                        <a:lnSpc>
                          <a:spcPts val="1155"/>
                        </a:lnSpc>
                      </a:pPr>
                      <a:r>
                        <a:rPr dirty="0" sz="1100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Protected</a:t>
                      </a:r>
                      <a:r>
                        <a:rPr dirty="0" sz="1100" spc="-60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Area</a:t>
                      </a:r>
                      <a:r>
                        <a:rPr dirty="0" sz="1100" spc="-15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Management)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5B9BD4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3020">
                    <a:lnL w="635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</a:tr>
              <a:tr h="2139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2E75B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dirty="0" sz="1100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Civil</a:t>
                      </a:r>
                      <a:r>
                        <a:rPr dirty="0" sz="1100" spc="-15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Works</a:t>
                      </a:r>
                      <a:r>
                        <a:rPr dirty="0" sz="1100" spc="-40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(Gully</a:t>
                      </a:r>
                      <a:r>
                        <a:rPr dirty="0" sz="1100" spc="-5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Erosion</a:t>
                      </a:r>
                      <a:r>
                        <a:rPr dirty="0" sz="1100" spc="-45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Control)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4445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5B9BD4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3020">
                    <a:lnL w="635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</a:tr>
              <a:tr h="1879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2E75B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</a:pPr>
                      <a:r>
                        <a:rPr dirty="0" sz="1100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Desilting</a:t>
                      </a:r>
                      <a:r>
                        <a:rPr dirty="0" sz="1100" spc="-55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(Urban</a:t>
                      </a:r>
                      <a:r>
                        <a:rPr dirty="0" sz="1100" spc="-30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Drainage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5B9BD4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3020">
                    <a:lnL w="635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</a:tr>
              <a:tr h="1879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2E75B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10795">
                        <a:lnSpc>
                          <a:spcPts val="1155"/>
                        </a:lnSpc>
                      </a:pPr>
                      <a:r>
                        <a:rPr dirty="0" sz="1100" spc="-10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Desilting)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5B9BD4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3020">
                    <a:lnL w="635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</a:tr>
              <a:tr h="2247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2E75B5"/>
                    </a:solidFill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</a:pPr>
                      <a:r>
                        <a:rPr dirty="0" sz="11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Area</a:t>
                      </a:r>
                      <a:r>
                        <a:rPr dirty="0" sz="1100" spc="-4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under</a:t>
                      </a:r>
                      <a:r>
                        <a:rPr dirty="0" sz="1100" spc="-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improved</a:t>
                      </a:r>
                      <a:r>
                        <a:rPr dirty="0" sz="1100" spc="-3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rainwater</a:t>
                      </a:r>
                      <a:r>
                        <a:rPr dirty="0" sz="1100" spc="-3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harvesting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solidFill>
                      <a:srgbClr val="5B9BD4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3020">
                    <a:lnL w="635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</a:tr>
              <a:tr h="2222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E75B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dirty="0" sz="1100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Water</a:t>
                      </a:r>
                      <a:r>
                        <a:rPr dirty="0" sz="1100" spc="-30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solidFill>
                            <a:srgbClr val="DDEBF7"/>
                          </a:solidFill>
                          <a:latin typeface="Calibri"/>
                          <a:cs typeface="Calibri"/>
                        </a:rPr>
                        <a:t>Harvesting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5875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3020">
                    <a:lnL w="635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</a:tr>
              <a:tr h="353060"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1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Grand</a:t>
                      </a:r>
                      <a:r>
                        <a:rPr dirty="0" sz="1100" spc="-3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Total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R w="635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2E75B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19812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1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71,049.05445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635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5B9BD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53280" y="-123063"/>
            <a:ext cx="3899535" cy="953135"/>
          </a:xfrm>
          <a:prstGeom prst="rect"/>
        </p:spPr>
        <p:txBody>
          <a:bodyPr wrap="square" lIns="0" tIns="67945" rIns="0" bIns="0" rtlCol="0" vert="horz">
            <a:spAutoFit/>
          </a:bodyPr>
          <a:lstStyle/>
          <a:p>
            <a:pPr marL="12700" marR="5080" indent="480059">
              <a:lnSpc>
                <a:spcPts val="3460"/>
              </a:lnSpc>
              <a:spcBef>
                <a:spcPts val="535"/>
              </a:spcBef>
            </a:pPr>
            <a:r>
              <a:rPr dirty="0" sz="3200" spc="-170">
                <a:solidFill>
                  <a:srgbClr val="006FC0"/>
                </a:solidFill>
                <a:latin typeface="Arial Black"/>
                <a:cs typeface="Arial Black"/>
              </a:rPr>
              <a:t>Component</a:t>
            </a:r>
            <a:r>
              <a:rPr dirty="0" sz="3200" spc="-635">
                <a:solidFill>
                  <a:srgbClr val="006FC0"/>
                </a:solidFill>
                <a:latin typeface="Arial Black"/>
                <a:cs typeface="Arial Black"/>
              </a:rPr>
              <a:t> </a:t>
            </a:r>
            <a:r>
              <a:rPr dirty="0" sz="3200" spc="-340">
                <a:solidFill>
                  <a:srgbClr val="006FC0"/>
                </a:solidFill>
                <a:latin typeface="Arial Black"/>
                <a:cs typeface="Arial Black"/>
              </a:rPr>
              <a:t>A2 </a:t>
            </a:r>
            <a:r>
              <a:rPr dirty="0" sz="3200" spc="-285">
                <a:solidFill>
                  <a:srgbClr val="747992"/>
                </a:solidFill>
                <a:latin typeface="Arial Black"/>
                <a:cs typeface="Arial Black"/>
              </a:rPr>
              <a:t>FCE(T)</a:t>
            </a:r>
            <a:r>
              <a:rPr dirty="0" sz="3200" spc="-690">
                <a:solidFill>
                  <a:srgbClr val="747992"/>
                </a:solidFill>
                <a:latin typeface="Arial Black"/>
                <a:cs typeface="Arial Black"/>
              </a:rPr>
              <a:t> </a:t>
            </a:r>
            <a:r>
              <a:rPr dirty="0" sz="3200" spc="-210">
                <a:solidFill>
                  <a:srgbClr val="747992"/>
                </a:solidFill>
                <a:latin typeface="Arial Black"/>
                <a:cs typeface="Arial Black"/>
              </a:rPr>
              <a:t>Downstream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954735" y="4870450"/>
            <a:ext cx="868680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95">
                <a:solidFill>
                  <a:srgbClr val="747992"/>
                </a:solidFill>
                <a:latin typeface="Arial Black"/>
                <a:cs typeface="Arial Black"/>
              </a:rPr>
              <a:t>Before</a:t>
            </a:r>
            <a:endParaRPr sz="2000">
              <a:latin typeface="Arial Black"/>
              <a:cs typeface="Arial Black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6096000" y="1098550"/>
            <a:ext cx="5255895" cy="3616960"/>
            <a:chOff x="6096000" y="1098550"/>
            <a:chExt cx="5255895" cy="3616960"/>
          </a:xfrm>
        </p:grpSpPr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6000" y="1098550"/>
              <a:ext cx="5255871" cy="3616688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96371" y="1600174"/>
              <a:ext cx="454139" cy="713257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56315" y="1640077"/>
              <a:ext cx="338835" cy="599821"/>
            </a:xfrm>
            <a:prstGeom prst="rect">
              <a:avLst/>
            </a:prstGeom>
          </p:spPr>
        </p:pic>
      </p:grpSp>
      <p:grpSp>
        <p:nvGrpSpPr>
          <p:cNvPr id="8" name="object 8" descr=""/>
          <p:cNvGrpSpPr/>
          <p:nvPr/>
        </p:nvGrpSpPr>
        <p:grpSpPr>
          <a:xfrm>
            <a:off x="542926" y="1098550"/>
            <a:ext cx="5332730" cy="3616960"/>
            <a:chOff x="542926" y="1098550"/>
            <a:chExt cx="5332730" cy="3616960"/>
          </a:xfrm>
        </p:grpSpPr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2926" y="1098550"/>
              <a:ext cx="5332347" cy="3616664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16804" y="2956179"/>
              <a:ext cx="379349" cy="761619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5416804" y="2956179"/>
              <a:ext cx="379730" cy="762000"/>
            </a:xfrm>
            <a:custGeom>
              <a:avLst/>
              <a:gdLst/>
              <a:ahLst/>
              <a:cxnLst/>
              <a:rect l="l" t="t" r="r" b="b"/>
              <a:pathLst>
                <a:path w="379729" h="762000">
                  <a:moveTo>
                    <a:pt x="0" y="571881"/>
                  </a:moveTo>
                  <a:lnTo>
                    <a:pt x="94869" y="571881"/>
                  </a:lnTo>
                  <a:lnTo>
                    <a:pt x="94869" y="0"/>
                  </a:lnTo>
                  <a:lnTo>
                    <a:pt x="284480" y="0"/>
                  </a:lnTo>
                  <a:lnTo>
                    <a:pt x="284480" y="571881"/>
                  </a:lnTo>
                  <a:lnTo>
                    <a:pt x="379349" y="571881"/>
                  </a:lnTo>
                  <a:lnTo>
                    <a:pt x="189611" y="761619"/>
                  </a:lnTo>
                  <a:lnTo>
                    <a:pt x="0" y="571881"/>
                  </a:lnTo>
                  <a:close/>
                </a:path>
              </a:pathLst>
            </a:custGeom>
            <a:ln w="6350">
              <a:solidFill>
                <a:srgbClr val="04C4A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 descr=""/>
          <p:cNvSpPr txBox="1"/>
          <p:nvPr/>
        </p:nvSpPr>
        <p:spPr>
          <a:xfrm>
            <a:off x="6368034" y="4915280"/>
            <a:ext cx="67373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65">
                <a:solidFill>
                  <a:srgbClr val="747992"/>
                </a:solidFill>
                <a:latin typeface="Arial Black"/>
                <a:cs typeface="Arial Black"/>
              </a:rPr>
              <a:t>After</a:t>
            </a:r>
            <a:endParaRPr sz="20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9520555" y="490542"/>
            <a:ext cx="2099310" cy="1635125"/>
          </a:xfrm>
          <a:custGeom>
            <a:avLst/>
            <a:gdLst/>
            <a:ahLst/>
            <a:cxnLst/>
            <a:rect l="l" t="t" r="r" b="b"/>
            <a:pathLst>
              <a:path w="2099309" h="1635125">
                <a:moveTo>
                  <a:pt x="2091944" y="1635056"/>
                </a:moveTo>
                <a:lnTo>
                  <a:pt x="2095749" y="1586855"/>
                </a:lnTo>
                <a:lnTo>
                  <a:pt x="2098005" y="1538891"/>
                </a:lnTo>
                <a:lnTo>
                  <a:pt x="2098733" y="1491190"/>
                </a:lnTo>
                <a:lnTo>
                  <a:pt x="2097954" y="1443778"/>
                </a:lnTo>
                <a:lnTo>
                  <a:pt x="2095688" y="1396680"/>
                </a:lnTo>
                <a:lnTo>
                  <a:pt x="2091957" y="1349921"/>
                </a:lnTo>
                <a:lnTo>
                  <a:pt x="2086781" y="1303527"/>
                </a:lnTo>
                <a:lnTo>
                  <a:pt x="2080182" y="1257522"/>
                </a:lnTo>
                <a:lnTo>
                  <a:pt x="2072179" y="1211931"/>
                </a:lnTo>
                <a:lnTo>
                  <a:pt x="2062794" y="1166782"/>
                </a:lnTo>
                <a:lnTo>
                  <a:pt x="2052048" y="1122097"/>
                </a:lnTo>
                <a:lnTo>
                  <a:pt x="2039962" y="1077904"/>
                </a:lnTo>
                <a:lnTo>
                  <a:pt x="2026557" y="1034226"/>
                </a:lnTo>
                <a:lnTo>
                  <a:pt x="2011853" y="991090"/>
                </a:lnTo>
                <a:lnTo>
                  <a:pt x="1995872" y="948520"/>
                </a:lnTo>
                <a:lnTo>
                  <a:pt x="1978634" y="906543"/>
                </a:lnTo>
                <a:lnTo>
                  <a:pt x="1960160" y="865182"/>
                </a:lnTo>
                <a:lnTo>
                  <a:pt x="1940471" y="824464"/>
                </a:lnTo>
                <a:lnTo>
                  <a:pt x="1919588" y="784414"/>
                </a:lnTo>
                <a:lnTo>
                  <a:pt x="1897532" y="745057"/>
                </a:lnTo>
                <a:lnTo>
                  <a:pt x="1874324" y="706418"/>
                </a:lnTo>
                <a:lnTo>
                  <a:pt x="1849984" y="668523"/>
                </a:lnTo>
                <a:lnTo>
                  <a:pt x="1824534" y="631397"/>
                </a:lnTo>
                <a:lnTo>
                  <a:pt x="1797994" y="595064"/>
                </a:lnTo>
                <a:lnTo>
                  <a:pt x="1770386" y="559552"/>
                </a:lnTo>
                <a:lnTo>
                  <a:pt x="1741729" y="524883"/>
                </a:lnTo>
                <a:lnTo>
                  <a:pt x="1712046" y="491085"/>
                </a:lnTo>
                <a:lnTo>
                  <a:pt x="1681357" y="458183"/>
                </a:lnTo>
                <a:lnTo>
                  <a:pt x="1649682" y="426200"/>
                </a:lnTo>
                <a:lnTo>
                  <a:pt x="1617044" y="395164"/>
                </a:lnTo>
                <a:lnTo>
                  <a:pt x="1583461" y="365099"/>
                </a:lnTo>
                <a:lnTo>
                  <a:pt x="1548957" y="336030"/>
                </a:lnTo>
                <a:lnTo>
                  <a:pt x="1513551" y="307983"/>
                </a:lnTo>
                <a:lnTo>
                  <a:pt x="1477264" y="280982"/>
                </a:lnTo>
                <a:lnTo>
                  <a:pt x="1440117" y="255054"/>
                </a:lnTo>
                <a:lnTo>
                  <a:pt x="1402131" y="230224"/>
                </a:lnTo>
                <a:lnTo>
                  <a:pt x="1363327" y="206516"/>
                </a:lnTo>
                <a:lnTo>
                  <a:pt x="1323726" y="183957"/>
                </a:lnTo>
                <a:lnTo>
                  <a:pt x="1283348" y="162571"/>
                </a:lnTo>
                <a:lnTo>
                  <a:pt x="1242216" y="142383"/>
                </a:lnTo>
                <a:lnTo>
                  <a:pt x="1200348" y="123420"/>
                </a:lnTo>
                <a:lnTo>
                  <a:pt x="1157767" y="105705"/>
                </a:lnTo>
                <a:lnTo>
                  <a:pt x="1114493" y="89266"/>
                </a:lnTo>
                <a:lnTo>
                  <a:pt x="1070548" y="74125"/>
                </a:lnTo>
                <a:lnTo>
                  <a:pt x="1025951" y="60310"/>
                </a:lnTo>
                <a:lnTo>
                  <a:pt x="980724" y="47846"/>
                </a:lnTo>
                <a:lnTo>
                  <a:pt x="934889" y="36757"/>
                </a:lnTo>
                <a:lnTo>
                  <a:pt x="888464" y="27069"/>
                </a:lnTo>
                <a:lnTo>
                  <a:pt x="841473" y="18807"/>
                </a:lnTo>
                <a:lnTo>
                  <a:pt x="793934" y="11996"/>
                </a:lnTo>
                <a:lnTo>
                  <a:pt x="745871" y="6662"/>
                </a:lnTo>
                <a:lnTo>
                  <a:pt x="694873" y="2690"/>
                </a:lnTo>
                <a:lnTo>
                  <a:pt x="643866" y="472"/>
                </a:lnTo>
                <a:lnTo>
                  <a:pt x="592892" y="0"/>
                </a:lnTo>
                <a:lnTo>
                  <a:pt x="541998" y="1266"/>
                </a:lnTo>
                <a:lnTo>
                  <a:pt x="491226" y="4264"/>
                </a:lnTo>
                <a:lnTo>
                  <a:pt x="440621" y="8985"/>
                </a:lnTo>
                <a:lnTo>
                  <a:pt x="390228" y="15423"/>
                </a:lnTo>
                <a:lnTo>
                  <a:pt x="340090" y="23570"/>
                </a:lnTo>
                <a:lnTo>
                  <a:pt x="290252" y="33418"/>
                </a:lnTo>
                <a:lnTo>
                  <a:pt x="240759" y="44960"/>
                </a:lnTo>
                <a:lnTo>
                  <a:pt x="191653" y="58189"/>
                </a:lnTo>
                <a:lnTo>
                  <a:pt x="142980" y="73097"/>
                </a:lnTo>
                <a:lnTo>
                  <a:pt x="94784" y="89676"/>
                </a:lnTo>
                <a:lnTo>
                  <a:pt x="47109" y="107920"/>
                </a:lnTo>
                <a:lnTo>
                  <a:pt x="0" y="127820"/>
                </a:lnTo>
              </a:path>
            </a:pathLst>
          </a:custGeom>
          <a:ln w="127000">
            <a:solidFill>
              <a:srgbClr val="8063A1"/>
            </a:solidFill>
            <a:prstDash val="dash"/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0" y="5486400"/>
            <a:ext cx="2673350" cy="1371600"/>
          </a:xfrm>
          <a:custGeom>
            <a:avLst/>
            <a:gdLst/>
            <a:ahLst/>
            <a:cxnLst/>
            <a:rect l="l" t="t" r="r" b="b"/>
            <a:pathLst>
              <a:path w="2673350" h="1371600">
                <a:moveTo>
                  <a:pt x="951128" y="0"/>
                </a:moveTo>
                <a:lnTo>
                  <a:pt x="897473" y="799"/>
                </a:lnTo>
                <a:lnTo>
                  <a:pt x="844215" y="3181"/>
                </a:lnTo>
                <a:lnTo>
                  <a:pt x="791377" y="7123"/>
                </a:lnTo>
                <a:lnTo>
                  <a:pt x="738982" y="12603"/>
                </a:lnTo>
                <a:lnTo>
                  <a:pt x="687053" y="19597"/>
                </a:lnTo>
                <a:lnTo>
                  <a:pt x="635611" y="28083"/>
                </a:lnTo>
                <a:lnTo>
                  <a:pt x="584680" y="38038"/>
                </a:lnTo>
                <a:lnTo>
                  <a:pt x="534282" y="49440"/>
                </a:lnTo>
                <a:lnTo>
                  <a:pt x="484440" y="62265"/>
                </a:lnTo>
                <a:lnTo>
                  <a:pt x="435176" y="76492"/>
                </a:lnTo>
                <a:lnTo>
                  <a:pt x="386513" y="92096"/>
                </a:lnTo>
                <a:lnTo>
                  <a:pt x="338473" y="109055"/>
                </a:lnTo>
                <a:lnTo>
                  <a:pt x="291079" y="127347"/>
                </a:lnTo>
                <a:lnTo>
                  <a:pt x="244355" y="146949"/>
                </a:lnTo>
                <a:lnTo>
                  <a:pt x="198321" y="167838"/>
                </a:lnTo>
                <a:lnTo>
                  <a:pt x="153001" y="189991"/>
                </a:lnTo>
                <a:lnTo>
                  <a:pt x="108418" y="213385"/>
                </a:lnTo>
                <a:lnTo>
                  <a:pt x="0" y="279247"/>
                </a:lnTo>
                <a:lnTo>
                  <a:pt x="0" y="1371599"/>
                </a:lnTo>
                <a:lnTo>
                  <a:pt x="2672842" y="1371599"/>
                </a:lnTo>
                <a:lnTo>
                  <a:pt x="2639568" y="1242212"/>
                </a:lnTo>
                <a:lnTo>
                  <a:pt x="2624679" y="1196546"/>
                </a:lnTo>
                <a:lnTo>
                  <a:pt x="2608594" y="1151435"/>
                </a:lnTo>
                <a:lnTo>
                  <a:pt x="2591332" y="1106897"/>
                </a:lnTo>
                <a:lnTo>
                  <a:pt x="2572909" y="1062950"/>
                </a:lnTo>
                <a:lnTo>
                  <a:pt x="2553347" y="1019614"/>
                </a:lnTo>
                <a:lnTo>
                  <a:pt x="2532663" y="976908"/>
                </a:lnTo>
                <a:lnTo>
                  <a:pt x="2510876" y="934850"/>
                </a:lnTo>
                <a:lnTo>
                  <a:pt x="2488006" y="893459"/>
                </a:lnTo>
                <a:lnTo>
                  <a:pt x="2464070" y="852754"/>
                </a:lnTo>
                <a:lnTo>
                  <a:pt x="2439088" y="812754"/>
                </a:lnTo>
                <a:lnTo>
                  <a:pt x="2413078" y="773477"/>
                </a:lnTo>
                <a:lnTo>
                  <a:pt x="2386060" y="734942"/>
                </a:lnTo>
                <a:lnTo>
                  <a:pt x="2358052" y="697169"/>
                </a:lnTo>
                <a:lnTo>
                  <a:pt x="2329073" y="660175"/>
                </a:lnTo>
                <a:lnTo>
                  <a:pt x="2299141" y="623980"/>
                </a:lnTo>
                <a:lnTo>
                  <a:pt x="2268277" y="588603"/>
                </a:lnTo>
                <a:lnTo>
                  <a:pt x="2236497" y="554062"/>
                </a:lnTo>
                <a:lnTo>
                  <a:pt x="2203822" y="520376"/>
                </a:lnTo>
                <a:lnTo>
                  <a:pt x="2170270" y="487564"/>
                </a:lnTo>
                <a:lnTo>
                  <a:pt x="2135859" y="455645"/>
                </a:lnTo>
                <a:lnTo>
                  <a:pt x="2100609" y="424637"/>
                </a:lnTo>
                <a:lnTo>
                  <a:pt x="2064539" y="394560"/>
                </a:lnTo>
                <a:lnTo>
                  <a:pt x="2027667" y="365431"/>
                </a:lnTo>
                <a:lnTo>
                  <a:pt x="1990012" y="337271"/>
                </a:lnTo>
                <a:lnTo>
                  <a:pt x="1951593" y="310098"/>
                </a:lnTo>
                <a:lnTo>
                  <a:pt x="1912429" y="283930"/>
                </a:lnTo>
                <a:lnTo>
                  <a:pt x="1872538" y="258787"/>
                </a:lnTo>
                <a:lnTo>
                  <a:pt x="1831939" y="234686"/>
                </a:lnTo>
                <a:lnTo>
                  <a:pt x="1790652" y="211648"/>
                </a:lnTo>
                <a:lnTo>
                  <a:pt x="1748694" y="189691"/>
                </a:lnTo>
                <a:lnTo>
                  <a:pt x="1706085" y="168833"/>
                </a:lnTo>
                <a:lnTo>
                  <a:pt x="1662844" y="149093"/>
                </a:lnTo>
                <a:lnTo>
                  <a:pt x="1618990" y="130491"/>
                </a:lnTo>
                <a:lnTo>
                  <a:pt x="1574540" y="113045"/>
                </a:lnTo>
                <a:lnTo>
                  <a:pt x="1529514" y="96774"/>
                </a:lnTo>
                <a:lnTo>
                  <a:pt x="1483932" y="81696"/>
                </a:lnTo>
                <a:lnTo>
                  <a:pt x="1437811" y="67831"/>
                </a:lnTo>
                <a:lnTo>
                  <a:pt x="1391170" y="55197"/>
                </a:lnTo>
                <a:lnTo>
                  <a:pt x="1344028" y="43813"/>
                </a:lnTo>
                <a:lnTo>
                  <a:pt x="1296405" y="33697"/>
                </a:lnTo>
                <a:lnTo>
                  <a:pt x="1248319" y="24870"/>
                </a:lnTo>
                <a:lnTo>
                  <a:pt x="1199788" y="17349"/>
                </a:lnTo>
                <a:lnTo>
                  <a:pt x="1150832" y="11153"/>
                </a:lnTo>
                <a:lnTo>
                  <a:pt x="1101469" y="6302"/>
                </a:lnTo>
                <a:lnTo>
                  <a:pt x="1051718" y="2813"/>
                </a:lnTo>
                <a:lnTo>
                  <a:pt x="1001598" y="706"/>
                </a:lnTo>
                <a:lnTo>
                  <a:pt x="951128" y="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 descr=""/>
          <p:cNvGrpSpPr/>
          <p:nvPr/>
        </p:nvGrpSpPr>
        <p:grpSpPr>
          <a:xfrm>
            <a:off x="1791029" y="3461789"/>
            <a:ext cx="1463675" cy="1122045"/>
            <a:chOff x="1791029" y="3461789"/>
            <a:chExt cx="1463675" cy="1122045"/>
          </a:xfrm>
        </p:grpSpPr>
        <p:sp>
          <p:nvSpPr>
            <p:cNvPr id="5" name="object 5" descr=""/>
            <p:cNvSpPr/>
            <p:nvPr/>
          </p:nvSpPr>
          <p:spPr>
            <a:xfrm>
              <a:off x="2840816" y="4137996"/>
              <a:ext cx="385445" cy="417195"/>
            </a:xfrm>
            <a:custGeom>
              <a:avLst/>
              <a:gdLst/>
              <a:ahLst/>
              <a:cxnLst/>
              <a:rect l="l" t="t" r="r" b="b"/>
              <a:pathLst>
                <a:path w="385444" h="417195">
                  <a:moveTo>
                    <a:pt x="281682" y="0"/>
                  </a:moveTo>
                  <a:lnTo>
                    <a:pt x="214644" y="32614"/>
                  </a:lnTo>
                  <a:lnTo>
                    <a:pt x="22756" y="254145"/>
                  </a:lnTo>
                  <a:lnTo>
                    <a:pt x="4228" y="287452"/>
                  </a:lnTo>
                  <a:lnTo>
                    <a:pt x="0" y="324912"/>
                  </a:lnTo>
                  <a:lnTo>
                    <a:pt x="9609" y="361450"/>
                  </a:lnTo>
                  <a:lnTo>
                    <a:pt x="32596" y="391987"/>
                  </a:lnTo>
                  <a:lnTo>
                    <a:pt x="67652" y="411679"/>
                  </a:lnTo>
                  <a:lnTo>
                    <a:pt x="106399" y="416602"/>
                  </a:lnTo>
                  <a:lnTo>
                    <a:pt x="124696" y="411910"/>
                  </a:lnTo>
                  <a:lnTo>
                    <a:pt x="170362" y="382142"/>
                  </a:lnTo>
                  <a:lnTo>
                    <a:pt x="362251" y="160610"/>
                  </a:lnTo>
                  <a:lnTo>
                    <a:pt x="380778" y="127303"/>
                  </a:lnTo>
                  <a:lnTo>
                    <a:pt x="385007" y="89843"/>
                  </a:lnTo>
                  <a:lnTo>
                    <a:pt x="375397" y="53306"/>
                  </a:lnTo>
                  <a:lnTo>
                    <a:pt x="352410" y="22768"/>
                  </a:lnTo>
                  <a:lnTo>
                    <a:pt x="319122" y="4230"/>
                  </a:lnTo>
                  <a:lnTo>
                    <a:pt x="281682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2840816" y="4137996"/>
              <a:ext cx="385445" cy="417195"/>
            </a:xfrm>
            <a:custGeom>
              <a:avLst/>
              <a:gdLst/>
              <a:ahLst/>
              <a:cxnLst/>
              <a:rect l="l" t="t" r="r" b="b"/>
              <a:pathLst>
                <a:path w="385444" h="417195">
                  <a:moveTo>
                    <a:pt x="106399" y="416602"/>
                  </a:moveTo>
                  <a:lnTo>
                    <a:pt x="67652" y="411679"/>
                  </a:lnTo>
                  <a:lnTo>
                    <a:pt x="32596" y="391987"/>
                  </a:lnTo>
                  <a:lnTo>
                    <a:pt x="9609" y="361450"/>
                  </a:lnTo>
                  <a:lnTo>
                    <a:pt x="0" y="324912"/>
                  </a:lnTo>
                  <a:lnTo>
                    <a:pt x="4228" y="287452"/>
                  </a:lnTo>
                  <a:lnTo>
                    <a:pt x="22756" y="254145"/>
                  </a:lnTo>
                  <a:lnTo>
                    <a:pt x="214644" y="32614"/>
                  </a:lnTo>
                  <a:lnTo>
                    <a:pt x="245165" y="9615"/>
                  </a:lnTo>
                  <a:lnTo>
                    <a:pt x="281682" y="0"/>
                  </a:lnTo>
                  <a:lnTo>
                    <a:pt x="319122" y="4230"/>
                  </a:lnTo>
                  <a:lnTo>
                    <a:pt x="352410" y="22768"/>
                  </a:lnTo>
                  <a:lnTo>
                    <a:pt x="375397" y="53306"/>
                  </a:lnTo>
                  <a:lnTo>
                    <a:pt x="385007" y="89843"/>
                  </a:lnTo>
                  <a:lnTo>
                    <a:pt x="380778" y="127303"/>
                  </a:lnTo>
                  <a:lnTo>
                    <a:pt x="362251" y="160610"/>
                  </a:lnTo>
                  <a:lnTo>
                    <a:pt x="170362" y="382142"/>
                  </a:lnTo>
                  <a:lnTo>
                    <a:pt x="124696" y="411910"/>
                  </a:lnTo>
                  <a:lnTo>
                    <a:pt x="106399" y="416602"/>
                  </a:lnTo>
                </a:path>
              </a:pathLst>
            </a:custGeom>
            <a:ln w="57417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2513621" y="3938617"/>
              <a:ext cx="469265" cy="504190"/>
            </a:xfrm>
            <a:custGeom>
              <a:avLst/>
              <a:gdLst/>
              <a:ahLst/>
              <a:cxnLst/>
              <a:rect l="l" t="t" r="r" b="b"/>
              <a:pathLst>
                <a:path w="469264" h="504189">
                  <a:moveTo>
                    <a:pt x="340725" y="0"/>
                  </a:moveTo>
                  <a:lnTo>
                    <a:pt x="295136" y="11461"/>
                  </a:lnTo>
                  <a:lnTo>
                    <a:pt x="256466" y="39998"/>
                  </a:lnTo>
                  <a:lnTo>
                    <a:pt x="30136" y="300913"/>
                  </a:lnTo>
                  <a:lnTo>
                    <a:pt x="6073" y="342373"/>
                  </a:lnTo>
                  <a:lnTo>
                    <a:pt x="0" y="388911"/>
                  </a:lnTo>
                  <a:lnTo>
                    <a:pt x="11454" y="434524"/>
                  </a:lnTo>
                  <a:lnTo>
                    <a:pt x="39976" y="473216"/>
                  </a:lnTo>
                  <a:lnTo>
                    <a:pt x="62194" y="488907"/>
                  </a:lnTo>
                  <a:lnTo>
                    <a:pt x="84873" y="499061"/>
                  </a:lnTo>
                  <a:lnTo>
                    <a:pt x="108475" y="503676"/>
                  </a:lnTo>
                  <a:lnTo>
                    <a:pt x="133460" y="502753"/>
                  </a:lnTo>
                  <a:lnTo>
                    <a:pt x="176512" y="492292"/>
                  </a:lnTo>
                  <a:lnTo>
                    <a:pt x="212184" y="463370"/>
                  </a:lnTo>
                  <a:lnTo>
                    <a:pt x="438514" y="202455"/>
                  </a:lnTo>
                  <a:lnTo>
                    <a:pt x="462577" y="160995"/>
                  </a:lnTo>
                  <a:lnTo>
                    <a:pt x="468650" y="114458"/>
                  </a:lnTo>
                  <a:lnTo>
                    <a:pt x="457195" y="68844"/>
                  </a:lnTo>
                  <a:lnTo>
                    <a:pt x="428673" y="30152"/>
                  </a:lnTo>
                  <a:lnTo>
                    <a:pt x="387236" y="6076"/>
                  </a:lnTo>
                  <a:lnTo>
                    <a:pt x="340725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2513621" y="3938617"/>
              <a:ext cx="469265" cy="504190"/>
            </a:xfrm>
            <a:custGeom>
              <a:avLst/>
              <a:gdLst/>
              <a:ahLst/>
              <a:cxnLst/>
              <a:rect l="l" t="t" r="r" b="b"/>
              <a:pathLst>
                <a:path w="469264" h="504189">
                  <a:moveTo>
                    <a:pt x="133460" y="502753"/>
                  </a:moveTo>
                  <a:lnTo>
                    <a:pt x="84873" y="499061"/>
                  </a:lnTo>
                  <a:lnTo>
                    <a:pt x="39976" y="473216"/>
                  </a:lnTo>
                  <a:lnTo>
                    <a:pt x="11454" y="434524"/>
                  </a:lnTo>
                  <a:lnTo>
                    <a:pt x="0" y="388911"/>
                  </a:lnTo>
                  <a:lnTo>
                    <a:pt x="6073" y="342373"/>
                  </a:lnTo>
                  <a:lnTo>
                    <a:pt x="30136" y="300913"/>
                  </a:lnTo>
                  <a:lnTo>
                    <a:pt x="256466" y="39998"/>
                  </a:lnTo>
                  <a:lnTo>
                    <a:pt x="295136" y="11461"/>
                  </a:lnTo>
                  <a:lnTo>
                    <a:pt x="340725" y="0"/>
                  </a:lnTo>
                  <a:lnTo>
                    <a:pt x="387236" y="6076"/>
                  </a:lnTo>
                  <a:lnTo>
                    <a:pt x="428673" y="30152"/>
                  </a:lnTo>
                  <a:lnTo>
                    <a:pt x="457195" y="68844"/>
                  </a:lnTo>
                  <a:lnTo>
                    <a:pt x="468650" y="114458"/>
                  </a:lnTo>
                  <a:lnTo>
                    <a:pt x="462577" y="160995"/>
                  </a:lnTo>
                  <a:lnTo>
                    <a:pt x="438514" y="202455"/>
                  </a:lnTo>
                  <a:lnTo>
                    <a:pt x="212184" y="463370"/>
                  </a:lnTo>
                  <a:lnTo>
                    <a:pt x="176512" y="492292"/>
                  </a:lnTo>
                  <a:lnTo>
                    <a:pt x="133460" y="502753"/>
                  </a:lnTo>
                </a:path>
              </a:pathLst>
            </a:custGeom>
            <a:ln w="57417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2178913" y="3707107"/>
              <a:ext cx="518159" cy="552450"/>
            </a:xfrm>
            <a:custGeom>
              <a:avLst/>
              <a:gdLst/>
              <a:ahLst/>
              <a:cxnLst/>
              <a:rect l="l" t="t" r="r" b="b"/>
              <a:pathLst>
                <a:path w="518160" h="552450">
                  <a:moveTo>
                    <a:pt x="385508" y="0"/>
                  </a:moveTo>
                  <a:lnTo>
                    <a:pt x="340636" y="3662"/>
                  </a:lnTo>
                  <a:lnTo>
                    <a:pt x="298125" y="20558"/>
                  </a:lnTo>
                  <a:lnTo>
                    <a:pt x="261519" y="49977"/>
                  </a:lnTo>
                  <a:lnTo>
                    <a:pt x="35189" y="310892"/>
                  </a:lnTo>
                  <a:lnTo>
                    <a:pt x="10273" y="349882"/>
                  </a:lnTo>
                  <a:lnTo>
                    <a:pt x="0" y="393597"/>
                  </a:lnTo>
                  <a:lnTo>
                    <a:pt x="3660" y="438494"/>
                  </a:lnTo>
                  <a:lnTo>
                    <a:pt x="20546" y="481028"/>
                  </a:lnTo>
                  <a:lnTo>
                    <a:pt x="49950" y="517655"/>
                  </a:lnTo>
                  <a:lnTo>
                    <a:pt x="100382" y="545962"/>
                  </a:lnTo>
                  <a:lnTo>
                    <a:pt x="128827" y="552269"/>
                  </a:lnTo>
                  <a:lnTo>
                    <a:pt x="158194" y="552115"/>
                  </a:lnTo>
                  <a:lnTo>
                    <a:pt x="211087" y="538577"/>
                  </a:lnTo>
                  <a:lnTo>
                    <a:pt x="256599" y="502886"/>
                  </a:lnTo>
                  <a:lnTo>
                    <a:pt x="482929" y="241971"/>
                  </a:lnTo>
                  <a:lnTo>
                    <a:pt x="507845" y="202982"/>
                  </a:lnTo>
                  <a:lnTo>
                    <a:pt x="518118" y="159266"/>
                  </a:lnTo>
                  <a:lnTo>
                    <a:pt x="514457" y="114369"/>
                  </a:lnTo>
                  <a:lnTo>
                    <a:pt x="497571" y="71835"/>
                  </a:lnTo>
                  <a:lnTo>
                    <a:pt x="468168" y="35208"/>
                  </a:lnTo>
                  <a:lnTo>
                    <a:pt x="429200" y="10279"/>
                  </a:lnTo>
                  <a:lnTo>
                    <a:pt x="385508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2178913" y="3707107"/>
              <a:ext cx="518159" cy="552450"/>
            </a:xfrm>
            <a:custGeom>
              <a:avLst/>
              <a:gdLst/>
              <a:ahLst/>
              <a:cxnLst/>
              <a:rect l="l" t="t" r="r" b="b"/>
              <a:pathLst>
                <a:path w="518160" h="552450">
                  <a:moveTo>
                    <a:pt x="158194" y="552115"/>
                  </a:moveTo>
                  <a:lnTo>
                    <a:pt x="100382" y="545962"/>
                  </a:lnTo>
                  <a:lnTo>
                    <a:pt x="49950" y="517655"/>
                  </a:lnTo>
                  <a:lnTo>
                    <a:pt x="20546" y="481028"/>
                  </a:lnTo>
                  <a:lnTo>
                    <a:pt x="3660" y="438494"/>
                  </a:lnTo>
                  <a:lnTo>
                    <a:pt x="0" y="393597"/>
                  </a:lnTo>
                  <a:lnTo>
                    <a:pt x="10273" y="349882"/>
                  </a:lnTo>
                  <a:lnTo>
                    <a:pt x="35189" y="310892"/>
                  </a:lnTo>
                  <a:lnTo>
                    <a:pt x="261519" y="49977"/>
                  </a:lnTo>
                  <a:lnTo>
                    <a:pt x="298125" y="20558"/>
                  </a:lnTo>
                  <a:lnTo>
                    <a:pt x="340636" y="3662"/>
                  </a:lnTo>
                  <a:lnTo>
                    <a:pt x="385508" y="0"/>
                  </a:lnTo>
                  <a:lnTo>
                    <a:pt x="429200" y="10279"/>
                  </a:lnTo>
                  <a:lnTo>
                    <a:pt x="468168" y="35208"/>
                  </a:lnTo>
                  <a:lnTo>
                    <a:pt x="497571" y="71835"/>
                  </a:lnTo>
                  <a:lnTo>
                    <a:pt x="514457" y="114369"/>
                  </a:lnTo>
                  <a:lnTo>
                    <a:pt x="518118" y="159266"/>
                  </a:lnTo>
                  <a:lnTo>
                    <a:pt x="507845" y="202982"/>
                  </a:lnTo>
                  <a:lnTo>
                    <a:pt x="482929" y="241971"/>
                  </a:lnTo>
                  <a:lnTo>
                    <a:pt x="256599" y="502886"/>
                  </a:lnTo>
                  <a:lnTo>
                    <a:pt x="211087" y="538577"/>
                  </a:lnTo>
                  <a:lnTo>
                    <a:pt x="158194" y="552115"/>
                  </a:lnTo>
                </a:path>
              </a:pathLst>
            </a:custGeom>
            <a:ln w="57417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1819737" y="3490498"/>
              <a:ext cx="553085" cy="586740"/>
            </a:xfrm>
            <a:custGeom>
              <a:avLst/>
              <a:gdLst/>
              <a:ahLst/>
              <a:cxnLst/>
              <a:rect l="l" t="t" r="r" b="b"/>
              <a:pathLst>
                <a:path w="553085" h="586739">
                  <a:moveTo>
                    <a:pt x="419950" y="0"/>
                  </a:moveTo>
                  <a:lnTo>
                    <a:pt x="375078" y="3662"/>
                  </a:lnTo>
                  <a:lnTo>
                    <a:pt x="332567" y="20558"/>
                  </a:lnTo>
                  <a:lnTo>
                    <a:pt x="295960" y="49977"/>
                  </a:lnTo>
                  <a:lnTo>
                    <a:pt x="35189" y="345352"/>
                  </a:lnTo>
                  <a:lnTo>
                    <a:pt x="10273" y="384342"/>
                  </a:lnTo>
                  <a:lnTo>
                    <a:pt x="0" y="428058"/>
                  </a:lnTo>
                  <a:lnTo>
                    <a:pt x="3660" y="472955"/>
                  </a:lnTo>
                  <a:lnTo>
                    <a:pt x="20546" y="515489"/>
                  </a:lnTo>
                  <a:lnTo>
                    <a:pt x="49950" y="552115"/>
                  </a:lnTo>
                  <a:lnTo>
                    <a:pt x="100382" y="580422"/>
                  </a:lnTo>
                  <a:lnTo>
                    <a:pt x="128827" y="586730"/>
                  </a:lnTo>
                  <a:lnTo>
                    <a:pt x="158194" y="586576"/>
                  </a:lnTo>
                  <a:lnTo>
                    <a:pt x="209242" y="571192"/>
                  </a:lnTo>
                  <a:lnTo>
                    <a:pt x="256599" y="537347"/>
                  </a:lnTo>
                  <a:lnTo>
                    <a:pt x="517370" y="241971"/>
                  </a:lnTo>
                  <a:lnTo>
                    <a:pt x="542286" y="202982"/>
                  </a:lnTo>
                  <a:lnTo>
                    <a:pt x="552560" y="159266"/>
                  </a:lnTo>
                  <a:lnTo>
                    <a:pt x="548899" y="114369"/>
                  </a:lnTo>
                  <a:lnTo>
                    <a:pt x="532013" y="71835"/>
                  </a:lnTo>
                  <a:lnTo>
                    <a:pt x="502610" y="35208"/>
                  </a:lnTo>
                  <a:lnTo>
                    <a:pt x="463641" y="10279"/>
                  </a:lnTo>
                  <a:lnTo>
                    <a:pt x="41995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1819737" y="3490498"/>
              <a:ext cx="553085" cy="586740"/>
            </a:xfrm>
            <a:custGeom>
              <a:avLst/>
              <a:gdLst/>
              <a:ahLst/>
              <a:cxnLst/>
              <a:rect l="l" t="t" r="r" b="b"/>
              <a:pathLst>
                <a:path w="553085" h="586739">
                  <a:moveTo>
                    <a:pt x="158194" y="586576"/>
                  </a:moveTo>
                  <a:lnTo>
                    <a:pt x="100382" y="580422"/>
                  </a:lnTo>
                  <a:lnTo>
                    <a:pt x="49950" y="552115"/>
                  </a:lnTo>
                  <a:lnTo>
                    <a:pt x="20546" y="515489"/>
                  </a:lnTo>
                  <a:lnTo>
                    <a:pt x="3660" y="472955"/>
                  </a:lnTo>
                  <a:lnTo>
                    <a:pt x="0" y="428058"/>
                  </a:lnTo>
                  <a:lnTo>
                    <a:pt x="10273" y="384342"/>
                  </a:lnTo>
                  <a:lnTo>
                    <a:pt x="35189" y="345352"/>
                  </a:lnTo>
                  <a:lnTo>
                    <a:pt x="295960" y="49977"/>
                  </a:lnTo>
                  <a:lnTo>
                    <a:pt x="332567" y="20558"/>
                  </a:lnTo>
                  <a:lnTo>
                    <a:pt x="375078" y="3662"/>
                  </a:lnTo>
                  <a:lnTo>
                    <a:pt x="419950" y="0"/>
                  </a:lnTo>
                  <a:lnTo>
                    <a:pt x="463641" y="10279"/>
                  </a:lnTo>
                  <a:lnTo>
                    <a:pt x="502610" y="35208"/>
                  </a:lnTo>
                  <a:lnTo>
                    <a:pt x="532013" y="71835"/>
                  </a:lnTo>
                  <a:lnTo>
                    <a:pt x="548899" y="114369"/>
                  </a:lnTo>
                  <a:lnTo>
                    <a:pt x="552560" y="159266"/>
                  </a:lnTo>
                  <a:lnTo>
                    <a:pt x="542286" y="202982"/>
                  </a:lnTo>
                  <a:lnTo>
                    <a:pt x="517370" y="241971"/>
                  </a:lnTo>
                  <a:lnTo>
                    <a:pt x="256599" y="537347"/>
                  </a:lnTo>
                  <a:lnTo>
                    <a:pt x="209242" y="571192"/>
                  </a:lnTo>
                  <a:lnTo>
                    <a:pt x="158194" y="586576"/>
                  </a:lnTo>
                </a:path>
              </a:pathLst>
            </a:custGeom>
            <a:ln w="57417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3" name="object 13" descr=""/>
          <p:cNvGrpSpPr/>
          <p:nvPr/>
        </p:nvGrpSpPr>
        <p:grpSpPr>
          <a:xfrm>
            <a:off x="935660" y="2039813"/>
            <a:ext cx="4328160" cy="2618105"/>
            <a:chOff x="935660" y="2039813"/>
            <a:chExt cx="4328160" cy="2618105"/>
          </a:xfrm>
        </p:grpSpPr>
        <p:sp>
          <p:nvSpPr>
            <p:cNvPr id="14" name="object 14" descr=""/>
            <p:cNvSpPr/>
            <p:nvPr/>
          </p:nvSpPr>
          <p:spPr>
            <a:xfrm>
              <a:off x="964367" y="2068521"/>
              <a:ext cx="983615" cy="1170940"/>
            </a:xfrm>
            <a:custGeom>
              <a:avLst/>
              <a:gdLst/>
              <a:ahLst/>
              <a:cxnLst/>
              <a:rect l="l" t="t" r="r" b="b"/>
              <a:pathLst>
                <a:path w="983614" h="1170939">
                  <a:moveTo>
                    <a:pt x="560904" y="0"/>
                  </a:moveTo>
                  <a:lnTo>
                    <a:pt x="0" y="925509"/>
                  </a:lnTo>
                  <a:lnTo>
                    <a:pt x="378856" y="1156887"/>
                  </a:lnTo>
                  <a:lnTo>
                    <a:pt x="414835" y="1170886"/>
                  </a:lnTo>
                  <a:lnTo>
                    <a:pt x="486794" y="1152733"/>
                  </a:lnTo>
                  <a:lnTo>
                    <a:pt x="511702" y="1122426"/>
                  </a:lnTo>
                  <a:lnTo>
                    <a:pt x="969282" y="364296"/>
                  </a:lnTo>
                  <a:lnTo>
                    <a:pt x="983274" y="328297"/>
                  </a:lnTo>
                  <a:lnTo>
                    <a:pt x="981583" y="290452"/>
                  </a:lnTo>
                  <a:lnTo>
                    <a:pt x="965131" y="256299"/>
                  </a:lnTo>
                  <a:lnTo>
                    <a:pt x="934841" y="231377"/>
                  </a:lnTo>
                  <a:lnTo>
                    <a:pt x="560904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964367" y="2068521"/>
              <a:ext cx="983615" cy="1170940"/>
            </a:xfrm>
            <a:custGeom>
              <a:avLst/>
              <a:gdLst/>
              <a:ahLst/>
              <a:cxnLst/>
              <a:rect l="l" t="t" r="r" b="b"/>
              <a:pathLst>
                <a:path w="983614" h="1170939">
                  <a:moveTo>
                    <a:pt x="0" y="925509"/>
                  </a:moveTo>
                  <a:lnTo>
                    <a:pt x="378856" y="1156887"/>
                  </a:lnTo>
                  <a:lnTo>
                    <a:pt x="414835" y="1170886"/>
                  </a:lnTo>
                  <a:lnTo>
                    <a:pt x="452660" y="1169194"/>
                  </a:lnTo>
                  <a:lnTo>
                    <a:pt x="486794" y="1152733"/>
                  </a:lnTo>
                  <a:lnTo>
                    <a:pt x="511702" y="1122426"/>
                  </a:lnTo>
                  <a:lnTo>
                    <a:pt x="969282" y="364296"/>
                  </a:lnTo>
                  <a:lnTo>
                    <a:pt x="983274" y="328297"/>
                  </a:lnTo>
                  <a:lnTo>
                    <a:pt x="981583" y="290452"/>
                  </a:lnTo>
                  <a:lnTo>
                    <a:pt x="965131" y="256299"/>
                  </a:lnTo>
                  <a:lnTo>
                    <a:pt x="934841" y="231377"/>
                  </a:lnTo>
                  <a:lnTo>
                    <a:pt x="560904" y="0"/>
                  </a:lnTo>
                  <a:lnTo>
                    <a:pt x="0" y="925509"/>
                  </a:lnTo>
                </a:path>
              </a:pathLst>
            </a:custGeom>
            <a:ln w="57415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1569554" y="2511584"/>
              <a:ext cx="2636520" cy="2117090"/>
            </a:xfrm>
            <a:custGeom>
              <a:avLst/>
              <a:gdLst/>
              <a:ahLst/>
              <a:cxnLst/>
              <a:rect l="l" t="t" r="r" b="b"/>
              <a:pathLst>
                <a:path w="2636520" h="2117090">
                  <a:moveTo>
                    <a:pt x="428058" y="0"/>
                  </a:moveTo>
                  <a:lnTo>
                    <a:pt x="0" y="708901"/>
                  </a:lnTo>
                  <a:lnTo>
                    <a:pt x="334574" y="1097812"/>
                  </a:lnTo>
                  <a:lnTo>
                    <a:pt x="462500" y="950124"/>
                  </a:lnTo>
                  <a:lnTo>
                    <a:pt x="500017" y="914202"/>
                  </a:lnTo>
                  <a:lnTo>
                    <a:pt x="544914" y="887972"/>
                  </a:lnTo>
                  <a:lnTo>
                    <a:pt x="595346" y="871896"/>
                  </a:lnTo>
                  <a:lnTo>
                    <a:pt x="649468" y="866434"/>
                  </a:lnTo>
                  <a:lnTo>
                    <a:pt x="693520" y="870126"/>
                  </a:lnTo>
                  <a:lnTo>
                    <a:pt x="736187" y="881203"/>
                  </a:lnTo>
                  <a:lnTo>
                    <a:pt x="776087" y="899664"/>
                  </a:lnTo>
                  <a:lnTo>
                    <a:pt x="811835" y="925509"/>
                  </a:lnTo>
                  <a:lnTo>
                    <a:pt x="847046" y="962201"/>
                  </a:lnTo>
                  <a:lnTo>
                    <a:pt x="872108" y="1004892"/>
                  </a:lnTo>
                  <a:lnTo>
                    <a:pt x="887945" y="1052198"/>
                  </a:lnTo>
                  <a:lnTo>
                    <a:pt x="895479" y="1102735"/>
                  </a:lnTo>
                  <a:lnTo>
                    <a:pt x="957059" y="1088889"/>
                  </a:lnTo>
                  <a:lnTo>
                    <a:pt x="1023174" y="1091658"/>
                  </a:lnTo>
                  <a:lnTo>
                    <a:pt x="1065842" y="1102735"/>
                  </a:lnTo>
                  <a:lnTo>
                    <a:pt x="1105742" y="1121196"/>
                  </a:lnTo>
                  <a:lnTo>
                    <a:pt x="1141490" y="1147041"/>
                  </a:lnTo>
                  <a:lnTo>
                    <a:pt x="1177392" y="1186578"/>
                  </a:lnTo>
                  <a:lnTo>
                    <a:pt x="1203608" y="1230731"/>
                  </a:lnTo>
                  <a:lnTo>
                    <a:pt x="1219675" y="1278575"/>
                  </a:lnTo>
                  <a:lnTo>
                    <a:pt x="1225134" y="1329189"/>
                  </a:lnTo>
                  <a:lnTo>
                    <a:pt x="1289097" y="1319343"/>
                  </a:lnTo>
                  <a:lnTo>
                    <a:pt x="1328766" y="1322959"/>
                  </a:lnTo>
                  <a:lnTo>
                    <a:pt x="1366590" y="1333497"/>
                  </a:lnTo>
                  <a:lnTo>
                    <a:pt x="1402569" y="1350496"/>
                  </a:lnTo>
                  <a:lnTo>
                    <a:pt x="1436703" y="1373496"/>
                  </a:lnTo>
                  <a:lnTo>
                    <a:pt x="1466224" y="1405648"/>
                  </a:lnTo>
                  <a:lnTo>
                    <a:pt x="1488365" y="1442417"/>
                  </a:lnTo>
                  <a:lnTo>
                    <a:pt x="1503126" y="1482877"/>
                  </a:lnTo>
                  <a:lnTo>
                    <a:pt x="1510506" y="1526106"/>
                  </a:lnTo>
                  <a:lnTo>
                    <a:pt x="1564629" y="1516260"/>
                  </a:lnTo>
                  <a:lnTo>
                    <a:pt x="1634127" y="1527952"/>
                  </a:lnTo>
                  <a:lnTo>
                    <a:pt x="1719231" y="1593873"/>
                  </a:lnTo>
                  <a:lnTo>
                    <a:pt x="1739912" y="1626411"/>
                  </a:lnTo>
                  <a:lnTo>
                    <a:pt x="1761438" y="1698409"/>
                  </a:lnTo>
                  <a:lnTo>
                    <a:pt x="1760669" y="1738023"/>
                  </a:lnTo>
                  <a:lnTo>
                    <a:pt x="1751597" y="1775329"/>
                  </a:lnTo>
                  <a:lnTo>
                    <a:pt x="1735145" y="1809867"/>
                  </a:lnTo>
                  <a:lnTo>
                    <a:pt x="1712235" y="1841173"/>
                  </a:lnTo>
                  <a:lnTo>
                    <a:pt x="1544948" y="2033167"/>
                  </a:lnTo>
                  <a:lnTo>
                    <a:pt x="1613831" y="2087320"/>
                  </a:lnTo>
                  <a:lnTo>
                    <a:pt x="1669183" y="2111319"/>
                  </a:lnTo>
                  <a:lnTo>
                    <a:pt x="1699627" y="2117088"/>
                  </a:lnTo>
                  <a:lnTo>
                    <a:pt x="1731916" y="2116857"/>
                  </a:lnTo>
                  <a:lnTo>
                    <a:pt x="1776327" y="2107715"/>
                  </a:lnTo>
                  <a:lnTo>
                    <a:pt x="1816091" y="2089530"/>
                  </a:lnTo>
                  <a:lnTo>
                    <a:pt x="1850174" y="2063509"/>
                  </a:lnTo>
                  <a:lnTo>
                    <a:pt x="1877543" y="2030857"/>
                  </a:lnTo>
                  <a:lnTo>
                    <a:pt x="1897167" y="1992779"/>
                  </a:lnTo>
                  <a:lnTo>
                    <a:pt x="1908011" y="1950482"/>
                  </a:lnTo>
                  <a:lnTo>
                    <a:pt x="1909044" y="1900249"/>
                  </a:lnTo>
                  <a:lnTo>
                    <a:pt x="1958246" y="1905171"/>
                  </a:lnTo>
                  <a:lnTo>
                    <a:pt x="2002657" y="1896029"/>
                  </a:lnTo>
                  <a:lnTo>
                    <a:pt x="2042421" y="1877844"/>
                  </a:lnTo>
                  <a:lnTo>
                    <a:pt x="2076504" y="1851823"/>
                  </a:lnTo>
                  <a:lnTo>
                    <a:pt x="2103873" y="1819171"/>
                  </a:lnTo>
                  <a:lnTo>
                    <a:pt x="2123497" y="1781094"/>
                  </a:lnTo>
                  <a:lnTo>
                    <a:pt x="2134341" y="1738797"/>
                  </a:lnTo>
                  <a:lnTo>
                    <a:pt x="2135374" y="1688563"/>
                  </a:lnTo>
                  <a:lnTo>
                    <a:pt x="2184576" y="1693486"/>
                  </a:lnTo>
                  <a:lnTo>
                    <a:pt x="2228987" y="1684343"/>
                  </a:lnTo>
                  <a:lnTo>
                    <a:pt x="2268751" y="1666158"/>
                  </a:lnTo>
                  <a:lnTo>
                    <a:pt x="2302834" y="1640137"/>
                  </a:lnTo>
                  <a:lnTo>
                    <a:pt x="2330203" y="1607485"/>
                  </a:lnTo>
                  <a:lnTo>
                    <a:pt x="2349827" y="1569408"/>
                  </a:lnTo>
                  <a:lnTo>
                    <a:pt x="2360671" y="1527111"/>
                  </a:lnTo>
                  <a:lnTo>
                    <a:pt x="2356784" y="1452262"/>
                  </a:lnTo>
                  <a:lnTo>
                    <a:pt x="2404756" y="1469493"/>
                  </a:lnTo>
                  <a:lnTo>
                    <a:pt x="2460108" y="1471954"/>
                  </a:lnTo>
                  <a:lnTo>
                    <a:pt x="2504520" y="1462812"/>
                  </a:lnTo>
                  <a:lnTo>
                    <a:pt x="2544283" y="1444627"/>
                  </a:lnTo>
                  <a:lnTo>
                    <a:pt x="2578366" y="1418606"/>
                  </a:lnTo>
                  <a:lnTo>
                    <a:pt x="2605735" y="1385954"/>
                  </a:lnTo>
                  <a:lnTo>
                    <a:pt x="2625359" y="1347876"/>
                  </a:lnTo>
                  <a:lnTo>
                    <a:pt x="2636204" y="1305579"/>
                  </a:lnTo>
                  <a:lnTo>
                    <a:pt x="2635699" y="1221500"/>
                  </a:lnTo>
                  <a:lnTo>
                    <a:pt x="2624936" y="1186425"/>
                  </a:lnTo>
                  <a:lnTo>
                    <a:pt x="2606792" y="1155041"/>
                  </a:lnTo>
                  <a:lnTo>
                    <a:pt x="2583114" y="1127349"/>
                  </a:lnTo>
                  <a:lnTo>
                    <a:pt x="1736836" y="398757"/>
                  </a:lnTo>
                  <a:lnTo>
                    <a:pt x="1365537" y="820119"/>
                  </a:lnTo>
                  <a:lnTo>
                    <a:pt x="1329482" y="846428"/>
                  </a:lnTo>
                  <a:lnTo>
                    <a:pt x="1289648" y="866356"/>
                  </a:lnTo>
                  <a:lnTo>
                    <a:pt x="1246507" y="879667"/>
                  </a:lnTo>
                  <a:lnTo>
                    <a:pt x="1175932" y="886126"/>
                  </a:lnTo>
                  <a:lnTo>
                    <a:pt x="1121732" y="881511"/>
                  </a:lnTo>
                  <a:lnTo>
                    <a:pt x="1070762" y="867665"/>
                  </a:lnTo>
                  <a:lnTo>
                    <a:pt x="1024404" y="844589"/>
                  </a:lnTo>
                  <a:lnTo>
                    <a:pt x="984043" y="812282"/>
                  </a:lnTo>
                  <a:lnTo>
                    <a:pt x="950536" y="777571"/>
                  </a:lnTo>
                  <a:lnTo>
                    <a:pt x="923820" y="738990"/>
                  </a:lnTo>
                  <a:lnTo>
                    <a:pt x="903893" y="697396"/>
                  </a:lnTo>
                  <a:lnTo>
                    <a:pt x="890756" y="653646"/>
                  </a:lnTo>
                  <a:lnTo>
                    <a:pt x="884409" y="608596"/>
                  </a:lnTo>
                  <a:lnTo>
                    <a:pt x="884851" y="563103"/>
                  </a:lnTo>
                  <a:lnTo>
                    <a:pt x="892084" y="518024"/>
                  </a:lnTo>
                  <a:lnTo>
                    <a:pt x="906107" y="474215"/>
                  </a:lnTo>
                  <a:lnTo>
                    <a:pt x="926919" y="432533"/>
                  </a:lnTo>
                  <a:lnTo>
                    <a:pt x="954522" y="393834"/>
                  </a:lnTo>
                  <a:lnTo>
                    <a:pt x="1244815" y="59075"/>
                  </a:lnTo>
                  <a:lnTo>
                    <a:pt x="1119315" y="54962"/>
                  </a:lnTo>
                  <a:lnTo>
                    <a:pt x="790027" y="76089"/>
                  </a:lnTo>
                  <a:lnTo>
                    <a:pt x="688951" y="71844"/>
                  </a:lnTo>
                  <a:lnTo>
                    <a:pt x="585736" y="55624"/>
                  </a:lnTo>
                  <a:lnTo>
                    <a:pt x="480910" y="23387"/>
                  </a:lnTo>
                  <a:lnTo>
                    <a:pt x="428058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1569554" y="2511584"/>
              <a:ext cx="2637790" cy="2117090"/>
            </a:xfrm>
            <a:custGeom>
              <a:avLst/>
              <a:gdLst/>
              <a:ahLst/>
              <a:cxnLst/>
              <a:rect l="l" t="t" r="r" b="b"/>
              <a:pathLst>
                <a:path w="2637790" h="2117090">
                  <a:moveTo>
                    <a:pt x="2583114" y="1127349"/>
                  </a:moveTo>
                  <a:lnTo>
                    <a:pt x="1790959" y="447986"/>
                  </a:lnTo>
                  <a:lnTo>
                    <a:pt x="1736836" y="398757"/>
                  </a:lnTo>
                  <a:lnTo>
                    <a:pt x="1397341" y="787668"/>
                  </a:lnTo>
                  <a:lnTo>
                    <a:pt x="1365537" y="820119"/>
                  </a:lnTo>
                  <a:lnTo>
                    <a:pt x="1329482" y="846428"/>
                  </a:lnTo>
                  <a:lnTo>
                    <a:pt x="1289648" y="866356"/>
                  </a:lnTo>
                  <a:lnTo>
                    <a:pt x="1246507" y="879667"/>
                  </a:lnTo>
                  <a:lnTo>
                    <a:pt x="1200533" y="886126"/>
                  </a:lnTo>
                  <a:lnTo>
                    <a:pt x="1190692" y="886126"/>
                  </a:lnTo>
                  <a:lnTo>
                    <a:pt x="1180852" y="886126"/>
                  </a:lnTo>
                  <a:lnTo>
                    <a:pt x="1121732" y="881511"/>
                  </a:lnTo>
                  <a:lnTo>
                    <a:pt x="1070762" y="867665"/>
                  </a:lnTo>
                  <a:lnTo>
                    <a:pt x="1024404" y="844589"/>
                  </a:lnTo>
                  <a:lnTo>
                    <a:pt x="984043" y="812282"/>
                  </a:lnTo>
                  <a:lnTo>
                    <a:pt x="950536" y="777571"/>
                  </a:lnTo>
                  <a:lnTo>
                    <a:pt x="923820" y="738990"/>
                  </a:lnTo>
                  <a:lnTo>
                    <a:pt x="903893" y="697396"/>
                  </a:lnTo>
                  <a:lnTo>
                    <a:pt x="890756" y="653646"/>
                  </a:lnTo>
                  <a:lnTo>
                    <a:pt x="884409" y="608596"/>
                  </a:lnTo>
                  <a:lnTo>
                    <a:pt x="884851" y="563103"/>
                  </a:lnTo>
                  <a:lnTo>
                    <a:pt x="892084" y="518024"/>
                  </a:lnTo>
                  <a:lnTo>
                    <a:pt x="906107" y="474215"/>
                  </a:lnTo>
                  <a:lnTo>
                    <a:pt x="926919" y="432533"/>
                  </a:lnTo>
                  <a:lnTo>
                    <a:pt x="954522" y="393834"/>
                  </a:lnTo>
                  <a:lnTo>
                    <a:pt x="1244815" y="59075"/>
                  </a:lnTo>
                  <a:lnTo>
                    <a:pt x="1204221" y="55311"/>
                  </a:lnTo>
                  <a:lnTo>
                    <a:pt x="1162366" y="54109"/>
                  </a:lnTo>
                  <a:lnTo>
                    <a:pt x="1119315" y="54962"/>
                  </a:lnTo>
                  <a:lnTo>
                    <a:pt x="1075134" y="57367"/>
                  </a:lnTo>
                  <a:lnTo>
                    <a:pt x="1029889" y="60818"/>
                  </a:lnTo>
                  <a:lnTo>
                    <a:pt x="983648" y="64810"/>
                  </a:lnTo>
                  <a:lnTo>
                    <a:pt x="936474" y="68838"/>
                  </a:lnTo>
                  <a:lnTo>
                    <a:pt x="888436" y="72397"/>
                  </a:lnTo>
                  <a:lnTo>
                    <a:pt x="839598" y="74983"/>
                  </a:lnTo>
                  <a:lnTo>
                    <a:pt x="790027" y="76089"/>
                  </a:lnTo>
                  <a:lnTo>
                    <a:pt x="739790" y="75211"/>
                  </a:lnTo>
                  <a:lnTo>
                    <a:pt x="688951" y="71844"/>
                  </a:lnTo>
                  <a:lnTo>
                    <a:pt x="637578" y="65484"/>
                  </a:lnTo>
                  <a:lnTo>
                    <a:pt x="585736" y="55624"/>
                  </a:lnTo>
                  <a:lnTo>
                    <a:pt x="533491" y="41760"/>
                  </a:lnTo>
                  <a:lnTo>
                    <a:pt x="480910" y="23387"/>
                  </a:lnTo>
                  <a:lnTo>
                    <a:pt x="428058" y="0"/>
                  </a:lnTo>
                  <a:lnTo>
                    <a:pt x="0" y="708901"/>
                  </a:lnTo>
                  <a:lnTo>
                    <a:pt x="334574" y="1097812"/>
                  </a:lnTo>
                  <a:lnTo>
                    <a:pt x="462500" y="950124"/>
                  </a:lnTo>
                  <a:lnTo>
                    <a:pt x="500017" y="914202"/>
                  </a:lnTo>
                  <a:lnTo>
                    <a:pt x="544914" y="887972"/>
                  </a:lnTo>
                  <a:lnTo>
                    <a:pt x="595346" y="871896"/>
                  </a:lnTo>
                  <a:lnTo>
                    <a:pt x="649468" y="866434"/>
                  </a:lnTo>
                  <a:lnTo>
                    <a:pt x="693520" y="870126"/>
                  </a:lnTo>
                  <a:lnTo>
                    <a:pt x="736187" y="881203"/>
                  </a:lnTo>
                  <a:lnTo>
                    <a:pt x="776087" y="899664"/>
                  </a:lnTo>
                  <a:lnTo>
                    <a:pt x="811835" y="925509"/>
                  </a:lnTo>
                  <a:lnTo>
                    <a:pt x="847046" y="962201"/>
                  </a:lnTo>
                  <a:lnTo>
                    <a:pt x="872108" y="1004892"/>
                  </a:lnTo>
                  <a:lnTo>
                    <a:pt x="887945" y="1052198"/>
                  </a:lnTo>
                  <a:lnTo>
                    <a:pt x="895479" y="1102735"/>
                  </a:lnTo>
                  <a:lnTo>
                    <a:pt x="914776" y="1096273"/>
                  </a:lnTo>
                  <a:lnTo>
                    <a:pt x="935456" y="1091658"/>
                  </a:lnTo>
                  <a:lnTo>
                    <a:pt x="957059" y="1088889"/>
                  </a:lnTo>
                  <a:lnTo>
                    <a:pt x="979123" y="1087966"/>
                  </a:lnTo>
                  <a:lnTo>
                    <a:pt x="1023174" y="1091658"/>
                  </a:lnTo>
                  <a:lnTo>
                    <a:pt x="1065842" y="1102735"/>
                  </a:lnTo>
                  <a:lnTo>
                    <a:pt x="1105742" y="1121196"/>
                  </a:lnTo>
                  <a:lnTo>
                    <a:pt x="1141490" y="1147041"/>
                  </a:lnTo>
                  <a:lnTo>
                    <a:pt x="1177392" y="1186578"/>
                  </a:lnTo>
                  <a:lnTo>
                    <a:pt x="1203608" y="1230731"/>
                  </a:lnTo>
                  <a:lnTo>
                    <a:pt x="1219675" y="1278575"/>
                  </a:lnTo>
                  <a:lnTo>
                    <a:pt x="1225134" y="1329189"/>
                  </a:lnTo>
                  <a:lnTo>
                    <a:pt x="1240663" y="1325574"/>
                  </a:lnTo>
                  <a:lnTo>
                    <a:pt x="1257115" y="1322420"/>
                  </a:lnTo>
                  <a:lnTo>
                    <a:pt x="1273567" y="1320189"/>
                  </a:lnTo>
                  <a:lnTo>
                    <a:pt x="1289097" y="1319343"/>
                  </a:lnTo>
                  <a:lnTo>
                    <a:pt x="1328766" y="1322959"/>
                  </a:lnTo>
                  <a:lnTo>
                    <a:pt x="1366590" y="1333497"/>
                  </a:lnTo>
                  <a:lnTo>
                    <a:pt x="1402569" y="1350496"/>
                  </a:lnTo>
                  <a:lnTo>
                    <a:pt x="1436703" y="1373496"/>
                  </a:lnTo>
                  <a:lnTo>
                    <a:pt x="1466224" y="1405648"/>
                  </a:lnTo>
                  <a:lnTo>
                    <a:pt x="1488365" y="1442417"/>
                  </a:lnTo>
                  <a:lnTo>
                    <a:pt x="1503126" y="1482877"/>
                  </a:lnTo>
                  <a:lnTo>
                    <a:pt x="1510506" y="1526106"/>
                  </a:lnTo>
                  <a:lnTo>
                    <a:pt x="1522423" y="1522491"/>
                  </a:lnTo>
                  <a:lnTo>
                    <a:pt x="1535723" y="1519337"/>
                  </a:lnTo>
                  <a:lnTo>
                    <a:pt x="1549945" y="1517107"/>
                  </a:lnTo>
                  <a:lnTo>
                    <a:pt x="1564629" y="1516260"/>
                  </a:lnTo>
                  <a:lnTo>
                    <a:pt x="1600531" y="1519106"/>
                  </a:lnTo>
                  <a:lnTo>
                    <a:pt x="1664955" y="1543260"/>
                  </a:lnTo>
                  <a:lnTo>
                    <a:pt x="1719231" y="1593873"/>
                  </a:lnTo>
                  <a:lnTo>
                    <a:pt x="1739912" y="1626411"/>
                  </a:lnTo>
                  <a:lnTo>
                    <a:pt x="1761438" y="1698409"/>
                  </a:lnTo>
                  <a:lnTo>
                    <a:pt x="1760669" y="1738023"/>
                  </a:lnTo>
                  <a:lnTo>
                    <a:pt x="1751597" y="1775329"/>
                  </a:lnTo>
                  <a:lnTo>
                    <a:pt x="1735145" y="1809867"/>
                  </a:lnTo>
                  <a:lnTo>
                    <a:pt x="1712235" y="1841173"/>
                  </a:lnTo>
                  <a:lnTo>
                    <a:pt x="1544948" y="2033167"/>
                  </a:lnTo>
                  <a:lnTo>
                    <a:pt x="1613831" y="2087320"/>
                  </a:lnTo>
                  <a:lnTo>
                    <a:pt x="1640585" y="2100935"/>
                  </a:lnTo>
                  <a:lnTo>
                    <a:pt x="1669183" y="2111319"/>
                  </a:lnTo>
                  <a:lnTo>
                    <a:pt x="1699627" y="2117088"/>
                  </a:lnTo>
                  <a:lnTo>
                    <a:pt x="1731916" y="2116857"/>
                  </a:lnTo>
                  <a:lnTo>
                    <a:pt x="1776327" y="2107715"/>
                  </a:lnTo>
                  <a:lnTo>
                    <a:pt x="1816091" y="2089530"/>
                  </a:lnTo>
                  <a:lnTo>
                    <a:pt x="1850174" y="2063509"/>
                  </a:lnTo>
                  <a:lnTo>
                    <a:pt x="1877543" y="2030857"/>
                  </a:lnTo>
                  <a:lnTo>
                    <a:pt x="1897167" y="1992779"/>
                  </a:lnTo>
                  <a:lnTo>
                    <a:pt x="1908011" y="1950482"/>
                  </a:lnTo>
                  <a:lnTo>
                    <a:pt x="1909044" y="1905171"/>
                  </a:lnTo>
                  <a:lnTo>
                    <a:pt x="1909044" y="1900249"/>
                  </a:lnTo>
                  <a:lnTo>
                    <a:pt x="1920883" y="1903095"/>
                  </a:lnTo>
                  <a:lnTo>
                    <a:pt x="1933645" y="1904556"/>
                  </a:lnTo>
                  <a:lnTo>
                    <a:pt x="1946407" y="1905095"/>
                  </a:lnTo>
                  <a:lnTo>
                    <a:pt x="1958246" y="1905171"/>
                  </a:lnTo>
                  <a:lnTo>
                    <a:pt x="2002657" y="1896029"/>
                  </a:lnTo>
                  <a:lnTo>
                    <a:pt x="2042421" y="1877844"/>
                  </a:lnTo>
                  <a:lnTo>
                    <a:pt x="2076504" y="1851823"/>
                  </a:lnTo>
                  <a:lnTo>
                    <a:pt x="2103873" y="1819171"/>
                  </a:lnTo>
                  <a:lnTo>
                    <a:pt x="2123497" y="1781094"/>
                  </a:lnTo>
                  <a:lnTo>
                    <a:pt x="2134341" y="1738797"/>
                  </a:lnTo>
                  <a:lnTo>
                    <a:pt x="2135374" y="1693486"/>
                  </a:lnTo>
                  <a:lnTo>
                    <a:pt x="2135374" y="1688563"/>
                  </a:lnTo>
                  <a:lnTo>
                    <a:pt x="2147213" y="1691409"/>
                  </a:lnTo>
                  <a:lnTo>
                    <a:pt x="2159975" y="1692870"/>
                  </a:lnTo>
                  <a:lnTo>
                    <a:pt x="2172737" y="1693409"/>
                  </a:lnTo>
                  <a:lnTo>
                    <a:pt x="2184576" y="1693486"/>
                  </a:lnTo>
                  <a:lnTo>
                    <a:pt x="2228987" y="1684343"/>
                  </a:lnTo>
                  <a:lnTo>
                    <a:pt x="2268751" y="1666158"/>
                  </a:lnTo>
                  <a:lnTo>
                    <a:pt x="2302834" y="1640137"/>
                  </a:lnTo>
                  <a:lnTo>
                    <a:pt x="2330203" y="1607485"/>
                  </a:lnTo>
                  <a:lnTo>
                    <a:pt x="2349827" y="1569408"/>
                  </a:lnTo>
                  <a:lnTo>
                    <a:pt x="2360671" y="1527111"/>
                  </a:lnTo>
                  <a:lnTo>
                    <a:pt x="2361704" y="1481800"/>
                  </a:lnTo>
                  <a:lnTo>
                    <a:pt x="2360935" y="1474416"/>
                  </a:lnTo>
                  <a:lnTo>
                    <a:pt x="2359244" y="1467031"/>
                  </a:lnTo>
                  <a:lnTo>
                    <a:pt x="2357553" y="1459647"/>
                  </a:lnTo>
                  <a:lnTo>
                    <a:pt x="2356784" y="1452262"/>
                  </a:lnTo>
                  <a:lnTo>
                    <a:pt x="2379847" y="1462262"/>
                  </a:lnTo>
                  <a:lnTo>
                    <a:pt x="2404756" y="1469493"/>
                  </a:lnTo>
                  <a:lnTo>
                    <a:pt x="2431510" y="1473031"/>
                  </a:lnTo>
                  <a:lnTo>
                    <a:pt x="2460108" y="1471954"/>
                  </a:lnTo>
                  <a:lnTo>
                    <a:pt x="2504520" y="1462812"/>
                  </a:lnTo>
                  <a:lnTo>
                    <a:pt x="2544283" y="1444627"/>
                  </a:lnTo>
                  <a:lnTo>
                    <a:pt x="2578366" y="1418606"/>
                  </a:lnTo>
                  <a:lnTo>
                    <a:pt x="2605735" y="1385954"/>
                  </a:lnTo>
                  <a:lnTo>
                    <a:pt x="2625359" y="1347876"/>
                  </a:lnTo>
                  <a:lnTo>
                    <a:pt x="2636204" y="1305579"/>
                  </a:lnTo>
                  <a:lnTo>
                    <a:pt x="2637236" y="1260268"/>
                  </a:lnTo>
                  <a:lnTo>
                    <a:pt x="2635699" y="1221500"/>
                  </a:lnTo>
                  <a:lnTo>
                    <a:pt x="2624936" y="1186425"/>
                  </a:lnTo>
                  <a:lnTo>
                    <a:pt x="2606792" y="1155041"/>
                  </a:lnTo>
                  <a:lnTo>
                    <a:pt x="2583114" y="1127349"/>
                  </a:lnTo>
                </a:path>
              </a:pathLst>
            </a:custGeom>
            <a:ln w="57421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4251842" y="2068521"/>
              <a:ext cx="983615" cy="1170940"/>
            </a:xfrm>
            <a:custGeom>
              <a:avLst/>
              <a:gdLst/>
              <a:ahLst/>
              <a:cxnLst/>
              <a:rect l="l" t="t" r="r" b="b"/>
              <a:pathLst>
                <a:path w="983614" h="1170939">
                  <a:moveTo>
                    <a:pt x="427290" y="0"/>
                  </a:moveTo>
                  <a:lnTo>
                    <a:pt x="48433" y="231377"/>
                  </a:lnTo>
                  <a:lnTo>
                    <a:pt x="18143" y="256299"/>
                  </a:lnTo>
                  <a:lnTo>
                    <a:pt x="1691" y="290452"/>
                  </a:lnTo>
                  <a:lnTo>
                    <a:pt x="0" y="328297"/>
                  </a:lnTo>
                  <a:lnTo>
                    <a:pt x="13991" y="364296"/>
                  </a:lnTo>
                  <a:lnTo>
                    <a:pt x="471572" y="1122426"/>
                  </a:lnTo>
                  <a:lnTo>
                    <a:pt x="496480" y="1152733"/>
                  </a:lnTo>
                  <a:lnTo>
                    <a:pt x="530614" y="1169194"/>
                  </a:lnTo>
                  <a:lnTo>
                    <a:pt x="568438" y="1170886"/>
                  </a:lnTo>
                  <a:lnTo>
                    <a:pt x="604418" y="1156887"/>
                  </a:lnTo>
                  <a:lnTo>
                    <a:pt x="983274" y="925509"/>
                  </a:lnTo>
                  <a:lnTo>
                    <a:pt x="42729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4251842" y="2068521"/>
              <a:ext cx="983615" cy="1170940"/>
            </a:xfrm>
            <a:custGeom>
              <a:avLst/>
              <a:gdLst/>
              <a:ahLst/>
              <a:cxnLst/>
              <a:rect l="l" t="t" r="r" b="b"/>
              <a:pathLst>
                <a:path w="983614" h="1170939">
                  <a:moveTo>
                    <a:pt x="983274" y="925509"/>
                  </a:moveTo>
                  <a:lnTo>
                    <a:pt x="604418" y="1156887"/>
                  </a:lnTo>
                  <a:lnTo>
                    <a:pt x="568438" y="1170886"/>
                  </a:lnTo>
                  <a:lnTo>
                    <a:pt x="530614" y="1169194"/>
                  </a:lnTo>
                  <a:lnTo>
                    <a:pt x="496480" y="1152733"/>
                  </a:lnTo>
                  <a:lnTo>
                    <a:pt x="471572" y="1122426"/>
                  </a:lnTo>
                  <a:lnTo>
                    <a:pt x="13991" y="364296"/>
                  </a:lnTo>
                  <a:lnTo>
                    <a:pt x="0" y="328297"/>
                  </a:lnTo>
                  <a:lnTo>
                    <a:pt x="1691" y="290452"/>
                  </a:lnTo>
                  <a:lnTo>
                    <a:pt x="18143" y="256299"/>
                  </a:lnTo>
                  <a:lnTo>
                    <a:pt x="48433" y="231377"/>
                  </a:lnTo>
                  <a:lnTo>
                    <a:pt x="427290" y="0"/>
                  </a:lnTo>
                  <a:lnTo>
                    <a:pt x="983274" y="925509"/>
                  </a:lnTo>
                </a:path>
              </a:pathLst>
            </a:custGeom>
            <a:ln w="57415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2543384" y="2467278"/>
              <a:ext cx="2082164" cy="1156970"/>
            </a:xfrm>
            <a:custGeom>
              <a:avLst/>
              <a:gdLst/>
              <a:ahLst/>
              <a:cxnLst/>
              <a:rect l="l" t="t" r="r" b="b"/>
              <a:pathLst>
                <a:path w="2082164" h="1156970">
                  <a:moveTo>
                    <a:pt x="605559" y="0"/>
                  </a:moveTo>
                  <a:lnTo>
                    <a:pt x="560739" y="999"/>
                  </a:lnTo>
                  <a:lnTo>
                    <a:pt x="516380" y="11691"/>
                  </a:lnTo>
                  <a:lnTo>
                    <a:pt x="474789" y="32537"/>
                  </a:lnTo>
                  <a:lnTo>
                    <a:pt x="438272" y="63998"/>
                  </a:lnTo>
                  <a:lnTo>
                    <a:pt x="49575" y="507061"/>
                  </a:lnTo>
                  <a:lnTo>
                    <a:pt x="23037" y="545066"/>
                  </a:lnTo>
                  <a:lnTo>
                    <a:pt x="6569" y="586258"/>
                  </a:lnTo>
                  <a:lnTo>
                    <a:pt x="0" y="629000"/>
                  </a:lnTo>
                  <a:lnTo>
                    <a:pt x="3155" y="671656"/>
                  </a:lnTo>
                  <a:lnTo>
                    <a:pt x="15865" y="712589"/>
                  </a:lnTo>
                  <a:lnTo>
                    <a:pt x="37955" y="750164"/>
                  </a:lnTo>
                  <a:lnTo>
                    <a:pt x="69256" y="782744"/>
                  </a:lnTo>
                  <a:lnTo>
                    <a:pt x="103390" y="805667"/>
                  </a:lnTo>
                  <a:lnTo>
                    <a:pt x="139369" y="822128"/>
                  </a:lnTo>
                  <a:lnTo>
                    <a:pt x="177193" y="831205"/>
                  </a:lnTo>
                  <a:lnTo>
                    <a:pt x="216862" y="831974"/>
                  </a:lnTo>
                  <a:lnTo>
                    <a:pt x="253533" y="825359"/>
                  </a:lnTo>
                  <a:lnTo>
                    <a:pt x="288820" y="812282"/>
                  </a:lnTo>
                  <a:lnTo>
                    <a:pt x="321340" y="791821"/>
                  </a:lnTo>
                  <a:lnTo>
                    <a:pt x="753166" y="300298"/>
                  </a:lnTo>
                  <a:lnTo>
                    <a:pt x="1689314" y="1109119"/>
                  </a:lnTo>
                  <a:lnTo>
                    <a:pt x="1727369" y="1156887"/>
                  </a:lnTo>
                  <a:lnTo>
                    <a:pt x="2081625" y="748284"/>
                  </a:lnTo>
                  <a:lnTo>
                    <a:pt x="1663406" y="63998"/>
                  </a:lnTo>
                  <a:lnTo>
                    <a:pt x="1554725" y="97352"/>
                  </a:lnTo>
                  <a:lnTo>
                    <a:pt x="1450990" y="117969"/>
                  </a:lnTo>
                  <a:lnTo>
                    <a:pt x="1351536" y="127511"/>
                  </a:lnTo>
                  <a:lnTo>
                    <a:pt x="1208925" y="124702"/>
                  </a:lnTo>
                  <a:lnTo>
                    <a:pt x="1027550" y="97734"/>
                  </a:lnTo>
                  <a:lnTo>
                    <a:pt x="605559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2543384" y="2467278"/>
              <a:ext cx="2082164" cy="1156970"/>
            </a:xfrm>
            <a:custGeom>
              <a:avLst/>
              <a:gdLst/>
              <a:ahLst/>
              <a:cxnLst/>
              <a:rect l="l" t="t" r="r" b="b"/>
              <a:pathLst>
                <a:path w="2082164" h="1156970">
                  <a:moveTo>
                    <a:pt x="1663406" y="63998"/>
                  </a:moveTo>
                  <a:lnTo>
                    <a:pt x="1608406" y="82371"/>
                  </a:lnTo>
                  <a:lnTo>
                    <a:pt x="1554725" y="97352"/>
                  </a:lnTo>
                  <a:lnTo>
                    <a:pt x="1502281" y="109149"/>
                  </a:lnTo>
                  <a:lnTo>
                    <a:pt x="1450990" y="117969"/>
                  </a:lnTo>
                  <a:lnTo>
                    <a:pt x="1400770" y="124020"/>
                  </a:lnTo>
                  <a:lnTo>
                    <a:pt x="1351536" y="127511"/>
                  </a:lnTo>
                  <a:lnTo>
                    <a:pt x="1303206" y="128650"/>
                  </a:lnTo>
                  <a:lnTo>
                    <a:pt x="1255697" y="127644"/>
                  </a:lnTo>
                  <a:lnTo>
                    <a:pt x="1208925" y="124702"/>
                  </a:lnTo>
                  <a:lnTo>
                    <a:pt x="1162808" y="120032"/>
                  </a:lnTo>
                  <a:lnTo>
                    <a:pt x="1117262" y="113842"/>
                  </a:lnTo>
                  <a:lnTo>
                    <a:pt x="1072204" y="106340"/>
                  </a:lnTo>
                  <a:lnTo>
                    <a:pt x="1027550" y="97734"/>
                  </a:lnTo>
                  <a:lnTo>
                    <a:pt x="983218" y="88231"/>
                  </a:lnTo>
                  <a:lnTo>
                    <a:pt x="939125" y="78041"/>
                  </a:lnTo>
                  <a:lnTo>
                    <a:pt x="895187" y="67371"/>
                  </a:lnTo>
                  <a:lnTo>
                    <a:pt x="851321" y="56429"/>
                  </a:lnTo>
                  <a:lnTo>
                    <a:pt x="807443" y="45423"/>
                  </a:lnTo>
                  <a:lnTo>
                    <a:pt x="763472" y="34561"/>
                  </a:lnTo>
                  <a:lnTo>
                    <a:pt x="719323" y="24052"/>
                  </a:lnTo>
                  <a:lnTo>
                    <a:pt x="674914" y="14103"/>
                  </a:lnTo>
                  <a:lnTo>
                    <a:pt x="630160" y="4922"/>
                  </a:lnTo>
                  <a:lnTo>
                    <a:pt x="625240" y="4922"/>
                  </a:lnTo>
                  <a:lnTo>
                    <a:pt x="605559" y="0"/>
                  </a:lnTo>
                  <a:lnTo>
                    <a:pt x="560739" y="999"/>
                  </a:lnTo>
                  <a:lnTo>
                    <a:pt x="516380" y="11691"/>
                  </a:lnTo>
                  <a:lnTo>
                    <a:pt x="474789" y="32537"/>
                  </a:lnTo>
                  <a:lnTo>
                    <a:pt x="438272" y="63998"/>
                  </a:lnTo>
                  <a:lnTo>
                    <a:pt x="49575" y="507061"/>
                  </a:lnTo>
                  <a:lnTo>
                    <a:pt x="23037" y="545066"/>
                  </a:lnTo>
                  <a:lnTo>
                    <a:pt x="6569" y="586258"/>
                  </a:lnTo>
                  <a:lnTo>
                    <a:pt x="0" y="629000"/>
                  </a:lnTo>
                  <a:lnTo>
                    <a:pt x="3155" y="671656"/>
                  </a:lnTo>
                  <a:lnTo>
                    <a:pt x="15865" y="712589"/>
                  </a:lnTo>
                  <a:lnTo>
                    <a:pt x="37955" y="750164"/>
                  </a:lnTo>
                  <a:lnTo>
                    <a:pt x="69256" y="782744"/>
                  </a:lnTo>
                  <a:lnTo>
                    <a:pt x="103390" y="805667"/>
                  </a:lnTo>
                  <a:lnTo>
                    <a:pt x="139369" y="822128"/>
                  </a:lnTo>
                  <a:lnTo>
                    <a:pt x="177193" y="831205"/>
                  </a:lnTo>
                  <a:lnTo>
                    <a:pt x="216862" y="831974"/>
                  </a:lnTo>
                  <a:lnTo>
                    <a:pt x="253533" y="825359"/>
                  </a:lnTo>
                  <a:lnTo>
                    <a:pt x="321340" y="791821"/>
                  </a:lnTo>
                  <a:lnTo>
                    <a:pt x="349708" y="763053"/>
                  </a:lnTo>
                  <a:lnTo>
                    <a:pt x="412748" y="690747"/>
                  </a:lnTo>
                  <a:lnTo>
                    <a:pt x="551437" y="531675"/>
                  </a:lnTo>
                  <a:lnTo>
                    <a:pt x="690126" y="372603"/>
                  </a:lnTo>
                  <a:lnTo>
                    <a:pt x="753166" y="300298"/>
                  </a:lnTo>
                  <a:lnTo>
                    <a:pt x="1673247" y="1092889"/>
                  </a:lnTo>
                  <a:lnTo>
                    <a:pt x="1702153" y="1123042"/>
                  </a:lnTo>
                  <a:lnTo>
                    <a:pt x="1727369" y="1156887"/>
                  </a:lnTo>
                  <a:lnTo>
                    <a:pt x="2081625" y="748284"/>
                  </a:lnTo>
                  <a:lnTo>
                    <a:pt x="1663406" y="63998"/>
                  </a:lnTo>
                </a:path>
              </a:pathLst>
            </a:custGeom>
            <a:ln w="57426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5974460" y="1991995"/>
            <a:ext cx="1833245" cy="51371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>
                <a:solidFill>
                  <a:srgbClr val="000000"/>
                </a:solidFill>
                <a:latin typeface="Calibri"/>
                <a:cs typeface="Calibri"/>
              </a:rPr>
              <a:t>Thank</a:t>
            </a:r>
            <a:r>
              <a:rPr dirty="0" sz="3200" spc="-95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3200" spc="-20">
                <a:solidFill>
                  <a:srgbClr val="000000"/>
                </a:solidFill>
                <a:latin typeface="Calibri"/>
                <a:cs typeface="Calibri"/>
              </a:rPr>
              <a:t>you.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983386" y="-99821"/>
            <a:ext cx="7983855" cy="16084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957070">
              <a:lnSpc>
                <a:spcPct val="100000"/>
              </a:lnSpc>
              <a:spcBef>
                <a:spcPts val="100"/>
              </a:spcBef>
            </a:pPr>
            <a:r>
              <a:rPr dirty="0" sz="3600" spc="135">
                <a:solidFill>
                  <a:srgbClr val="006FC0"/>
                </a:solidFill>
                <a:latin typeface="Lucida Sans Unicode"/>
                <a:cs typeface="Lucida Sans Unicode"/>
              </a:rPr>
              <a:t>Component</a:t>
            </a:r>
            <a:r>
              <a:rPr dirty="0" sz="3600" spc="-175">
                <a:solidFill>
                  <a:srgbClr val="006FC0"/>
                </a:solidFill>
                <a:latin typeface="Lucida Sans Unicode"/>
                <a:cs typeface="Lucida Sans Unicode"/>
              </a:rPr>
              <a:t> </a:t>
            </a:r>
            <a:r>
              <a:rPr dirty="0" sz="3600" spc="-35">
                <a:solidFill>
                  <a:srgbClr val="006FC0"/>
                </a:solidFill>
                <a:latin typeface="Lucida Sans Unicode"/>
                <a:cs typeface="Lucida Sans Unicode"/>
              </a:rPr>
              <a:t>A2</a:t>
            </a:r>
            <a:endParaRPr sz="3600">
              <a:latin typeface="Lucida Sans Unicode"/>
              <a:cs typeface="Lucida Sans Unicode"/>
            </a:endParaRPr>
          </a:p>
          <a:p>
            <a:pPr algn="ctr" marL="1954530">
              <a:lnSpc>
                <a:spcPts val="4070"/>
              </a:lnSpc>
            </a:pPr>
            <a:r>
              <a:rPr dirty="0" sz="3600" spc="-505">
                <a:solidFill>
                  <a:srgbClr val="747992"/>
                </a:solidFill>
                <a:latin typeface="Arial Black"/>
                <a:cs typeface="Arial Black"/>
              </a:rPr>
              <a:t>21KM</a:t>
            </a:r>
            <a:r>
              <a:rPr dirty="0" sz="3600" spc="-430">
                <a:solidFill>
                  <a:srgbClr val="747992"/>
                </a:solidFill>
                <a:latin typeface="Arial Black"/>
                <a:cs typeface="Arial Black"/>
              </a:rPr>
              <a:t> </a:t>
            </a:r>
            <a:r>
              <a:rPr dirty="0" sz="3600" spc="-185">
                <a:solidFill>
                  <a:srgbClr val="747992"/>
                </a:solidFill>
                <a:latin typeface="Arial Black"/>
                <a:cs typeface="Arial Black"/>
              </a:rPr>
              <a:t>FCE(T)</a:t>
            </a:r>
            <a:r>
              <a:rPr dirty="0" sz="3600" spc="-409">
                <a:solidFill>
                  <a:srgbClr val="747992"/>
                </a:solidFill>
                <a:latin typeface="Arial Black"/>
                <a:cs typeface="Arial Black"/>
              </a:rPr>
              <a:t> </a:t>
            </a:r>
            <a:r>
              <a:rPr dirty="0" sz="3600" spc="-100">
                <a:solidFill>
                  <a:srgbClr val="747992"/>
                </a:solidFill>
                <a:latin typeface="Arial Black"/>
                <a:cs typeface="Arial Black"/>
              </a:rPr>
              <a:t>Gully</a:t>
            </a:r>
            <a:r>
              <a:rPr dirty="0" sz="3600" spc="-434">
                <a:solidFill>
                  <a:srgbClr val="747992"/>
                </a:solidFill>
                <a:latin typeface="Arial Black"/>
                <a:cs typeface="Arial Black"/>
              </a:rPr>
              <a:t> </a:t>
            </a:r>
            <a:r>
              <a:rPr dirty="0" sz="3600" spc="-55">
                <a:solidFill>
                  <a:srgbClr val="747992"/>
                </a:solidFill>
                <a:latin typeface="Arial Black"/>
                <a:cs typeface="Arial Black"/>
              </a:rPr>
              <a:t>System</a:t>
            </a:r>
            <a:endParaRPr sz="3600">
              <a:latin typeface="Arial Black"/>
              <a:cs typeface="Arial Black"/>
            </a:endParaRPr>
          </a:p>
          <a:p>
            <a:pPr marL="12700">
              <a:lnSpc>
                <a:spcPts val="4070"/>
              </a:lnSpc>
            </a:pPr>
            <a:r>
              <a:rPr dirty="0" sz="3600" b="1">
                <a:solidFill>
                  <a:srgbClr val="747992"/>
                </a:solidFill>
                <a:latin typeface="Calibri"/>
                <a:cs typeface="Calibri"/>
              </a:rPr>
              <a:t>Key</a:t>
            </a:r>
            <a:r>
              <a:rPr dirty="0" sz="3600" spc="-145" b="1">
                <a:solidFill>
                  <a:srgbClr val="747992"/>
                </a:solidFill>
                <a:latin typeface="Calibri"/>
                <a:cs typeface="Calibri"/>
              </a:rPr>
              <a:t> </a:t>
            </a:r>
            <a:r>
              <a:rPr dirty="0" sz="3600" spc="-10" b="1">
                <a:solidFill>
                  <a:srgbClr val="747992"/>
                </a:solidFill>
                <a:latin typeface="Calibri"/>
                <a:cs typeface="Calibri"/>
              </a:rPr>
              <a:t>Impacts: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181201" y="1684238"/>
            <a:ext cx="2263140" cy="1254760"/>
          </a:xfrm>
          <a:prstGeom prst="rect">
            <a:avLst/>
          </a:prstGeom>
        </p:spPr>
        <p:txBody>
          <a:bodyPr wrap="square" lIns="0" tIns="3067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415"/>
              </a:spcBef>
            </a:pPr>
            <a:r>
              <a:rPr dirty="0" sz="3700" spc="-545">
                <a:solidFill>
                  <a:srgbClr val="FB9F5B"/>
                </a:solidFill>
                <a:latin typeface="Arial Black"/>
                <a:cs typeface="Arial Black"/>
              </a:rPr>
              <a:t>37%</a:t>
            </a:r>
            <a:endParaRPr sz="37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</a:pPr>
            <a:r>
              <a:rPr dirty="0" sz="1600" spc="-40">
                <a:solidFill>
                  <a:srgbClr val="747992"/>
                </a:solidFill>
                <a:latin typeface="Arial Black"/>
                <a:cs typeface="Arial Black"/>
              </a:rPr>
              <a:t>Crime</a:t>
            </a:r>
            <a:r>
              <a:rPr dirty="0" sz="1600" spc="-135">
                <a:solidFill>
                  <a:srgbClr val="747992"/>
                </a:solidFill>
                <a:latin typeface="Arial Black"/>
                <a:cs typeface="Arial Black"/>
              </a:rPr>
              <a:t> </a:t>
            </a:r>
            <a:r>
              <a:rPr dirty="0" sz="1600" spc="-50">
                <a:solidFill>
                  <a:srgbClr val="747992"/>
                </a:solidFill>
                <a:latin typeface="Arial Black"/>
                <a:cs typeface="Arial Black"/>
              </a:rPr>
              <a:t>rate</a:t>
            </a:r>
            <a:r>
              <a:rPr dirty="0" sz="1600" spc="-150">
                <a:solidFill>
                  <a:srgbClr val="747992"/>
                </a:solidFill>
                <a:latin typeface="Arial Black"/>
                <a:cs typeface="Arial Black"/>
              </a:rPr>
              <a:t> </a:t>
            </a:r>
            <a:r>
              <a:rPr dirty="0" sz="1600" spc="-40">
                <a:solidFill>
                  <a:srgbClr val="747992"/>
                </a:solidFill>
                <a:latin typeface="Arial Black"/>
                <a:cs typeface="Arial Black"/>
              </a:rPr>
              <a:t>reduction.</a:t>
            </a:r>
            <a:endParaRPr sz="1600">
              <a:latin typeface="Arial Black"/>
              <a:cs typeface="Arial Black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1339722" y="3256787"/>
            <a:ext cx="2360930" cy="1185545"/>
          </a:xfrm>
          <a:prstGeom prst="rect">
            <a:avLst/>
          </a:prstGeom>
        </p:spPr>
        <p:txBody>
          <a:bodyPr wrap="square" lIns="0" tIns="882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95"/>
              </a:spcBef>
            </a:pPr>
            <a:r>
              <a:rPr dirty="0" sz="3700" spc="-465">
                <a:solidFill>
                  <a:srgbClr val="8FBD6C"/>
                </a:solidFill>
                <a:latin typeface="Arial Black"/>
                <a:cs typeface="Arial Black"/>
              </a:rPr>
              <a:t>26%</a:t>
            </a:r>
            <a:endParaRPr sz="3700">
              <a:latin typeface="Arial Black"/>
              <a:cs typeface="Arial Black"/>
            </a:endParaRPr>
          </a:p>
          <a:p>
            <a:pPr marL="78105" marR="5080">
              <a:lnSpc>
                <a:spcPct val="100000"/>
              </a:lnSpc>
              <a:spcBef>
                <a:spcPts val="254"/>
              </a:spcBef>
            </a:pPr>
            <a:r>
              <a:rPr dirty="0" sz="1600" spc="-75">
                <a:solidFill>
                  <a:srgbClr val="747992"/>
                </a:solidFill>
                <a:latin typeface="Arial Black"/>
                <a:cs typeface="Arial Black"/>
              </a:rPr>
              <a:t>Increase</a:t>
            </a:r>
            <a:r>
              <a:rPr dirty="0" sz="1600" spc="-140">
                <a:solidFill>
                  <a:srgbClr val="747992"/>
                </a:solidFill>
                <a:latin typeface="Arial Black"/>
                <a:cs typeface="Arial Black"/>
              </a:rPr>
              <a:t> </a:t>
            </a:r>
            <a:r>
              <a:rPr dirty="0" sz="1600" spc="-40">
                <a:solidFill>
                  <a:srgbClr val="747992"/>
                </a:solidFill>
                <a:latin typeface="Arial Black"/>
                <a:cs typeface="Arial Black"/>
              </a:rPr>
              <a:t>in</a:t>
            </a:r>
            <a:r>
              <a:rPr dirty="0" sz="1600" spc="-155">
                <a:solidFill>
                  <a:srgbClr val="747992"/>
                </a:solidFill>
                <a:latin typeface="Arial Black"/>
                <a:cs typeface="Arial Black"/>
              </a:rPr>
              <a:t> </a:t>
            </a:r>
            <a:r>
              <a:rPr dirty="0" sz="1600" spc="-10">
                <a:solidFill>
                  <a:srgbClr val="747992"/>
                </a:solidFill>
                <a:latin typeface="Arial Black"/>
                <a:cs typeface="Arial Black"/>
              </a:rPr>
              <a:t>School </a:t>
            </a:r>
            <a:r>
              <a:rPr dirty="0" sz="1600" spc="-35">
                <a:solidFill>
                  <a:srgbClr val="747992"/>
                </a:solidFill>
                <a:latin typeface="Arial Black"/>
                <a:cs typeface="Arial Black"/>
              </a:rPr>
              <a:t>enrollment/retention.</a:t>
            </a:r>
            <a:endParaRPr sz="1600">
              <a:latin typeface="Arial Black"/>
              <a:cs typeface="Arial Black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3846067" y="1979167"/>
            <a:ext cx="2884170" cy="14732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700" spc="-515">
                <a:solidFill>
                  <a:srgbClr val="42A88B"/>
                </a:solidFill>
                <a:latin typeface="Arial Black"/>
                <a:cs typeface="Arial Black"/>
              </a:rPr>
              <a:t>70%</a:t>
            </a:r>
            <a:endParaRPr sz="3700">
              <a:latin typeface="Arial Black"/>
              <a:cs typeface="Arial Black"/>
            </a:endParaRPr>
          </a:p>
          <a:p>
            <a:pPr marL="49530" marR="5080">
              <a:lnSpc>
                <a:spcPct val="100000"/>
              </a:lnSpc>
              <a:spcBef>
                <a:spcPts val="1200"/>
              </a:spcBef>
            </a:pPr>
            <a:r>
              <a:rPr dirty="0" sz="1600" spc="-75">
                <a:solidFill>
                  <a:srgbClr val="747992"/>
                </a:solidFill>
                <a:latin typeface="Arial Black"/>
                <a:cs typeface="Arial Black"/>
              </a:rPr>
              <a:t>Increase</a:t>
            </a:r>
            <a:r>
              <a:rPr dirty="0" sz="1600" spc="-135">
                <a:solidFill>
                  <a:srgbClr val="747992"/>
                </a:solidFill>
                <a:latin typeface="Arial Black"/>
                <a:cs typeface="Arial Black"/>
              </a:rPr>
              <a:t> </a:t>
            </a:r>
            <a:r>
              <a:rPr dirty="0" sz="1600" spc="-40">
                <a:solidFill>
                  <a:srgbClr val="747992"/>
                </a:solidFill>
                <a:latin typeface="Arial Black"/>
                <a:cs typeface="Arial Black"/>
              </a:rPr>
              <a:t>in</a:t>
            </a:r>
            <a:r>
              <a:rPr dirty="0" sz="1600" spc="-160">
                <a:solidFill>
                  <a:srgbClr val="747992"/>
                </a:solidFill>
                <a:latin typeface="Arial Black"/>
                <a:cs typeface="Arial Black"/>
              </a:rPr>
              <a:t> </a:t>
            </a:r>
            <a:r>
              <a:rPr dirty="0" sz="1600" spc="-85">
                <a:solidFill>
                  <a:srgbClr val="747992"/>
                </a:solidFill>
                <a:latin typeface="Arial Black"/>
                <a:cs typeface="Arial Black"/>
              </a:rPr>
              <a:t>Social</a:t>
            </a:r>
            <a:r>
              <a:rPr dirty="0" sz="1600" spc="-120">
                <a:solidFill>
                  <a:srgbClr val="747992"/>
                </a:solidFill>
                <a:latin typeface="Arial Black"/>
                <a:cs typeface="Arial Black"/>
              </a:rPr>
              <a:t> </a:t>
            </a:r>
            <a:r>
              <a:rPr dirty="0" sz="1600" spc="-50">
                <a:solidFill>
                  <a:srgbClr val="747992"/>
                </a:solidFill>
                <a:latin typeface="Arial Black"/>
                <a:cs typeface="Arial Black"/>
              </a:rPr>
              <a:t>cohesion </a:t>
            </a:r>
            <a:r>
              <a:rPr dirty="0" sz="1600">
                <a:solidFill>
                  <a:srgbClr val="747992"/>
                </a:solidFill>
                <a:latin typeface="Arial Black"/>
                <a:cs typeface="Arial Black"/>
              </a:rPr>
              <a:t>among</a:t>
            </a:r>
            <a:r>
              <a:rPr dirty="0" sz="1600" spc="-140">
                <a:solidFill>
                  <a:srgbClr val="747992"/>
                </a:solidFill>
                <a:latin typeface="Arial Black"/>
                <a:cs typeface="Arial Black"/>
              </a:rPr>
              <a:t> </a:t>
            </a:r>
            <a:r>
              <a:rPr dirty="0" sz="1600" spc="-55">
                <a:solidFill>
                  <a:srgbClr val="747992"/>
                </a:solidFill>
                <a:latin typeface="Arial Black"/>
                <a:cs typeface="Arial Black"/>
              </a:rPr>
              <a:t>the</a:t>
            </a:r>
            <a:r>
              <a:rPr dirty="0" sz="1600" spc="-150">
                <a:solidFill>
                  <a:srgbClr val="747992"/>
                </a:solidFill>
                <a:latin typeface="Arial Black"/>
                <a:cs typeface="Arial Black"/>
              </a:rPr>
              <a:t> </a:t>
            </a:r>
            <a:r>
              <a:rPr dirty="0" sz="1600" spc="-10">
                <a:solidFill>
                  <a:srgbClr val="747992"/>
                </a:solidFill>
                <a:latin typeface="Arial Black"/>
                <a:cs typeface="Arial Black"/>
              </a:rPr>
              <a:t>adjoining communities</a:t>
            </a:r>
            <a:endParaRPr sz="1600">
              <a:latin typeface="Arial Black"/>
              <a:cs typeface="Arial Black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4349877" y="4134358"/>
            <a:ext cx="1723389" cy="513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75">
                <a:solidFill>
                  <a:srgbClr val="747992"/>
                </a:solidFill>
                <a:latin typeface="Arial Black"/>
                <a:cs typeface="Arial Black"/>
              </a:rPr>
              <a:t>Increase</a:t>
            </a:r>
            <a:r>
              <a:rPr dirty="0" sz="1600" spc="-140">
                <a:solidFill>
                  <a:srgbClr val="747992"/>
                </a:solidFill>
                <a:latin typeface="Arial Black"/>
                <a:cs typeface="Arial Black"/>
              </a:rPr>
              <a:t> </a:t>
            </a:r>
            <a:r>
              <a:rPr dirty="0" sz="1600" spc="-40">
                <a:solidFill>
                  <a:srgbClr val="747992"/>
                </a:solidFill>
                <a:latin typeface="Arial Black"/>
                <a:cs typeface="Arial Black"/>
              </a:rPr>
              <a:t>in</a:t>
            </a:r>
            <a:r>
              <a:rPr dirty="0" sz="1600" spc="-155">
                <a:solidFill>
                  <a:srgbClr val="747992"/>
                </a:solidFill>
                <a:latin typeface="Arial Black"/>
                <a:cs typeface="Arial Black"/>
              </a:rPr>
              <a:t> </a:t>
            </a:r>
            <a:r>
              <a:rPr dirty="0" sz="1600" spc="-45">
                <a:solidFill>
                  <a:srgbClr val="747992"/>
                </a:solidFill>
                <a:latin typeface="Arial Black"/>
                <a:cs typeface="Arial Black"/>
              </a:rPr>
              <a:t>Land</a:t>
            </a:r>
            <a:endParaRPr sz="16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</a:pPr>
            <a:r>
              <a:rPr dirty="0" sz="1600" spc="-10">
                <a:solidFill>
                  <a:srgbClr val="747992"/>
                </a:solidFill>
                <a:latin typeface="Arial Black"/>
                <a:cs typeface="Arial Black"/>
              </a:rPr>
              <a:t>value</a:t>
            </a:r>
            <a:endParaRPr sz="1600">
              <a:latin typeface="Arial Black"/>
              <a:cs typeface="Arial Black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4321809" y="3575380"/>
            <a:ext cx="1167130" cy="5892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700" spc="-570">
                <a:solidFill>
                  <a:srgbClr val="7E7E7E"/>
                </a:solidFill>
                <a:latin typeface="Arial Black"/>
                <a:cs typeface="Arial Black"/>
              </a:rPr>
              <a:t>180%</a:t>
            </a:r>
            <a:endParaRPr sz="3700">
              <a:latin typeface="Arial Black"/>
              <a:cs typeface="Arial Black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1508252" y="4857081"/>
            <a:ext cx="4746625" cy="1019810"/>
          </a:xfrm>
          <a:prstGeom prst="rect">
            <a:avLst/>
          </a:prstGeom>
        </p:spPr>
        <p:txBody>
          <a:bodyPr wrap="square" lIns="0" tIns="117475" rIns="0" bIns="0" rtlCol="0" vert="horz">
            <a:spAutoFit/>
          </a:bodyPr>
          <a:lstStyle/>
          <a:p>
            <a:pPr marL="86995">
              <a:lnSpc>
                <a:spcPct val="100000"/>
              </a:lnSpc>
              <a:spcBef>
                <a:spcPts val="925"/>
              </a:spcBef>
            </a:pPr>
            <a:r>
              <a:rPr dirty="0" sz="3700" spc="-680">
                <a:solidFill>
                  <a:srgbClr val="335FFD"/>
                </a:solidFill>
                <a:latin typeface="Arial Black"/>
                <a:cs typeface="Arial Black"/>
              </a:rPr>
              <a:t>18%</a:t>
            </a:r>
            <a:endParaRPr sz="37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dirty="0" sz="1800" spc="-75">
                <a:solidFill>
                  <a:srgbClr val="747992"/>
                </a:solidFill>
                <a:latin typeface="Arial Black"/>
                <a:cs typeface="Arial Black"/>
              </a:rPr>
              <a:t>Reduction</a:t>
            </a:r>
            <a:r>
              <a:rPr dirty="0" sz="1800" spc="-185">
                <a:solidFill>
                  <a:srgbClr val="747992"/>
                </a:solidFill>
                <a:latin typeface="Arial Black"/>
                <a:cs typeface="Arial Black"/>
              </a:rPr>
              <a:t> </a:t>
            </a:r>
            <a:r>
              <a:rPr dirty="0" sz="1800" spc="-45">
                <a:solidFill>
                  <a:srgbClr val="747992"/>
                </a:solidFill>
                <a:latin typeface="Arial Black"/>
                <a:cs typeface="Arial Black"/>
              </a:rPr>
              <a:t>in</a:t>
            </a:r>
            <a:r>
              <a:rPr dirty="0" sz="1800" spc="-185">
                <a:solidFill>
                  <a:srgbClr val="747992"/>
                </a:solidFill>
                <a:latin typeface="Arial Black"/>
                <a:cs typeface="Arial Black"/>
              </a:rPr>
              <a:t> </a:t>
            </a:r>
            <a:r>
              <a:rPr dirty="0" sz="1800" spc="-60">
                <a:solidFill>
                  <a:srgbClr val="747992"/>
                </a:solidFill>
                <a:latin typeface="Arial Black"/>
                <a:cs typeface="Arial Black"/>
              </a:rPr>
              <a:t>the</a:t>
            </a:r>
            <a:r>
              <a:rPr dirty="0" sz="1800" spc="-195">
                <a:solidFill>
                  <a:srgbClr val="747992"/>
                </a:solidFill>
                <a:latin typeface="Arial Black"/>
                <a:cs typeface="Arial Black"/>
              </a:rPr>
              <a:t> </a:t>
            </a:r>
            <a:r>
              <a:rPr dirty="0" sz="1800" spc="-50">
                <a:solidFill>
                  <a:srgbClr val="747992"/>
                </a:solidFill>
                <a:latin typeface="Arial Black"/>
                <a:cs typeface="Arial Black"/>
              </a:rPr>
              <a:t>prevalence</a:t>
            </a:r>
            <a:r>
              <a:rPr dirty="0" sz="1800" spc="-145">
                <a:solidFill>
                  <a:srgbClr val="747992"/>
                </a:solidFill>
                <a:latin typeface="Arial Black"/>
                <a:cs typeface="Arial Black"/>
              </a:rPr>
              <a:t> </a:t>
            </a:r>
            <a:r>
              <a:rPr dirty="0" sz="1800" spc="-65">
                <a:solidFill>
                  <a:srgbClr val="747992"/>
                </a:solidFill>
                <a:latin typeface="Arial Black"/>
                <a:cs typeface="Arial Black"/>
              </a:rPr>
              <a:t>of</a:t>
            </a:r>
            <a:r>
              <a:rPr dirty="0" sz="1800" spc="-180">
                <a:solidFill>
                  <a:srgbClr val="747992"/>
                </a:solidFill>
                <a:latin typeface="Arial Black"/>
                <a:cs typeface="Arial Black"/>
              </a:rPr>
              <a:t> </a:t>
            </a:r>
            <a:r>
              <a:rPr dirty="0" sz="1800" spc="-55">
                <a:solidFill>
                  <a:srgbClr val="747992"/>
                </a:solidFill>
                <a:latin typeface="Arial Black"/>
                <a:cs typeface="Arial Black"/>
              </a:rPr>
              <a:t>diseases.</a:t>
            </a:r>
            <a:endParaRPr sz="1800">
              <a:latin typeface="Arial Black"/>
              <a:cs typeface="Arial Black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67346" y="1877314"/>
            <a:ext cx="4685030" cy="2635250"/>
          </a:xfrm>
          <a:prstGeom prst="rect">
            <a:avLst/>
          </a:prstGeom>
        </p:spPr>
      </p:pic>
      <p:sp>
        <p:nvSpPr>
          <p:cNvPr id="10" name="object 10" descr=""/>
          <p:cNvSpPr txBox="1"/>
          <p:nvPr/>
        </p:nvSpPr>
        <p:spPr>
          <a:xfrm>
            <a:off x="7228458" y="4994028"/>
            <a:ext cx="3954779" cy="929640"/>
          </a:xfrm>
          <a:prstGeom prst="rect">
            <a:avLst/>
          </a:prstGeom>
        </p:spPr>
        <p:txBody>
          <a:bodyPr wrap="square" lIns="0" tIns="56515" rIns="0" bIns="0" rtlCol="0" vert="horz">
            <a:spAutoFit/>
          </a:bodyPr>
          <a:lstStyle/>
          <a:p>
            <a:pPr marL="88900">
              <a:lnSpc>
                <a:spcPct val="100000"/>
              </a:lnSpc>
              <a:spcBef>
                <a:spcPts val="445"/>
              </a:spcBef>
            </a:pPr>
            <a:r>
              <a:rPr dirty="0" sz="3700" spc="-685">
                <a:solidFill>
                  <a:srgbClr val="00AF50"/>
                </a:solidFill>
                <a:latin typeface="Arial Black"/>
                <a:cs typeface="Arial Black"/>
              </a:rPr>
              <a:t>18%</a:t>
            </a:r>
            <a:endParaRPr sz="37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dirty="0" sz="1800" spc="-125">
                <a:solidFill>
                  <a:srgbClr val="747992"/>
                </a:solidFill>
                <a:latin typeface="Arial Black"/>
                <a:cs typeface="Arial Black"/>
              </a:rPr>
              <a:t>Local</a:t>
            </a:r>
            <a:r>
              <a:rPr dirty="0" sz="1800" spc="-200">
                <a:solidFill>
                  <a:srgbClr val="747992"/>
                </a:solidFill>
                <a:latin typeface="Arial Black"/>
                <a:cs typeface="Arial Black"/>
              </a:rPr>
              <a:t> </a:t>
            </a:r>
            <a:r>
              <a:rPr dirty="0" sz="1800" spc="-40">
                <a:solidFill>
                  <a:srgbClr val="747992"/>
                </a:solidFill>
                <a:latin typeface="Arial Black"/>
                <a:cs typeface="Arial Black"/>
              </a:rPr>
              <a:t>trade</a:t>
            </a:r>
            <a:r>
              <a:rPr dirty="0" sz="1800" spc="-160">
                <a:solidFill>
                  <a:srgbClr val="747992"/>
                </a:solidFill>
                <a:latin typeface="Arial Black"/>
                <a:cs typeface="Arial Black"/>
              </a:rPr>
              <a:t> </a:t>
            </a:r>
            <a:r>
              <a:rPr dirty="0" sz="1800" spc="-35">
                <a:solidFill>
                  <a:srgbClr val="747992"/>
                </a:solidFill>
                <a:latin typeface="Arial Black"/>
                <a:cs typeface="Arial Black"/>
              </a:rPr>
              <a:t>volume:</a:t>
            </a:r>
            <a:r>
              <a:rPr dirty="0" sz="1800" spc="-185">
                <a:solidFill>
                  <a:srgbClr val="747992"/>
                </a:solidFill>
                <a:latin typeface="Arial Black"/>
                <a:cs typeface="Arial Black"/>
              </a:rPr>
              <a:t> </a:t>
            </a:r>
            <a:r>
              <a:rPr dirty="0" sz="1800" spc="-280">
                <a:solidFill>
                  <a:srgbClr val="747992"/>
                </a:solidFill>
                <a:latin typeface="Arial Black"/>
                <a:cs typeface="Arial Black"/>
              </a:rPr>
              <a:t>16%</a:t>
            </a:r>
            <a:r>
              <a:rPr dirty="0" sz="1800" spc="-175">
                <a:solidFill>
                  <a:srgbClr val="747992"/>
                </a:solidFill>
                <a:latin typeface="Arial Black"/>
                <a:cs typeface="Arial Black"/>
              </a:rPr>
              <a:t> </a:t>
            </a:r>
            <a:r>
              <a:rPr dirty="0" sz="1800" spc="-50">
                <a:solidFill>
                  <a:srgbClr val="747992"/>
                </a:solidFill>
                <a:latin typeface="Arial Black"/>
                <a:cs typeface="Arial Black"/>
              </a:rPr>
              <a:t>increase.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7084314" y="4539488"/>
            <a:ext cx="300672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b="1" i="1">
                <a:solidFill>
                  <a:srgbClr val="747992"/>
                </a:solidFill>
                <a:latin typeface="Arial"/>
                <a:cs typeface="Arial"/>
              </a:rPr>
              <a:t>A</a:t>
            </a:r>
            <a:r>
              <a:rPr dirty="0" sz="1200" spc="-30" b="1" i="1">
                <a:solidFill>
                  <a:srgbClr val="747992"/>
                </a:solidFill>
                <a:latin typeface="Arial"/>
                <a:cs typeface="Arial"/>
              </a:rPr>
              <a:t> </a:t>
            </a:r>
            <a:r>
              <a:rPr dirty="0" sz="1200" spc="85" b="1" i="1">
                <a:solidFill>
                  <a:srgbClr val="747992"/>
                </a:solidFill>
                <a:latin typeface="Arial"/>
                <a:cs typeface="Arial"/>
              </a:rPr>
              <a:t>water</a:t>
            </a:r>
            <a:r>
              <a:rPr dirty="0" sz="1200" spc="-60" b="1" i="1">
                <a:solidFill>
                  <a:srgbClr val="747992"/>
                </a:solidFill>
                <a:latin typeface="Arial"/>
                <a:cs typeface="Arial"/>
              </a:rPr>
              <a:t> </a:t>
            </a:r>
            <a:r>
              <a:rPr dirty="0" sz="1200" spc="65" b="1" i="1">
                <a:solidFill>
                  <a:srgbClr val="747992"/>
                </a:solidFill>
                <a:latin typeface="Arial"/>
                <a:cs typeface="Arial"/>
              </a:rPr>
              <a:t>channel</a:t>
            </a:r>
            <a:r>
              <a:rPr dirty="0" sz="1200" spc="-30" b="1" i="1">
                <a:solidFill>
                  <a:srgbClr val="747992"/>
                </a:solidFill>
                <a:latin typeface="Arial"/>
                <a:cs typeface="Arial"/>
              </a:rPr>
              <a:t> </a:t>
            </a:r>
            <a:r>
              <a:rPr dirty="0" sz="1200" b="1" i="1">
                <a:solidFill>
                  <a:srgbClr val="747992"/>
                </a:solidFill>
                <a:latin typeface="Arial"/>
                <a:cs typeface="Arial"/>
              </a:rPr>
              <a:t>in</a:t>
            </a:r>
            <a:r>
              <a:rPr dirty="0" sz="1200" spc="-50" b="1" i="1">
                <a:solidFill>
                  <a:srgbClr val="747992"/>
                </a:solidFill>
                <a:latin typeface="Arial"/>
                <a:cs typeface="Arial"/>
              </a:rPr>
              <a:t> </a:t>
            </a:r>
            <a:r>
              <a:rPr dirty="0" sz="1200" spc="70" b="1" i="1">
                <a:solidFill>
                  <a:srgbClr val="747992"/>
                </a:solidFill>
                <a:latin typeface="Arial"/>
                <a:cs typeface="Arial"/>
              </a:rPr>
              <a:t>the</a:t>
            </a:r>
            <a:r>
              <a:rPr dirty="0" sz="1200" spc="-30" b="1" i="1">
                <a:solidFill>
                  <a:srgbClr val="747992"/>
                </a:solidFill>
                <a:latin typeface="Arial"/>
                <a:cs typeface="Arial"/>
              </a:rPr>
              <a:t> </a:t>
            </a:r>
            <a:r>
              <a:rPr dirty="0" sz="1200" spc="-65" b="1" i="1">
                <a:solidFill>
                  <a:srgbClr val="747992"/>
                </a:solidFill>
                <a:latin typeface="Arial"/>
                <a:cs typeface="Arial"/>
              </a:rPr>
              <a:t>FCE</a:t>
            </a:r>
            <a:r>
              <a:rPr dirty="0" sz="1200" spc="-35" b="1" i="1">
                <a:solidFill>
                  <a:srgbClr val="747992"/>
                </a:solidFill>
                <a:latin typeface="Arial"/>
                <a:cs typeface="Arial"/>
              </a:rPr>
              <a:t> </a:t>
            </a:r>
            <a:r>
              <a:rPr dirty="0" sz="1200" spc="80" b="1" i="1">
                <a:solidFill>
                  <a:srgbClr val="747992"/>
                </a:solidFill>
                <a:latin typeface="Arial"/>
                <a:cs typeface="Arial"/>
              </a:rPr>
              <a:t>catchment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13205" y="722503"/>
            <a:ext cx="6068060" cy="1183640"/>
          </a:xfrm>
          <a:prstGeom prst="rect"/>
        </p:spPr>
        <p:txBody>
          <a:bodyPr wrap="square" lIns="0" tIns="81280" rIns="0" bIns="0" rtlCol="0" vert="horz">
            <a:spAutoFit/>
          </a:bodyPr>
          <a:lstStyle/>
          <a:p>
            <a:pPr marL="12700" marR="5080" indent="1069340">
              <a:lnSpc>
                <a:spcPts val="4320"/>
              </a:lnSpc>
              <a:spcBef>
                <a:spcPts val="640"/>
              </a:spcBef>
            </a:pPr>
            <a:r>
              <a:rPr dirty="0" sz="4000" spc="-540">
                <a:solidFill>
                  <a:srgbClr val="111240"/>
                </a:solidFill>
                <a:latin typeface="Arial Black"/>
                <a:cs typeface="Arial Black"/>
              </a:rPr>
              <a:t>FCE</a:t>
            </a:r>
            <a:r>
              <a:rPr dirty="0" sz="4000" spc="-55">
                <a:solidFill>
                  <a:srgbClr val="111240"/>
                </a:solidFill>
                <a:latin typeface="Arial Black"/>
                <a:cs typeface="Arial Black"/>
              </a:rPr>
              <a:t> </a:t>
            </a:r>
            <a:r>
              <a:rPr dirty="0" sz="4000" spc="-80">
                <a:solidFill>
                  <a:srgbClr val="111240"/>
                </a:solidFill>
                <a:latin typeface="Arial Black"/>
                <a:cs typeface="Arial Black"/>
              </a:rPr>
              <a:t>Catchment </a:t>
            </a:r>
            <a:r>
              <a:rPr dirty="0" sz="4000" spc="-280">
                <a:solidFill>
                  <a:srgbClr val="111240"/>
                </a:solidFill>
                <a:latin typeface="Arial Black"/>
                <a:cs typeface="Arial Black"/>
              </a:rPr>
              <a:t>Beneficiary</a:t>
            </a:r>
            <a:r>
              <a:rPr dirty="0" sz="4000" spc="-730">
                <a:solidFill>
                  <a:srgbClr val="111240"/>
                </a:solidFill>
                <a:latin typeface="Arial Black"/>
                <a:cs typeface="Arial Black"/>
              </a:rPr>
              <a:t> </a:t>
            </a:r>
            <a:r>
              <a:rPr dirty="0" sz="4000" spc="-290">
                <a:solidFill>
                  <a:srgbClr val="111240"/>
                </a:solidFill>
                <a:latin typeface="Arial Black"/>
                <a:cs typeface="Arial Black"/>
              </a:rPr>
              <a:t>Testimonials</a:t>
            </a:r>
            <a:endParaRPr sz="4000">
              <a:latin typeface="Arial Black"/>
              <a:cs typeface="Arial Black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008380" y="2095880"/>
            <a:ext cx="6462395" cy="4171315"/>
          </a:xfrm>
          <a:prstGeom prst="rect">
            <a:avLst/>
          </a:prstGeom>
        </p:spPr>
        <p:txBody>
          <a:bodyPr wrap="square" lIns="0" tIns="34925" rIns="0" bIns="0" rtlCol="0" vert="horz">
            <a:spAutoFit/>
          </a:bodyPr>
          <a:lstStyle/>
          <a:p>
            <a:pPr algn="just" marL="12700" marR="7620">
              <a:lnSpc>
                <a:spcPts val="1400"/>
              </a:lnSpc>
              <a:spcBef>
                <a:spcPts val="275"/>
              </a:spcBef>
            </a:pPr>
            <a:r>
              <a:rPr dirty="0" sz="1300" b="1">
                <a:solidFill>
                  <a:srgbClr val="747992"/>
                </a:solidFill>
                <a:latin typeface="Times New Roman"/>
                <a:cs typeface="Times New Roman"/>
              </a:rPr>
              <a:t>Gombe</a:t>
            </a:r>
            <a:r>
              <a:rPr dirty="0" sz="1300" spc="55" b="1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b="1">
                <a:solidFill>
                  <a:srgbClr val="747992"/>
                </a:solidFill>
                <a:latin typeface="Times New Roman"/>
                <a:cs typeface="Times New Roman"/>
              </a:rPr>
              <a:t>State</a:t>
            </a:r>
            <a:r>
              <a:rPr dirty="0" sz="1300" spc="55" b="1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b="1">
                <a:solidFill>
                  <a:srgbClr val="747992"/>
                </a:solidFill>
                <a:latin typeface="Times New Roman"/>
                <a:cs typeface="Times New Roman"/>
              </a:rPr>
              <a:t>Dep.</a:t>
            </a:r>
            <a:r>
              <a:rPr dirty="0" sz="1300" spc="60" b="1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b="1">
                <a:solidFill>
                  <a:srgbClr val="747992"/>
                </a:solidFill>
                <a:latin typeface="Times New Roman"/>
                <a:cs typeface="Times New Roman"/>
              </a:rPr>
              <a:t>Gov.</a:t>
            </a:r>
            <a:r>
              <a:rPr dirty="0" sz="1300" spc="55" b="1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b="1">
                <a:solidFill>
                  <a:srgbClr val="747992"/>
                </a:solidFill>
                <a:latin typeface="Times New Roman"/>
                <a:cs typeface="Times New Roman"/>
              </a:rPr>
              <a:t>Mannassah</a:t>
            </a:r>
            <a:r>
              <a:rPr dirty="0" sz="1300" spc="55" b="1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b="1">
                <a:solidFill>
                  <a:srgbClr val="747992"/>
                </a:solidFill>
                <a:latin typeface="Times New Roman"/>
                <a:cs typeface="Times New Roman"/>
              </a:rPr>
              <a:t>Daniel</a:t>
            </a:r>
            <a:r>
              <a:rPr dirty="0" sz="1300" spc="50" b="1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b="1">
                <a:solidFill>
                  <a:srgbClr val="747992"/>
                </a:solidFill>
                <a:latin typeface="Times New Roman"/>
                <a:cs typeface="Times New Roman"/>
              </a:rPr>
              <a:t>Jatau:</a:t>
            </a:r>
            <a:r>
              <a:rPr dirty="0" sz="1300" spc="60" b="1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For</a:t>
            </a:r>
            <a:r>
              <a:rPr dirty="0" sz="1300" spc="5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Combe</a:t>
            </a:r>
            <a:r>
              <a:rPr dirty="0" sz="1300" spc="5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State,</a:t>
            </a:r>
            <a:r>
              <a:rPr dirty="0" sz="1300" spc="6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spc="-10">
                <a:solidFill>
                  <a:srgbClr val="747992"/>
                </a:solidFill>
                <a:latin typeface="Times New Roman"/>
                <a:cs typeface="Times New Roman"/>
              </a:rPr>
              <a:t>honestly,</a:t>
            </a:r>
            <a:r>
              <a:rPr dirty="0" sz="1300" spc="5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the</a:t>
            </a:r>
            <a:r>
              <a:rPr dirty="0" sz="1300" spc="6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coming</a:t>
            </a:r>
            <a:r>
              <a:rPr dirty="0" sz="1300" spc="5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spc="-25">
                <a:solidFill>
                  <a:srgbClr val="747992"/>
                </a:solidFill>
                <a:latin typeface="Times New Roman"/>
                <a:cs typeface="Times New Roman"/>
              </a:rPr>
              <a:t>of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ACReSAL</a:t>
            </a:r>
            <a:r>
              <a:rPr dirty="0" sz="1300" spc="17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has</a:t>
            </a:r>
            <a:r>
              <a:rPr dirty="0" sz="1300" spc="21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changed</a:t>
            </a:r>
            <a:r>
              <a:rPr dirty="0" sz="1300" spc="22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a</a:t>
            </a:r>
            <a:r>
              <a:rPr dirty="0" sz="1300" spc="22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lot</a:t>
            </a:r>
            <a:r>
              <a:rPr dirty="0" sz="1300" spc="22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of</a:t>
            </a:r>
            <a:r>
              <a:rPr dirty="0" sz="1300" spc="21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lives.</a:t>
            </a:r>
            <a:r>
              <a:rPr dirty="0" sz="1300" spc="22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You</a:t>
            </a:r>
            <a:r>
              <a:rPr dirty="0" sz="1300" spc="19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have</a:t>
            </a:r>
            <a:r>
              <a:rPr dirty="0" sz="1300" spc="21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seen</a:t>
            </a:r>
            <a:r>
              <a:rPr dirty="0" sz="1300" spc="22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that</a:t>
            </a:r>
            <a:r>
              <a:rPr dirty="0" sz="1300" spc="22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we</a:t>
            </a:r>
            <a:r>
              <a:rPr dirty="0" sz="1300" spc="22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are</a:t>
            </a:r>
            <a:r>
              <a:rPr dirty="0" sz="1300" spc="21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the</a:t>
            </a:r>
            <a:r>
              <a:rPr dirty="0" sz="1300" spc="21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masters;</a:t>
            </a:r>
            <a:r>
              <a:rPr dirty="0" sz="1300" spc="21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we</a:t>
            </a:r>
            <a:r>
              <a:rPr dirty="0" sz="1300" spc="22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were</a:t>
            </a:r>
            <a:r>
              <a:rPr dirty="0" sz="1300" spc="21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spc="-25">
                <a:solidFill>
                  <a:srgbClr val="747992"/>
                </a:solidFill>
                <a:latin typeface="Times New Roman"/>
                <a:cs typeface="Times New Roman"/>
              </a:rPr>
              <a:t>the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headquarters</a:t>
            </a:r>
            <a:r>
              <a:rPr dirty="0" sz="1300" spc="7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of</a:t>
            </a:r>
            <a:r>
              <a:rPr dirty="0" sz="1300" spc="8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gully</a:t>
            </a:r>
            <a:r>
              <a:rPr dirty="0" sz="1300" spc="5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erosion.</a:t>
            </a:r>
            <a:r>
              <a:rPr dirty="0" sz="1300" spc="7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And</a:t>
            </a:r>
            <a:r>
              <a:rPr dirty="0" sz="1300" spc="7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there</a:t>
            </a:r>
            <a:r>
              <a:rPr dirty="0" sz="1300" spc="7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were</a:t>
            </a:r>
            <a:r>
              <a:rPr dirty="0" sz="1300" spc="6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serious</a:t>
            </a:r>
            <a:r>
              <a:rPr dirty="0" sz="1300" spc="7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threats</a:t>
            </a:r>
            <a:r>
              <a:rPr dirty="0" sz="1300" spc="7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to</a:t>
            </a:r>
            <a:r>
              <a:rPr dirty="0" sz="1300" spc="7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lives,</a:t>
            </a:r>
            <a:r>
              <a:rPr dirty="0" sz="1300" spc="7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properties,</a:t>
            </a:r>
            <a:r>
              <a:rPr dirty="0" sz="1300" spc="7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and</a:t>
            </a:r>
            <a:r>
              <a:rPr dirty="0" sz="1300" spc="7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spc="-10">
                <a:solidFill>
                  <a:srgbClr val="747992"/>
                </a:solidFill>
                <a:latin typeface="Times New Roman"/>
                <a:cs typeface="Times New Roman"/>
              </a:rPr>
              <a:t>academic institutions.</a:t>
            </a:r>
            <a:r>
              <a:rPr dirty="0" sz="1300" spc="-3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Combe</a:t>
            </a:r>
            <a:r>
              <a:rPr dirty="0" sz="1300" spc="-2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State</a:t>
            </a:r>
            <a:r>
              <a:rPr dirty="0" sz="1300" spc="-25">
                <a:solidFill>
                  <a:srgbClr val="747992"/>
                </a:solidFill>
                <a:latin typeface="Times New Roman"/>
                <a:cs typeface="Times New Roman"/>
              </a:rPr>
              <a:t> University,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the</a:t>
            </a:r>
            <a:r>
              <a:rPr dirty="0" sz="1300" spc="-2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Federal</a:t>
            </a:r>
            <a:r>
              <a:rPr dirty="0" sz="1300" spc="-2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College</a:t>
            </a:r>
            <a:r>
              <a:rPr dirty="0" sz="1300" spc="-3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of</a:t>
            </a:r>
            <a:r>
              <a:rPr dirty="0" sz="1300" spc="-1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spc="-10">
                <a:solidFill>
                  <a:srgbClr val="747992"/>
                </a:solidFill>
                <a:latin typeface="Times New Roman"/>
                <a:cs typeface="Times New Roman"/>
              </a:rPr>
              <a:t>Education,</a:t>
            </a:r>
            <a:r>
              <a:rPr dirty="0" sz="1300" spc="-2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where</a:t>
            </a:r>
            <a:r>
              <a:rPr dirty="0" sz="1300" spc="-3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we</a:t>
            </a:r>
            <a:r>
              <a:rPr dirty="0" sz="1300" spc="-2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spc="-10">
                <a:solidFill>
                  <a:srgbClr val="747992"/>
                </a:solidFill>
                <a:latin typeface="Times New Roman"/>
                <a:cs typeface="Times New Roman"/>
              </a:rPr>
              <a:t>trained</a:t>
            </a:r>
            <a:r>
              <a:rPr dirty="0" sz="1300" spc="-3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spc="-10">
                <a:solidFill>
                  <a:srgbClr val="747992"/>
                </a:solidFill>
                <a:latin typeface="Times New Roman"/>
                <a:cs typeface="Times New Roman"/>
              </a:rPr>
              <a:t>teachers,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were</a:t>
            </a:r>
            <a:r>
              <a:rPr dirty="0" sz="1300" spc="7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all</a:t>
            </a:r>
            <a:r>
              <a:rPr dirty="0" sz="1300" spc="6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in</a:t>
            </a:r>
            <a:r>
              <a:rPr dirty="0" sz="1300" spc="6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danger</a:t>
            </a:r>
            <a:r>
              <a:rPr dirty="0" sz="1300" spc="6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of</a:t>
            </a:r>
            <a:r>
              <a:rPr dirty="0" sz="1300" spc="8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collapse</a:t>
            </a:r>
            <a:r>
              <a:rPr dirty="0" sz="1300" spc="7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but</a:t>
            </a:r>
            <a:r>
              <a:rPr dirty="0" sz="1300" spc="6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for</a:t>
            </a:r>
            <a:r>
              <a:rPr dirty="0" sz="1300" spc="7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the</a:t>
            </a:r>
            <a:r>
              <a:rPr dirty="0" sz="1300" spc="6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coming</a:t>
            </a:r>
            <a:r>
              <a:rPr dirty="0" sz="1300" spc="7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of</a:t>
            </a:r>
            <a:r>
              <a:rPr dirty="0" sz="1300" spc="8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ACReSAL.</a:t>
            </a:r>
            <a:r>
              <a:rPr dirty="0" sz="1300" spc="6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But</a:t>
            </a:r>
            <a:r>
              <a:rPr dirty="0" sz="1300" spc="7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now</a:t>
            </a:r>
            <a:r>
              <a:rPr dirty="0" sz="1300" spc="7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we</a:t>
            </a:r>
            <a:r>
              <a:rPr dirty="0" sz="1300" spc="6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are</a:t>
            </a:r>
            <a:r>
              <a:rPr dirty="0" sz="1300" spc="7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proud,</a:t>
            </a:r>
            <a:r>
              <a:rPr dirty="0" sz="1300" spc="5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we</a:t>
            </a:r>
            <a:r>
              <a:rPr dirty="0" sz="1300" spc="7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spc="-25">
                <a:solidFill>
                  <a:srgbClr val="747992"/>
                </a:solidFill>
                <a:latin typeface="Times New Roman"/>
                <a:cs typeface="Times New Roman"/>
              </a:rPr>
              <a:t>are </a:t>
            </a:r>
            <a:r>
              <a:rPr dirty="0" sz="1300" spc="-30">
                <a:solidFill>
                  <a:srgbClr val="747992"/>
                </a:solidFill>
                <a:latin typeface="Times New Roman"/>
                <a:cs typeface="Times New Roman"/>
              </a:rPr>
              <a:t>happy,</a:t>
            </a:r>
            <a:r>
              <a:rPr dirty="0" sz="1300" spc="-3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spc="-10">
                <a:solidFill>
                  <a:srgbClr val="747992"/>
                </a:solidFill>
                <a:latin typeface="Times New Roman"/>
                <a:cs typeface="Times New Roman"/>
              </a:rPr>
              <a:t>and</a:t>
            </a:r>
            <a:r>
              <a:rPr dirty="0" sz="1300" spc="-6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we</a:t>
            </a:r>
            <a:r>
              <a:rPr dirty="0" sz="1300" spc="-5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can</a:t>
            </a:r>
            <a:r>
              <a:rPr dirty="0" sz="1300" spc="-5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spc="-10">
                <a:solidFill>
                  <a:srgbClr val="747992"/>
                </a:solidFill>
                <a:latin typeface="Times New Roman"/>
                <a:cs typeface="Times New Roman"/>
              </a:rPr>
              <a:t>always</a:t>
            </a:r>
            <a:r>
              <a:rPr dirty="0" sz="1300" spc="-4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do</a:t>
            </a:r>
            <a:r>
              <a:rPr dirty="0" sz="1300" spc="-5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our</a:t>
            </a:r>
            <a:r>
              <a:rPr dirty="0" sz="1300" spc="-4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spc="-10">
                <a:solidFill>
                  <a:srgbClr val="747992"/>
                </a:solidFill>
                <a:latin typeface="Times New Roman"/>
                <a:cs typeface="Times New Roman"/>
              </a:rPr>
              <a:t>school</a:t>
            </a:r>
            <a:r>
              <a:rPr dirty="0" sz="1300" spc="-7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spc="-20">
                <a:solidFill>
                  <a:srgbClr val="747992"/>
                </a:solidFill>
                <a:latin typeface="Times New Roman"/>
                <a:cs typeface="Times New Roman"/>
              </a:rPr>
              <a:t>activities</a:t>
            </a:r>
            <a:r>
              <a:rPr dirty="0" sz="1300" spc="-6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spc="-20">
                <a:solidFill>
                  <a:srgbClr val="747992"/>
                </a:solidFill>
                <a:latin typeface="Times New Roman"/>
                <a:cs typeface="Times New Roman"/>
              </a:rPr>
              <a:t>without</a:t>
            </a:r>
            <a:r>
              <a:rPr dirty="0" sz="1300" spc="-5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spc="-10">
                <a:solidFill>
                  <a:srgbClr val="747992"/>
                </a:solidFill>
                <a:latin typeface="Times New Roman"/>
                <a:cs typeface="Times New Roman"/>
              </a:rPr>
              <a:t>any</a:t>
            </a:r>
            <a:r>
              <a:rPr dirty="0" sz="1300" spc="-6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spc="-10">
                <a:solidFill>
                  <a:srgbClr val="747992"/>
                </a:solidFill>
                <a:latin typeface="Times New Roman"/>
                <a:cs typeface="Times New Roman"/>
              </a:rPr>
              <a:t>threat.</a:t>
            </a:r>
            <a:endParaRPr sz="1300">
              <a:latin typeface="Times New Roman"/>
              <a:cs typeface="Times New Roman"/>
            </a:endParaRPr>
          </a:p>
          <a:p>
            <a:pPr algn="just" marL="12700" marR="6350">
              <a:lnSpc>
                <a:spcPts val="1400"/>
              </a:lnSpc>
              <a:spcBef>
                <a:spcPts val="1025"/>
              </a:spcBef>
            </a:pP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Quite</a:t>
            </a:r>
            <a:r>
              <a:rPr dirty="0" sz="1300" spc="4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apart</a:t>
            </a:r>
            <a:r>
              <a:rPr dirty="0" sz="1300" spc="3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from</a:t>
            </a:r>
            <a:r>
              <a:rPr dirty="0" sz="1300" spc="3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that,</a:t>
            </a:r>
            <a:r>
              <a:rPr dirty="0" sz="1300" spc="4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there</a:t>
            </a:r>
            <a:r>
              <a:rPr dirty="0" sz="1300" spc="4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were</a:t>
            </a:r>
            <a:r>
              <a:rPr dirty="0" sz="1300" spc="4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so</a:t>
            </a:r>
            <a:r>
              <a:rPr dirty="0" sz="1300" spc="4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many</a:t>
            </a:r>
            <a:r>
              <a:rPr dirty="0" sz="1300" spc="3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lives</a:t>
            </a:r>
            <a:r>
              <a:rPr dirty="0" sz="1300" spc="4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that</a:t>
            </a:r>
            <a:r>
              <a:rPr dirty="0" sz="1300" spc="4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have</a:t>
            </a:r>
            <a:r>
              <a:rPr dirty="0" sz="1300" spc="4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been</a:t>
            </a:r>
            <a:r>
              <a:rPr dirty="0" sz="1300" spc="3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saved</a:t>
            </a:r>
            <a:r>
              <a:rPr dirty="0" sz="1300" spc="4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because</a:t>
            </a:r>
            <a:r>
              <a:rPr dirty="0" sz="1300" spc="5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there</a:t>
            </a:r>
            <a:r>
              <a:rPr dirty="0" sz="1300" spc="4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were</a:t>
            </a:r>
            <a:r>
              <a:rPr dirty="0" sz="1300" spc="4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spc="-10">
                <a:solidFill>
                  <a:srgbClr val="747992"/>
                </a:solidFill>
                <a:latin typeface="Times New Roman"/>
                <a:cs typeface="Times New Roman"/>
              </a:rPr>
              <a:t>houses that,</a:t>
            </a:r>
            <a:r>
              <a:rPr dirty="0" sz="1300" spc="-6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at</a:t>
            </a:r>
            <a:r>
              <a:rPr dirty="0" sz="1300" spc="-4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the</a:t>
            </a:r>
            <a:r>
              <a:rPr dirty="0" sz="1300" spc="-4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spc="-10">
                <a:solidFill>
                  <a:srgbClr val="747992"/>
                </a:solidFill>
                <a:latin typeface="Times New Roman"/>
                <a:cs typeface="Times New Roman"/>
              </a:rPr>
              <a:t>time,</a:t>
            </a:r>
            <a:r>
              <a:rPr dirty="0" sz="1300" spc="-5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spc="-10">
                <a:solidFill>
                  <a:srgbClr val="747992"/>
                </a:solidFill>
                <a:latin typeface="Times New Roman"/>
                <a:cs typeface="Times New Roman"/>
              </a:rPr>
              <a:t>more</a:t>
            </a:r>
            <a:r>
              <a:rPr dirty="0" sz="1300" spc="-4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than</a:t>
            </a:r>
            <a:r>
              <a:rPr dirty="0" sz="1300" spc="-5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30</a:t>
            </a:r>
            <a:r>
              <a:rPr dirty="0" sz="1300" spc="-5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spc="-10">
                <a:solidFill>
                  <a:srgbClr val="747992"/>
                </a:solidFill>
                <a:latin typeface="Times New Roman"/>
                <a:cs typeface="Times New Roman"/>
              </a:rPr>
              <a:t>houses</a:t>
            </a:r>
            <a:r>
              <a:rPr dirty="0" sz="1300" spc="-5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were</a:t>
            </a:r>
            <a:r>
              <a:rPr dirty="0" sz="1300" spc="-4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spc="-20">
                <a:solidFill>
                  <a:srgbClr val="747992"/>
                </a:solidFill>
                <a:latin typeface="Times New Roman"/>
                <a:cs typeface="Times New Roman"/>
              </a:rPr>
              <a:t>washed</a:t>
            </a:r>
            <a:r>
              <a:rPr dirty="0" sz="1300" spc="-5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spc="-35">
                <a:solidFill>
                  <a:srgbClr val="747992"/>
                </a:solidFill>
                <a:latin typeface="Times New Roman"/>
                <a:cs typeface="Times New Roman"/>
              </a:rPr>
              <a:t>away.</a:t>
            </a:r>
            <a:r>
              <a:rPr dirty="0" sz="1300" spc="-4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Do</a:t>
            </a:r>
            <a:r>
              <a:rPr dirty="0" sz="1300" spc="-3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you</a:t>
            </a:r>
            <a:r>
              <a:rPr dirty="0" sz="1300" spc="-5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spc="-20">
                <a:solidFill>
                  <a:srgbClr val="747992"/>
                </a:solidFill>
                <a:latin typeface="Times New Roman"/>
                <a:cs typeface="Times New Roman"/>
              </a:rPr>
              <a:t>remember</a:t>
            </a:r>
            <a:r>
              <a:rPr dirty="0" sz="1300" spc="-4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that</a:t>
            </a:r>
            <a:r>
              <a:rPr dirty="0" sz="1300" spc="-4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spc="-10">
                <a:solidFill>
                  <a:srgbClr val="747992"/>
                </a:solidFill>
                <a:latin typeface="Times New Roman"/>
                <a:cs typeface="Times New Roman"/>
              </a:rPr>
              <a:t>time?</a:t>
            </a:r>
            <a:r>
              <a:rPr dirty="0" sz="1300" spc="-3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But</a:t>
            </a:r>
            <a:r>
              <a:rPr dirty="0" sz="1300" spc="-4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now</a:t>
            </a:r>
            <a:r>
              <a:rPr dirty="0" sz="1300" spc="-5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spc="-25">
                <a:solidFill>
                  <a:srgbClr val="747992"/>
                </a:solidFill>
                <a:latin typeface="Times New Roman"/>
                <a:cs typeface="Times New Roman"/>
              </a:rPr>
              <a:t>we </a:t>
            </a:r>
            <a:r>
              <a:rPr dirty="0" sz="1300" spc="-10">
                <a:solidFill>
                  <a:srgbClr val="747992"/>
                </a:solidFill>
                <a:latin typeface="Times New Roman"/>
                <a:cs typeface="Times New Roman"/>
              </a:rPr>
              <a:t>are</a:t>
            </a:r>
            <a:r>
              <a:rPr dirty="0" sz="1300" spc="-6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spc="-10">
                <a:solidFill>
                  <a:srgbClr val="747992"/>
                </a:solidFill>
                <a:latin typeface="Times New Roman"/>
                <a:cs typeface="Times New Roman"/>
              </a:rPr>
              <a:t>free</a:t>
            </a:r>
            <a:r>
              <a:rPr dirty="0" sz="1300" spc="-5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spc="-10">
                <a:solidFill>
                  <a:srgbClr val="747992"/>
                </a:solidFill>
                <a:latin typeface="Times New Roman"/>
                <a:cs typeface="Times New Roman"/>
              </a:rPr>
              <a:t>from</a:t>
            </a:r>
            <a:r>
              <a:rPr dirty="0" sz="1300" spc="-5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spc="-10">
                <a:solidFill>
                  <a:srgbClr val="747992"/>
                </a:solidFill>
                <a:latin typeface="Times New Roman"/>
                <a:cs typeface="Times New Roman"/>
              </a:rPr>
              <a:t>such.</a:t>
            </a:r>
            <a:r>
              <a:rPr dirty="0" sz="1300" spc="-5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spc="-10">
                <a:solidFill>
                  <a:srgbClr val="747992"/>
                </a:solidFill>
                <a:latin typeface="Times New Roman"/>
                <a:cs typeface="Times New Roman"/>
              </a:rPr>
              <a:t>Even</a:t>
            </a:r>
            <a:r>
              <a:rPr dirty="0" sz="1300" spc="-4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spc="-20">
                <a:solidFill>
                  <a:srgbClr val="747992"/>
                </a:solidFill>
                <a:latin typeface="Times New Roman"/>
                <a:cs typeface="Times New Roman"/>
              </a:rPr>
              <a:t>though</a:t>
            </a:r>
            <a:r>
              <a:rPr dirty="0" sz="1300" spc="-6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spc="-10">
                <a:solidFill>
                  <a:srgbClr val="747992"/>
                </a:solidFill>
                <a:latin typeface="Times New Roman"/>
                <a:cs typeface="Times New Roman"/>
              </a:rPr>
              <a:t>there</a:t>
            </a:r>
            <a:r>
              <a:rPr dirty="0" sz="1300" spc="-5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are</a:t>
            </a:r>
            <a:r>
              <a:rPr dirty="0" sz="1300" spc="-4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spc="-10">
                <a:solidFill>
                  <a:srgbClr val="747992"/>
                </a:solidFill>
                <a:latin typeface="Times New Roman"/>
                <a:cs typeface="Times New Roman"/>
              </a:rPr>
              <a:t>still</a:t>
            </a:r>
            <a:r>
              <a:rPr dirty="0" sz="1300" spc="-5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spc="-25">
                <a:solidFill>
                  <a:srgbClr val="747992"/>
                </a:solidFill>
                <a:latin typeface="Times New Roman"/>
                <a:cs typeface="Times New Roman"/>
              </a:rPr>
              <a:t>embankments</a:t>
            </a:r>
            <a:r>
              <a:rPr dirty="0" sz="1300" spc="-4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to</a:t>
            </a:r>
            <a:r>
              <a:rPr dirty="0" sz="1300" spc="-4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be</a:t>
            </a:r>
            <a:r>
              <a:rPr dirty="0" sz="1300" spc="-5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spc="-10">
                <a:solidFill>
                  <a:srgbClr val="747992"/>
                </a:solidFill>
                <a:latin typeface="Times New Roman"/>
                <a:cs typeface="Times New Roman"/>
              </a:rPr>
              <a:t>backfilled.</a:t>
            </a:r>
            <a:endParaRPr sz="1300">
              <a:latin typeface="Times New Roman"/>
              <a:cs typeface="Times New Roman"/>
            </a:endParaRPr>
          </a:p>
          <a:p>
            <a:pPr algn="just" marL="12700" marR="6350">
              <a:lnSpc>
                <a:spcPct val="90000"/>
              </a:lnSpc>
              <a:spcBef>
                <a:spcPts val="980"/>
              </a:spcBef>
            </a:pP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But</a:t>
            </a:r>
            <a:r>
              <a:rPr dirty="0" sz="1300" spc="-3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quite</a:t>
            </a:r>
            <a:r>
              <a:rPr dirty="0" sz="1300" spc="-4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spc="-10">
                <a:solidFill>
                  <a:srgbClr val="747992"/>
                </a:solidFill>
                <a:latin typeface="Times New Roman"/>
                <a:cs typeface="Times New Roman"/>
              </a:rPr>
              <a:t>apart</a:t>
            </a:r>
            <a:r>
              <a:rPr dirty="0" sz="1300" spc="-4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from</a:t>
            </a:r>
            <a:r>
              <a:rPr dirty="0" sz="1300" spc="-4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that,</a:t>
            </a:r>
            <a:r>
              <a:rPr dirty="0" sz="1300" spc="-2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spc="-20">
                <a:solidFill>
                  <a:srgbClr val="747992"/>
                </a:solidFill>
                <a:latin typeface="Times New Roman"/>
                <a:cs typeface="Times New Roman"/>
              </a:rPr>
              <a:t>agriculture,</a:t>
            </a:r>
            <a:r>
              <a:rPr dirty="0" sz="1300" spc="-3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spc="-10">
                <a:solidFill>
                  <a:srgbClr val="747992"/>
                </a:solidFill>
                <a:latin typeface="Times New Roman"/>
                <a:cs typeface="Times New Roman"/>
              </a:rPr>
              <a:t>which</a:t>
            </a:r>
            <a:r>
              <a:rPr dirty="0" sz="1300" spc="-2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is</a:t>
            </a:r>
            <a:r>
              <a:rPr dirty="0" sz="1300" spc="-4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the</a:t>
            </a:r>
            <a:r>
              <a:rPr dirty="0" sz="1300" spc="-3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spc="-20">
                <a:solidFill>
                  <a:srgbClr val="747992"/>
                </a:solidFill>
                <a:latin typeface="Times New Roman"/>
                <a:cs typeface="Times New Roman"/>
              </a:rPr>
              <a:t>mainstay</a:t>
            </a:r>
            <a:r>
              <a:rPr dirty="0" sz="1300" spc="-6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of</a:t>
            </a:r>
            <a:r>
              <a:rPr dirty="0" sz="1300" spc="-2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the</a:t>
            </a:r>
            <a:r>
              <a:rPr dirty="0" sz="1300" spc="-4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spc="-10">
                <a:solidFill>
                  <a:srgbClr val="747992"/>
                </a:solidFill>
                <a:latin typeface="Times New Roman"/>
                <a:cs typeface="Times New Roman"/>
              </a:rPr>
              <a:t>state,</a:t>
            </a:r>
            <a:r>
              <a:rPr dirty="0" sz="1300" spc="-3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is</a:t>
            </a:r>
            <a:r>
              <a:rPr dirty="0" sz="1300" spc="-4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spc="-10">
                <a:solidFill>
                  <a:srgbClr val="747992"/>
                </a:solidFill>
                <a:latin typeface="Times New Roman"/>
                <a:cs typeface="Times New Roman"/>
              </a:rPr>
              <a:t>getting</a:t>
            </a:r>
            <a:r>
              <a:rPr dirty="0" sz="1300" spc="-3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a</a:t>
            </a:r>
            <a:r>
              <a:rPr dirty="0" sz="1300" spc="-3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very</a:t>
            </a:r>
            <a:r>
              <a:rPr dirty="0" sz="1300" spc="-5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big</a:t>
            </a:r>
            <a:r>
              <a:rPr dirty="0" sz="1300" spc="-3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spc="-10">
                <a:solidFill>
                  <a:srgbClr val="747992"/>
                </a:solidFill>
                <a:latin typeface="Times New Roman"/>
                <a:cs typeface="Times New Roman"/>
              </a:rPr>
              <a:t>boost.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The</a:t>
            </a:r>
            <a:r>
              <a:rPr dirty="0" sz="1300" spc="-4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work</a:t>
            </a:r>
            <a:r>
              <a:rPr dirty="0" sz="1300" spc="-4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in</a:t>
            </a:r>
            <a:r>
              <a:rPr dirty="0" sz="1300" spc="-4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one</a:t>
            </a:r>
            <a:r>
              <a:rPr dirty="0" sz="1300" spc="-4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of</a:t>
            </a:r>
            <a:r>
              <a:rPr dirty="0" sz="1300" spc="-3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the</a:t>
            </a:r>
            <a:r>
              <a:rPr dirty="0" sz="1300" spc="-5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spc="-10">
                <a:solidFill>
                  <a:srgbClr val="747992"/>
                </a:solidFill>
                <a:latin typeface="Times New Roman"/>
                <a:cs typeface="Times New Roman"/>
              </a:rPr>
              <a:t>sites,</a:t>
            </a:r>
            <a:r>
              <a:rPr dirty="0" sz="1300" spc="-4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spc="-10">
                <a:solidFill>
                  <a:srgbClr val="747992"/>
                </a:solidFill>
                <a:latin typeface="Times New Roman"/>
                <a:cs typeface="Times New Roman"/>
              </a:rPr>
              <a:t>which</a:t>
            </a:r>
            <a:r>
              <a:rPr dirty="0" sz="1300" spc="-4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is</a:t>
            </a:r>
            <a:r>
              <a:rPr dirty="0" sz="1300" spc="-4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the</a:t>
            </a:r>
            <a:r>
              <a:rPr dirty="0" sz="1300" spc="-4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spc="-10">
                <a:solidFill>
                  <a:srgbClr val="747992"/>
                </a:solidFill>
                <a:latin typeface="Times New Roman"/>
                <a:cs typeface="Times New Roman"/>
              </a:rPr>
              <a:t>Balanga</a:t>
            </a:r>
            <a:r>
              <a:rPr dirty="0" sz="1300" spc="-5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dam,</a:t>
            </a:r>
            <a:r>
              <a:rPr dirty="0" sz="1300" spc="-4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has</a:t>
            </a:r>
            <a:r>
              <a:rPr dirty="0" sz="1300" spc="-4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an</a:t>
            </a:r>
            <a:r>
              <a:rPr dirty="0" sz="1300" spc="-4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spc="-10">
                <a:solidFill>
                  <a:srgbClr val="747992"/>
                </a:solidFill>
                <a:latin typeface="Times New Roman"/>
                <a:cs typeface="Times New Roman"/>
              </a:rPr>
              <a:t>arable</a:t>
            </a:r>
            <a:r>
              <a:rPr dirty="0" sz="1300" spc="-5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land</a:t>
            </a:r>
            <a:r>
              <a:rPr dirty="0" sz="1300" spc="-4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of</a:t>
            </a:r>
            <a:r>
              <a:rPr dirty="0" sz="1300" spc="-3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spc="-20">
                <a:solidFill>
                  <a:srgbClr val="747992"/>
                </a:solidFill>
                <a:latin typeface="Times New Roman"/>
                <a:cs typeface="Times New Roman"/>
              </a:rPr>
              <a:t>11,000</a:t>
            </a:r>
            <a:r>
              <a:rPr dirty="0" sz="1300" spc="-4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spc="-20">
                <a:solidFill>
                  <a:srgbClr val="747992"/>
                </a:solidFill>
                <a:latin typeface="Times New Roman"/>
                <a:cs typeface="Times New Roman"/>
              </a:rPr>
              <a:t>hectares.</a:t>
            </a:r>
            <a:r>
              <a:rPr dirty="0" sz="1300" spc="-5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spc="-20">
                <a:solidFill>
                  <a:srgbClr val="747992"/>
                </a:solidFill>
                <a:latin typeface="Times New Roman"/>
                <a:cs typeface="Times New Roman"/>
              </a:rPr>
              <a:t>With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the</a:t>
            </a:r>
            <a:r>
              <a:rPr dirty="0" sz="1300" spc="3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work</a:t>
            </a:r>
            <a:r>
              <a:rPr dirty="0" sz="1300" spc="4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that</a:t>
            </a:r>
            <a:r>
              <a:rPr dirty="0" sz="1300" spc="3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spc="-10">
                <a:solidFill>
                  <a:srgbClr val="747992"/>
                </a:solidFill>
                <a:latin typeface="Times New Roman"/>
                <a:cs typeface="Times New Roman"/>
              </a:rPr>
              <a:t>ACReSAL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 is</a:t>
            </a:r>
            <a:r>
              <a:rPr dirty="0" sz="1300" spc="4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doing</a:t>
            </a:r>
            <a:r>
              <a:rPr dirty="0" sz="1300" spc="4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there,</a:t>
            </a:r>
            <a:r>
              <a:rPr dirty="0" sz="1300" spc="3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by</a:t>
            </a:r>
            <a:r>
              <a:rPr dirty="0" sz="1300" spc="1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opening</a:t>
            </a:r>
            <a:r>
              <a:rPr dirty="0" sz="1300" spc="4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canals</a:t>
            </a:r>
            <a:r>
              <a:rPr dirty="0" sz="1300" spc="3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that</a:t>
            </a:r>
            <a:r>
              <a:rPr dirty="0" sz="1300" spc="4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once</a:t>
            </a:r>
            <a:r>
              <a:rPr dirty="0" sz="1300" spc="3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existed</a:t>
            </a:r>
            <a:r>
              <a:rPr dirty="0" sz="1300" spc="3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but</a:t>
            </a:r>
            <a:r>
              <a:rPr dirty="0" sz="1300" spc="4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collapsed,</a:t>
            </a:r>
            <a:r>
              <a:rPr dirty="0" sz="1300" spc="4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I</a:t>
            </a:r>
            <a:r>
              <a:rPr dirty="0" sz="1300" spc="3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spc="-25">
                <a:solidFill>
                  <a:srgbClr val="747992"/>
                </a:solidFill>
                <a:latin typeface="Times New Roman"/>
                <a:cs typeface="Times New Roman"/>
              </a:rPr>
              <a:t>can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assure</a:t>
            </a:r>
            <a:r>
              <a:rPr dirty="0" sz="1300" spc="-2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you</a:t>
            </a:r>
            <a:r>
              <a:rPr dirty="0" sz="1300" spc="-4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that</a:t>
            </a:r>
            <a:r>
              <a:rPr dirty="0" sz="1300" spc="-3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spc="-10">
                <a:solidFill>
                  <a:srgbClr val="747992"/>
                </a:solidFill>
                <a:latin typeface="Times New Roman"/>
                <a:cs typeface="Times New Roman"/>
              </a:rPr>
              <a:t>10,000</a:t>
            </a:r>
            <a:r>
              <a:rPr dirty="0" sz="1300" spc="-5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spc="-10">
                <a:solidFill>
                  <a:srgbClr val="747992"/>
                </a:solidFill>
                <a:latin typeface="Times New Roman"/>
                <a:cs typeface="Times New Roman"/>
              </a:rPr>
              <a:t>farmers</a:t>
            </a:r>
            <a:r>
              <a:rPr dirty="0" sz="1300" spc="-3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will</a:t>
            </a:r>
            <a:r>
              <a:rPr dirty="0" sz="1300" spc="-3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be</a:t>
            </a:r>
            <a:r>
              <a:rPr dirty="0" sz="1300" spc="-4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spc="-10">
                <a:solidFill>
                  <a:srgbClr val="747992"/>
                </a:solidFill>
                <a:latin typeface="Times New Roman"/>
                <a:cs typeface="Times New Roman"/>
              </a:rPr>
              <a:t>engaged</a:t>
            </a:r>
            <a:r>
              <a:rPr dirty="0" sz="1300" spc="-3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in</a:t>
            </a:r>
            <a:r>
              <a:rPr dirty="0" sz="1300" spc="-3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spc="-20">
                <a:solidFill>
                  <a:srgbClr val="747992"/>
                </a:solidFill>
                <a:latin typeface="Times New Roman"/>
                <a:cs typeface="Times New Roman"/>
              </a:rPr>
              <a:t>agricultural</a:t>
            </a:r>
            <a:r>
              <a:rPr dirty="0" sz="1300" spc="-5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spc="-10">
                <a:solidFill>
                  <a:srgbClr val="747992"/>
                </a:solidFill>
                <a:latin typeface="Times New Roman"/>
                <a:cs typeface="Times New Roman"/>
              </a:rPr>
              <a:t>activities</a:t>
            </a:r>
            <a:r>
              <a:rPr dirty="0" sz="1300" spc="-4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for</a:t>
            </a:r>
            <a:r>
              <a:rPr dirty="0" sz="1300" spc="-3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rice,</a:t>
            </a:r>
            <a:r>
              <a:rPr dirty="0" sz="1300" spc="-4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wheat,</a:t>
            </a:r>
            <a:r>
              <a:rPr dirty="0" sz="1300" spc="-3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and</a:t>
            </a:r>
            <a:r>
              <a:rPr dirty="0" sz="1300" spc="-5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spc="-10">
                <a:solidFill>
                  <a:srgbClr val="747992"/>
                </a:solidFill>
                <a:latin typeface="Times New Roman"/>
                <a:cs typeface="Times New Roman"/>
              </a:rPr>
              <a:t>others.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This</a:t>
            </a:r>
            <a:r>
              <a:rPr dirty="0" sz="1300" spc="38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is</a:t>
            </a:r>
            <a:r>
              <a:rPr dirty="0" sz="1300" spc="36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for</a:t>
            </a:r>
            <a:r>
              <a:rPr dirty="0" sz="1300" spc="36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us</a:t>
            </a:r>
            <a:r>
              <a:rPr dirty="0" sz="1300" spc="36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are</a:t>
            </a:r>
            <a:r>
              <a:rPr dirty="0" sz="1300" spc="37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avenues</a:t>
            </a:r>
            <a:r>
              <a:rPr dirty="0" sz="1300" spc="36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that</a:t>
            </a:r>
            <a:r>
              <a:rPr dirty="0" sz="1300" spc="36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can</a:t>
            </a:r>
            <a:r>
              <a:rPr dirty="0" sz="1300" spc="37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create</a:t>
            </a:r>
            <a:r>
              <a:rPr dirty="0" sz="1300" spc="37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jobs</a:t>
            </a:r>
            <a:r>
              <a:rPr dirty="0" sz="1300" spc="36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and</a:t>
            </a:r>
            <a:r>
              <a:rPr dirty="0" sz="1300" spc="36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can</a:t>
            </a:r>
            <a:r>
              <a:rPr dirty="0" sz="1300" spc="37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create</a:t>
            </a:r>
            <a:r>
              <a:rPr dirty="0" sz="1300" spc="36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employment,</a:t>
            </a:r>
            <a:r>
              <a:rPr dirty="0" sz="1300" spc="36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spc="-10">
                <a:solidFill>
                  <a:srgbClr val="747992"/>
                </a:solidFill>
                <a:latin typeface="Times New Roman"/>
                <a:cs typeface="Times New Roman"/>
              </a:rPr>
              <a:t>employment opportunities.</a:t>
            </a:r>
            <a:endParaRPr sz="1300">
              <a:latin typeface="Times New Roman"/>
              <a:cs typeface="Times New Roman"/>
            </a:endParaRPr>
          </a:p>
          <a:p>
            <a:pPr algn="just" marL="12700" marR="5080">
              <a:lnSpc>
                <a:spcPts val="1400"/>
              </a:lnSpc>
              <a:spcBef>
                <a:spcPts val="1035"/>
              </a:spcBef>
            </a:pPr>
            <a:r>
              <a:rPr dirty="0" sz="1300" b="1">
                <a:solidFill>
                  <a:srgbClr val="747992"/>
                </a:solidFill>
                <a:latin typeface="Times New Roman"/>
                <a:cs typeface="Times New Roman"/>
              </a:rPr>
              <a:t>Danjuma</a:t>
            </a:r>
            <a:r>
              <a:rPr dirty="0" sz="1300" spc="30" b="1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b="1">
                <a:solidFill>
                  <a:srgbClr val="747992"/>
                </a:solidFill>
                <a:latin typeface="Times New Roman"/>
                <a:cs typeface="Times New Roman"/>
              </a:rPr>
              <a:t>Abdu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:</a:t>
            </a:r>
            <a:r>
              <a:rPr dirty="0" sz="1300" spc="3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If</a:t>
            </a:r>
            <a:r>
              <a:rPr dirty="0" sz="1300" spc="5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you</a:t>
            </a:r>
            <a:r>
              <a:rPr dirty="0" sz="1300" spc="3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tell</a:t>
            </a:r>
            <a:r>
              <a:rPr dirty="0" sz="1300" spc="2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them</a:t>
            </a:r>
            <a:r>
              <a:rPr dirty="0" sz="1300" spc="2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that</a:t>
            </a:r>
            <a:r>
              <a:rPr dirty="0" sz="1300" spc="3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there</a:t>
            </a:r>
            <a:r>
              <a:rPr dirty="0" sz="1300" spc="2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is</a:t>
            </a:r>
            <a:r>
              <a:rPr dirty="0" sz="1300" spc="2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a</a:t>
            </a:r>
            <a:r>
              <a:rPr dirty="0" sz="1300" spc="3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spc="-10">
                <a:solidFill>
                  <a:srgbClr val="747992"/>
                </a:solidFill>
                <a:latin typeface="Times New Roman"/>
                <a:cs typeface="Times New Roman"/>
              </a:rPr>
              <a:t>World</a:t>
            </a:r>
            <a:r>
              <a:rPr dirty="0" sz="1300" spc="3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Bank,</a:t>
            </a:r>
            <a:r>
              <a:rPr dirty="0" sz="1300" spc="3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they will</a:t>
            </a:r>
            <a:r>
              <a:rPr dirty="0" sz="1300" spc="3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not</a:t>
            </a:r>
            <a:r>
              <a:rPr dirty="0" sz="1300" spc="2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agree…</a:t>
            </a:r>
            <a:r>
              <a:rPr dirty="0" sz="1300" spc="2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But</a:t>
            </a:r>
            <a:r>
              <a:rPr dirty="0" sz="1300" spc="2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with</a:t>
            </a:r>
            <a:r>
              <a:rPr dirty="0" sz="1300" spc="3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spc="-25">
                <a:solidFill>
                  <a:srgbClr val="747992"/>
                </a:solidFill>
                <a:latin typeface="Times New Roman"/>
                <a:cs typeface="Times New Roman"/>
              </a:rPr>
              <a:t>the </a:t>
            </a:r>
            <a:r>
              <a:rPr dirty="0" sz="1300" spc="-10">
                <a:solidFill>
                  <a:srgbClr val="747992"/>
                </a:solidFill>
                <a:latin typeface="Times New Roman"/>
                <a:cs typeface="Times New Roman"/>
              </a:rPr>
              <a:t>presence</a:t>
            </a:r>
            <a:r>
              <a:rPr dirty="0" sz="1300" spc="-4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of</a:t>
            </a:r>
            <a:r>
              <a:rPr dirty="0" sz="1300" spc="-3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this</a:t>
            </a:r>
            <a:r>
              <a:rPr dirty="0" sz="1300" spc="-4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spc="-20">
                <a:solidFill>
                  <a:srgbClr val="747992"/>
                </a:solidFill>
                <a:latin typeface="Times New Roman"/>
                <a:cs typeface="Times New Roman"/>
              </a:rPr>
              <a:t>project,</a:t>
            </a:r>
            <a:r>
              <a:rPr dirty="0" sz="1300" spc="-5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they</a:t>
            </a:r>
            <a:r>
              <a:rPr dirty="0" sz="1300" spc="-6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will</a:t>
            </a:r>
            <a:r>
              <a:rPr dirty="0" sz="1300" spc="-4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spc="-20">
                <a:solidFill>
                  <a:srgbClr val="747992"/>
                </a:solidFill>
                <a:latin typeface="Times New Roman"/>
                <a:cs typeface="Times New Roman"/>
              </a:rPr>
              <a:t>definitely</a:t>
            </a:r>
            <a:r>
              <a:rPr dirty="0" sz="1300" spc="-6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spc="-20">
                <a:solidFill>
                  <a:srgbClr val="747992"/>
                </a:solidFill>
                <a:latin typeface="Times New Roman"/>
                <a:cs typeface="Times New Roman"/>
              </a:rPr>
              <a:t>say,</a:t>
            </a:r>
            <a:r>
              <a:rPr dirty="0" sz="1300" spc="-3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not</a:t>
            </a:r>
            <a:r>
              <a:rPr dirty="0" sz="1300" spc="-3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only</a:t>
            </a:r>
            <a:r>
              <a:rPr dirty="0" sz="1300" spc="-6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the</a:t>
            </a:r>
            <a:r>
              <a:rPr dirty="0" sz="1300" spc="-3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spc="-35">
                <a:solidFill>
                  <a:srgbClr val="747992"/>
                </a:solidFill>
                <a:latin typeface="Times New Roman"/>
                <a:cs typeface="Times New Roman"/>
              </a:rPr>
              <a:t>World</a:t>
            </a:r>
            <a:r>
              <a:rPr dirty="0" sz="1300" spc="-4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Bank,</a:t>
            </a:r>
            <a:r>
              <a:rPr dirty="0" sz="1300" spc="-3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they</a:t>
            </a:r>
            <a:r>
              <a:rPr dirty="0" sz="1300" spc="-7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know</a:t>
            </a:r>
            <a:r>
              <a:rPr dirty="0" sz="1300" spc="-3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that</a:t>
            </a:r>
            <a:r>
              <a:rPr dirty="0" sz="1300" spc="-4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there</a:t>
            </a:r>
            <a:r>
              <a:rPr dirty="0" sz="1300" spc="-4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is</a:t>
            </a:r>
            <a:r>
              <a:rPr dirty="0" sz="1300" spc="-3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spc="-50">
                <a:solidFill>
                  <a:srgbClr val="747992"/>
                </a:solidFill>
                <a:latin typeface="Times New Roman"/>
                <a:cs typeface="Times New Roman"/>
              </a:rPr>
              <a:t>a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partnership</a:t>
            </a:r>
            <a:r>
              <a:rPr dirty="0" sz="1300" spc="3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not</a:t>
            </a:r>
            <a:r>
              <a:rPr dirty="0" sz="1300" spc="5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only</a:t>
            </a:r>
            <a:r>
              <a:rPr dirty="0" sz="1300" spc="2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between</a:t>
            </a:r>
            <a:r>
              <a:rPr dirty="0" sz="1300" spc="5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the</a:t>
            </a:r>
            <a:r>
              <a:rPr dirty="0" sz="1300" spc="5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World</a:t>
            </a:r>
            <a:r>
              <a:rPr dirty="0" sz="1300" spc="4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Bank</a:t>
            </a:r>
            <a:r>
              <a:rPr dirty="0" sz="1300" spc="4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and</a:t>
            </a:r>
            <a:r>
              <a:rPr dirty="0" sz="1300" spc="4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other</a:t>
            </a:r>
            <a:r>
              <a:rPr dirty="0" sz="1300" spc="5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countries</a:t>
            </a:r>
            <a:r>
              <a:rPr dirty="0" sz="1300" spc="4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in</a:t>
            </a:r>
            <a:r>
              <a:rPr dirty="0" sz="1300" spc="4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the</a:t>
            </a:r>
            <a:r>
              <a:rPr dirty="0" sz="1300" spc="5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world,</a:t>
            </a:r>
            <a:r>
              <a:rPr dirty="0" sz="1300" spc="4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and</a:t>
            </a:r>
            <a:r>
              <a:rPr dirty="0" sz="1300" spc="4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Nigeria</a:t>
            </a:r>
            <a:r>
              <a:rPr dirty="0" sz="1300" spc="4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is</a:t>
            </a:r>
            <a:r>
              <a:rPr dirty="0" sz="1300" spc="4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spc="-50">
                <a:solidFill>
                  <a:srgbClr val="747992"/>
                </a:solidFill>
                <a:latin typeface="Times New Roman"/>
                <a:cs typeface="Times New Roman"/>
              </a:rPr>
              <a:t>a </a:t>
            </a:r>
            <a:r>
              <a:rPr dirty="0" sz="1300" spc="-10">
                <a:solidFill>
                  <a:srgbClr val="747992"/>
                </a:solidFill>
                <a:latin typeface="Times New Roman"/>
                <a:cs typeface="Times New Roman"/>
              </a:rPr>
              <a:t>partner,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not</a:t>
            </a:r>
            <a:r>
              <a:rPr dirty="0" sz="1300" spc="-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only</a:t>
            </a:r>
            <a:r>
              <a:rPr dirty="0" sz="1300" spc="-3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Nigeria,</a:t>
            </a:r>
            <a:r>
              <a:rPr dirty="0" sz="1300" spc="-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but</a:t>
            </a:r>
            <a:r>
              <a:rPr dirty="0" sz="1300" spc="-2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even</a:t>
            </a:r>
            <a:r>
              <a:rPr dirty="0" sz="1300" spc="-2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the</a:t>
            </a:r>
            <a:r>
              <a:rPr dirty="0" sz="1300" spc="-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Gombe</a:t>
            </a:r>
            <a:r>
              <a:rPr dirty="0" sz="1300" spc="-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state</a:t>
            </a:r>
            <a:r>
              <a:rPr dirty="0" sz="1300" spc="-1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spc="-10">
                <a:solidFill>
                  <a:srgbClr val="747992"/>
                </a:solidFill>
                <a:latin typeface="Times New Roman"/>
                <a:cs typeface="Times New Roman"/>
              </a:rPr>
              <a:t>government.</a:t>
            </a:r>
            <a:r>
              <a:rPr dirty="0" sz="1300" spc="-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spc="-25">
                <a:solidFill>
                  <a:srgbClr val="747992"/>
                </a:solidFill>
                <a:latin typeface="Times New Roman"/>
                <a:cs typeface="Times New Roman"/>
              </a:rPr>
              <a:t>Definitely,</a:t>
            </a:r>
            <a:r>
              <a:rPr dirty="0" sz="1300" spc="-1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our</a:t>
            </a:r>
            <a:r>
              <a:rPr dirty="0" sz="1300" spc="-1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people</a:t>
            </a:r>
            <a:r>
              <a:rPr dirty="0" sz="1300" spc="-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are</a:t>
            </a:r>
            <a:r>
              <a:rPr dirty="0" sz="1300" spc="-2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spc="-10">
                <a:solidFill>
                  <a:srgbClr val="747992"/>
                </a:solidFill>
                <a:latin typeface="Times New Roman"/>
                <a:cs typeface="Times New Roman"/>
              </a:rPr>
              <a:t>highly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pleased</a:t>
            </a:r>
            <a:r>
              <a:rPr dirty="0" sz="1300" spc="-3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with</a:t>
            </a:r>
            <a:r>
              <a:rPr dirty="0" sz="1300" spc="-3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this</a:t>
            </a:r>
            <a:r>
              <a:rPr dirty="0" sz="1300" spc="-3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spc="-10">
                <a:solidFill>
                  <a:srgbClr val="747992"/>
                </a:solidFill>
                <a:latin typeface="Times New Roman"/>
                <a:cs typeface="Times New Roman"/>
              </a:rPr>
              <a:t>project,</a:t>
            </a:r>
            <a:r>
              <a:rPr dirty="0" sz="1300" spc="-3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and</a:t>
            </a:r>
            <a:r>
              <a:rPr dirty="0" sz="1300" spc="-3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they</a:t>
            </a:r>
            <a:r>
              <a:rPr dirty="0" sz="1300" spc="-6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spc="-10">
                <a:solidFill>
                  <a:srgbClr val="747992"/>
                </a:solidFill>
                <a:latin typeface="Times New Roman"/>
                <a:cs typeface="Times New Roman"/>
              </a:rPr>
              <a:t>appreciate</a:t>
            </a:r>
            <a:r>
              <a:rPr dirty="0" sz="1300" spc="-4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what</a:t>
            </a:r>
            <a:r>
              <a:rPr dirty="0" sz="1300" spc="-3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the</a:t>
            </a:r>
            <a:r>
              <a:rPr dirty="0" sz="1300" spc="-3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spc="-25">
                <a:solidFill>
                  <a:srgbClr val="747992"/>
                </a:solidFill>
                <a:latin typeface="Times New Roman"/>
                <a:cs typeface="Times New Roman"/>
              </a:rPr>
              <a:t>World</a:t>
            </a:r>
            <a:r>
              <a:rPr dirty="0" sz="1300" spc="-3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Bank,</a:t>
            </a:r>
            <a:r>
              <a:rPr dirty="0" sz="1300" spc="-4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Gombe</a:t>
            </a:r>
            <a:r>
              <a:rPr dirty="0" sz="1300" spc="-3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47992"/>
                </a:solidFill>
                <a:latin typeface="Times New Roman"/>
                <a:cs typeface="Times New Roman"/>
              </a:rPr>
              <a:t>state</a:t>
            </a:r>
            <a:r>
              <a:rPr dirty="0" sz="1300" spc="-3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spc="-10">
                <a:solidFill>
                  <a:srgbClr val="747992"/>
                </a:solidFill>
                <a:latin typeface="Times New Roman"/>
                <a:cs typeface="Times New Roman"/>
              </a:rPr>
              <a:t>government,</a:t>
            </a:r>
            <a:r>
              <a:rPr dirty="0" sz="1300" spc="-3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spc="-25">
                <a:solidFill>
                  <a:srgbClr val="747992"/>
                </a:solidFill>
                <a:latin typeface="Times New Roman"/>
                <a:cs typeface="Times New Roman"/>
              </a:rPr>
              <a:t>and </a:t>
            </a:r>
            <a:r>
              <a:rPr dirty="0" sz="1300" spc="-30">
                <a:solidFill>
                  <a:srgbClr val="747992"/>
                </a:solidFill>
                <a:latin typeface="Times New Roman"/>
                <a:cs typeface="Times New Roman"/>
              </a:rPr>
              <a:t>ACReSAL</a:t>
            </a:r>
            <a:r>
              <a:rPr dirty="0" sz="1300" spc="-70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spc="-10">
                <a:solidFill>
                  <a:srgbClr val="747992"/>
                </a:solidFill>
                <a:latin typeface="Times New Roman"/>
                <a:cs typeface="Times New Roman"/>
              </a:rPr>
              <a:t>are</a:t>
            </a:r>
            <a:r>
              <a:rPr dirty="0" sz="1300" spc="-15">
                <a:solidFill>
                  <a:srgbClr val="747992"/>
                </a:solidFill>
                <a:latin typeface="Times New Roman"/>
                <a:cs typeface="Times New Roman"/>
              </a:rPr>
              <a:t> </a:t>
            </a:r>
            <a:r>
              <a:rPr dirty="0" sz="1300" spc="-10">
                <a:solidFill>
                  <a:srgbClr val="747992"/>
                </a:solidFill>
                <a:latin typeface="Times New Roman"/>
                <a:cs typeface="Times New Roman"/>
              </a:rPr>
              <a:t>doing.</a:t>
            </a:r>
            <a:endParaRPr sz="13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97570" y="628523"/>
            <a:ext cx="3995674" cy="224751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97570" y="3787698"/>
            <a:ext cx="3995674" cy="2247519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-12700" y="-27940"/>
            <a:ext cx="1416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0">
                <a:solidFill>
                  <a:srgbClr val="747992"/>
                </a:solidFill>
                <a:latin typeface="Calibri"/>
                <a:cs typeface="Calibri"/>
              </a:rPr>
              <a:t>9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Utennami</dc:creator>
  <dc:title>Presentation on  Agro-Climatic Resilience in Semi-Arid Landscapes  (ACReSAL)</dc:title>
  <dcterms:created xsi:type="dcterms:W3CDTF">2026-01-05T08:27:07Z</dcterms:created>
  <dcterms:modified xsi:type="dcterms:W3CDTF">2026-01-05T08:27:07Z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2025-12-15T00:00:00Z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2026-01-05T00:00:00Z</vt:filetime>
  </property>
  <property fmtid="{D5CDD505-2E9C-101B-9397-08002B2CF9AE}" pid="5" name="Producer">
    <vt:lpwstr>Microsoft® PowerPoint® for Microsoft 365</vt:lpwstr>
  </property>
</Properties>
</file>